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01"/>
  </p:handoutMasterIdLst>
  <p:sldIdLst>
    <p:sldId id="256" r:id="rId2"/>
    <p:sldId id="386" r:id="rId3"/>
    <p:sldId id="387" r:id="rId4"/>
    <p:sldId id="280" r:id="rId5"/>
    <p:sldId id="305" r:id="rId6"/>
    <p:sldId id="306" r:id="rId7"/>
    <p:sldId id="312" r:id="rId8"/>
    <p:sldId id="281" r:id="rId9"/>
    <p:sldId id="313" r:id="rId10"/>
    <p:sldId id="282" r:id="rId11"/>
    <p:sldId id="314" r:id="rId12"/>
    <p:sldId id="315" r:id="rId13"/>
    <p:sldId id="316" r:id="rId14"/>
    <p:sldId id="317" r:id="rId15"/>
    <p:sldId id="283" r:id="rId16"/>
    <p:sldId id="308" r:id="rId17"/>
    <p:sldId id="284" r:id="rId18"/>
    <p:sldId id="318" r:id="rId19"/>
    <p:sldId id="309" r:id="rId20"/>
    <p:sldId id="319" r:id="rId21"/>
    <p:sldId id="320" r:id="rId22"/>
    <p:sldId id="285" r:id="rId23"/>
    <p:sldId id="321" r:id="rId24"/>
    <p:sldId id="322" r:id="rId25"/>
    <p:sldId id="273" r:id="rId26"/>
    <p:sldId id="323" r:id="rId27"/>
    <p:sldId id="324" r:id="rId28"/>
    <p:sldId id="326" r:id="rId29"/>
    <p:sldId id="286" r:id="rId30"/>
    <p:sldId id="331" r:id="rId31"/>
    <p:sldId id="287" r:id="rId32"/>
    <p:sldId id="327" r:id="rId33"/>
    <p:sldId id="328" r:id="rId34"/>
    <p:sldId id="333" r:id="rId35"/>
    <p:sldId id="288" r:id="rId36"/>
    <p:sldId id="332" r:id="rId37"/>
    <p:sldId id="334" r:id="rId38"/>
    <p:sldId id="335" r:id="rId39"/>
    <p:sldId id="336" r:id="rId40"/>
    <p:sldId id="337" r:id="rId41"/>
    <p:sldId id="338" r:id="rId42"/>
    <p:sldId id="310" r:id="rId43"/>
    <p:sldId id="339" r:id="rId44"/>
    <p:sldId id="340" r:id="rId45"/>
    <p:sldId id="289" r:id="rId46"/>
    <p:sldId id="342" r:id="rId47"/>
    <p:sldId id="290" r:id="rId48"/>
    <p:sldId id="341" r:id="rId49"/>
    <p:sldId id="343" r:id="rId50"/>
    <p:sldId id="311" r:id="rId51"/>
    <p:sldId id="344" r:id="rId52"/>
    <p:sldId id="345" r:id="rId53"/>
    <p:sldId id="307" r:id="rId54"/>
    <p:sldId id="348" r:id="rId55"/>
    <p:sldId id="292" r:id="rId56"/>
    <p:sldId id="349" r:id="rId57"/>
    <p:sldId id="350" r:id="rId58"/>
    <p:sldId id="347" r:id="rId59"/>
    <p:sldId id="353" r:id="rId60"/>
    <p:sldId id="293" r:id="rId61"/>
    <p:sldId id="346" r:id="rId62"/>
    <p:sldId id="351" r:id="rId63"/>
    <p:sldId id="294" r:id="rId64"/>
    <p:sldId id="354" r:id="rId65"/>
    <p:sldId id="356" r:id="rId66"/>
    <p:sldId id="295" r:id="rId67"/>
    <p:sldId id="357" r:id="rId68"/>
    <p:sldId id="358" r:id="rId69"/>
    <p:sldId id="296" r:id="rId70"/>
    <p:sldId id="355" r:id="rId71"/>
    <p:sldId id="361" r:id="rId72"/>
    <p:sldId id="362" r:id="rId73"/>
    <p:sldId id="363" r:id="rId74"/>
    <p:sldId id="364" r:id="rId75"/>
    <p:sldId id="297" r:id="rId76"/>
    <p:sldId id="360" r:id="rId77"/>
    <p:sldId id="359" r:id="rId78"/>
    <p:sldId id="298" r:id="rId79"/>
    <p:sldId id="367" r:id="rId80"/>
    <p:sldId id="368" r:id="rId81"/>
    <p:sldId id="366" r:id="rId82"/>
    <p:sldId id="299" r:id="rId83"/>
    <p:sldId id="370" r:id="rId84"/>
    <p:sldId id="369" r:id="rId85"/>
    <p:sldId id="373" r:id="rId86"/>
    <p:sldId id="374" r:id="rId87"/>
    <p:sldId id="301" r:id="rId88"/>
    <p:sldId id="375" r:id="rId89"/>
    <p:sldId id="365" r:id="rId90"/>
    <p:sldId id="377" r:id="rId91"/>
    <p:sldId id="378" r:id="rId92"/>
    <p:sldId id="379" r:id="rId93"/>
    <p:sldId id="380" r:id="rId94"/>
    <p:sldId id="381" r:id="rId95"/>
    <p:sldId id="382" r:id="rId96"/>
    <p:sldId id="383" r:id="rId97"/>
    <p:sldId id="384" r:id="rId98"/>
    <p:sldId id="302" r:id="rId99"/>
    <p:sldId id="385"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72A510"/>
    <a:srgbClr val="E5D419"/>
    <a:srgbClr val="6CB255"/>
    <a:srgbClr val="212F62"/>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1" autoAdjust="0"/>
  </p:normalViewPr>
  <p:slideViewPr>
    <p:cSldViewPr snapToGrid="0" snapToObjects="1">
      <p:cViewPr varScale="1">
        <p:scale>
          <a:sx n="109" d="100"/>
          <a:sy n="109" d="100"/>
        </p:scale>
        <p:origin x="3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August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August 10,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August 10,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August 10,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August 10,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32E688-5175-4682-96A2-1F4FFE13D8DB}"/>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
        <p:nvSpPr>
          <p:cNvPr id="5" name="Chapter Title"/>
          <p:cNvSpPr txBox="1">
            <a:spLocks/>
          </p:cNvSpPr>
          <p:nvPr/>
        </p:nvSpPr>
        <p:spPr>
          <a:xfrm>
            <a:off x="0" y="16146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MOLECULAR BIOLOGY</a:t>
            </a:r>
          </a:p>
          <a:p>
            <a:pPr algn="ctr"/>
            <a:r>
              <a:rPr lang="en-US" sz="1600" cap="none" dirty="0">
                <a:solidFill>
                  <a:schemeClr val="tx1"/>
                </a:solidFill>
                <a:latin typeface="+mn-lt"/>
              </a:rPr>
              <a:t>PowerPoint Image Slideshow</a:t>
            </a:r>
          </a:p>
        </p:txBody>
      </p:sp>
      <p:pic>
        <p:nvPicPr>
          <p:cNvPr id="4" name="Figure" descr="Concepts of Biolog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BY-NC-SA picture slides by Spuddy Mc Spare, information slides by Tracie Rizan Bates, M.A.S.T. Associate Professor, NTCC" title="copyright"/>
          <p:cNvPicPr>
            <a:picLocks noChangeAspect="1"/>
          </p:cNvPicPr>
          <p:nvPr/>
        </p:nvPicPr>
        <p:blipFill>
          <a:blip r:embed="rId3"/>
          <a:stretch>
            <a:fillRect/>
          </a:stretch>
        </p:blipFill>
        <p:spPr>
          <a:xfrm>
            <a:off x="1530595" y="6241516"/>
            <a:ext cx="5467350" cy="342900"/>
          </a:xfrm>
          <a:prstGeom prst="rect">
            <a:avLst/>
          </a:prstGeom>
        </p:spPr>
      </p:pic>
      <p:pic>
        <p:nvPicPr>
          <p:cNvPr id="3"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9.3</a:t>
            </a:r>
          </a:p>
        </p:txBody>
      </p:sp>
      <p:pic>
        <p:nvPicPr>
          <p:cNvPr id="3" name="Figure" descr="Illustration shows structure of a nucleotide, which is made up of a deoxyribose sugar with a nitrogenous base attached at the 1' position and a phosphate group attached at the 5' position. There are two kinds of nitrogenous bases: pyrimidines, which have one six-membered ring, and purines, which have a six-membered ring fused to a five-membered ring. Cytosine and thymine are pyrimidines, and adenine and guanine are pur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33" r="-7333"/>
          <a:stretch>
            <a:fillRect/>
          </a:stretch>
        </p:blipFill>
        <p:spPr/>
      </p:pic>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Each DNA nucleotide is made up of a sugar, a phosphate group, and a base.</a:t>
            </a:r>
          </a:p>
          <a:p>
            <a:r>
              <a:rPr lang="en-US" sz="1600" dirty="0">
                <a:solidFill>
                  <a:srgbClr val="6CB255"/>
                </a:solidFill>
              </a:rPr>
              <a:t>(b) </a:t>
            </a:r>
            <a:r>
              <a:rPr lang="en-US" sz="1600" dirty="0"/>
              <a:t>Cytosine and thymine are </a:t>
            </a:r>
            <a:r>
              <a:rPr lang="en-US" sz="1600" dirty="0" err="1"/>
              <a:t>pyrimidines</a:t>
            </a:r>
            <a:r>
              <a:rPr lang="en-US" sz="1600" dirty="0"/>
              <a:t>. Guanine and adenine are purines.</a:t>
            </a:r>
          </a:p>
        </p:txBody>
      </p:sp>
      <p:sp>
        <p:nvSpPr>
          <p:cNvPr id="6" name="Disclaimer">
            <a:extLst>
              <a:ext uri="{FF2B5EF4-FFF2-40B4-BE49-F238E27FC236}">
                <a16:creationId xmlns:a16="http://schemas.microsoft.com/office/drawing/2014/main" id="{FCA45E79-745B-4719-8B75-E9E56898BD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82447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DNA (5 of 8)</a:t>
            </a:r>
            <a:endParaRPr lang="en-US" sz="2800" b="1" dirty="0">
              <a:solidFill>
                <a:srgbClr val="009900"/>
              </a:solidFill>
            </a:endParaRPr>
          </a:p>
        </p:txBody>
      </p:sp>
      <p:sp>
        <p:nvSpPr>
          <p:cNvPr id="6" name="TextBox 5"/>
          <p:cNvSpPr txBox="1"/>
          <p:nvPr/>
        </p:nvSpPr>
        <p:spPr>
          <a:xfrm>
            <a:off x="457200" y="1384878"/>
            <a:ext cx="7455877" cy="3539431"/>
          </a:xfrm>
          <a:prstGeom prst="rect">
            <a:avLst/>
          </a:prstGeom>
          <a:noFill/>
        </p:spPr>
        <p:txBody>
          <a:bodyPr wrap="square" rtlCol="0">
            <a:spAutoFit/>
          </a:bodyPr>
          <a:lstStyle/>
          <a:p>
            <a:pPr marL="457200" indent="-457200">
              <a:buFont typeface="Arial"/>
              <a:buChar char="•"/>
            </a:pPr>
            <a:r>
              <a:rPr lang="en-US" sz="2800" dirty="0"/>
              <a:t>The phosphate group of one nucleotide bonds covalently with the sugar molecule of the next nucleotide, and so on, forming a long polymer of nucleotide </a:t>
            </a:r>
            <a:r>
              <a:rPr lang="en-US" sz="2800" dirty="0" smtClean="0"/>
              <a:t>monomers  </a:t>
            </a:r>
          </a:p>
          <a:p>
            <a:pPr marL="457200" indent="-457200">
              <a:buFont typeface="Arial"/>
              <a:buChar char="•"/>
            </a:pPr>
            <a:r>
              <a:rPr lang="en-US" sz="2800" dirty="0" smtClean="0"/>
              <a:t>The </a:t>
            </a:r>
            <a:r>
              <a:rPr lang="en-US" sz="2800" dirty="0"/>
              <a:t>sugar–phosphate groups line up in a “backbone” for each single strand of DNA, and the nucleotide bases stick out from this </a:t>
            </a:r>
            <a:r>
              <a:rPr lang="en-US" sz="2800" dirty="0" smtClean="0"/>
              <a:t>backbone </a:t>
            </a:r>
          </a:p>
        </p:txBody>
      </p:sp>
    </p:spTree>
    <p:extLst>
      <p:ext uri="{BB962C8B-B14F-4D97-AF65-F5344CB8AC3E}">
        <p14:creationId xmlns:p14="http://schemas.microsoft.com/office/powerpoint/2010/main" val="3215165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DNA (6 of 8)</a:t>
            </a:r>
            <a:endParaRPr lang="en-US" sz="2800" b="1" dirty="0">
              <a:solidFill>
                <a:srgbClr val="009900"/>
              </a:solidFill>
            </a:endParaRPr>
          </a:p>
        </p:txBody>
      </p:sp>
      <p:sp>
        <p:nvSpPr>
          <p:cNvPr id="6" name="TextBox 5"/>
          <p:cNvSpPr txBox="1"/>
          <p:nvPr/>
        </p:nvSpPr>
        <p:spPr>
          <a:xfrm>
            <a:off x="457200" y="997728"/>
            <a:ext cx="7455877" cy="4832093"/>
          </a:xfrm>
          <a:prstGeom prst="rect">
            <a:avLst/>
          </a:prstGeom>
          <a:noFill/>
        </p:spPr>
        <p:txBody>
          <a:bodyPr wrap="square" rtlCol="0">
            <a:spAutoFit/>
          </a:bodyPr>
          <a:lstStyle/>
          <a:p>
            <a:pPr marL="457200" indent="-457200">
              <a:buFont typeface="Arial"/>
              <a:buChar char="•"/>
            </a:pPr>
            <a:r>
              <a:rPr lang="en-US" sz="2800" dirty="0"/>
              <a:t>The carbon atoms of the five-carbon sugar are numbered clockwise from the oxygen as 1', 2', 3', 4', and 5' (1' is read as “one prime”</a:t>
            </a:r>
            <a:r>
              <a:rPr lang="en-US" sz="2800" dirty="0" smtClean="0"/>
              <a:t>)</a:t>
            </a:r>
            <a:endParaRPr lang="en-US" sz="2800" dirty="0"/>
          </a:p>
          <a:p>
            <a:pPr marL="457200" indent="-457200">
              <a:buFont typeface="Arial"/>
              <a:buChar char="•"/>
            </a:pPr>
            <a:r>
              <a:rPr lang="en-US" sz="2800" dirty="0" smtClean="0"/>
              <a:t>The </a:t>
            </a:r>
            <a:r>
              <a:rPr lang="en-US" sz="2800" dirty="0"/>
              <a:t>phosphate group is attached to the 5' carbon of one nucleotide and the 3' carbon of the next </a:t>
            </a:r>
            <a:r>
              <a:rPr lang="en-US" sz="2800" dirty="0" smtClean="0"/>
              <a:t>nucleotide</a:t>
            </a:r>
          </a:p>
          <a:p>
            <a:pPr marL="457200" indent="-457200">
              <a:buFont typeface="Arial"/>
              <a:buChar char="•"/>
            </a:pPr>
            <a:r>
              <a:rPr lang="en-US" sz="2800" dirty="0" smtClean="0"/>
              <a:t>In </a:t>
            </a:r>
            <a:r>
              <a:rPr lang="en-US" sz="2800" dirty="0"/>
              <a:t>its natural state, each DNA molecule is actually composed of two single strands held together along their length with hydrogen bonds between the </a:t>
            </a:r>
            <a:r>
              <a:rPr lang="en-US" sz="2800" dirty="0" smtClean="0"/>
              <a:t>bases </a:t>
            </a:r>
            <a:endParaRPr lang="en-US" sz="2800" dirty="0"/>
          </a:p>
        </p:txBody>
      </p:sp>
    </p:spTree>
    <p:extLst>
      <p:ext uri="{BB962C8B-B14F-4D97-AF65-F5344CB8AC3E}">
        <p14:creationId xmlns:p14="http://schemas.microsoft.com/office/powerpoint/2010/main" val="1151525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DNA (7 of 8)</a:t>
            </a:r>
            <a:endParaRPr lang="en-US" sz="2800" b="1" dirty="0">
              <a:solidFill>
                <a:srgbClr val="009900"/>
              </a:solidFill>
            </a:endParaRPr>
          </a:p>
        </p:txBody>
      </p:sp>
      <p:sp>
        <p:nvSpPr>
          <p:cNvPr id="6" name="TextBox 5"/>
          <p:cNvSpPr txBox="1"/>
          <p:nvPr/>
        </p:nvSpPr>
        <p:spPr>
          <a:xfrm>
            <a:off x="738554" y="997728"/>
            <a:ext cx="7455877" cy="4832093"/>
          </a:xfrm>
          <a:prstGeom prst="rect">
            <a:avLst/>
          </a:prstGeom>
          <a:noFill/>
        </p:spPr>
        <p:txBody>
          <a:bodyPr wrap="square" rtlCol="0">
            <a:spAutoFit/>
          </a:bodyPr>
          <a:lstStyle/>
          <a:p>
            <a:pPr marL="457200" indent="-457200">
              <a:buFont typeface="Arial"/>
              <a:buChar char="•"/>
            </a:pPr>
            <a:r>
              <a:rPr lang="en-US" sz="2800" dirty="0"/>
              <a:t>Watson and Crick proposed that the DNA is made up of two strands that are twisted around each other to form a </a:t>
            </a:r>
            <a:r>
              <a:rPr lang="en-US" sz="2800" dirty="0" smtClean="0"/>
              <a:t>right-handed </a:t>
            </a:r>
            <a:r>
              <a:rPr lang="en-US" sz="2800" dirty="0"/>
              <a:t>helix, called a </a:t>
            </a:r>
            <a:r>
              <a:rPr lang="en-US" sz="2800" b="1" dirty="0">
                <a:solidFill>
                  <a:srgbClr val="009900"/>
                </a:solidFill>
              </a:rPr>
              <a:t>double </a:t>
            </a:r>
            <a:r>
              <a:rPr lang="en-US" sz="2800" b="1" dirty="0" smtClean="0">
                <a:solidFill>
                  <a:srgbClr val="009900"/>
                </a:solidFill>
              </a:rPr>
              <a:t>helix</a:t>
            </a:r>
            <a:endParaRPr lang="en-US" sz="2800" b="1" dirty="0">
              <a:solidFill>
                <a:srgbClr val="009900"/>
              </a:solidFill>
            </a:endParaRPr>
          </a:p>
          <a:p>
            <a:pPr marL="457200" indent="-457200">
              <a:buFont typeface="Arial"/>
              <a:buChar char="•"/>
            </a:pPr>
            <a:r>
              <a:rPr lang="en-US" sz="2800" dirty="0" smtClean="0"/>
              <a:t>Base</a:t>
            </a:r>
            <a:r>
              <a:rPr lang="en-US" sz="2800" dirty="0"/>
              <a:t>-pairing takes place between a purine and pyrimidine</a:t>
            </a:r>
            <a:r>
              <a:rPr lang="en-US" sz="2800" dirty="0" smtClean="0"/>
              <a:t>: </a:t>
            </a:r>
            <a:r>
              <a:rPr lang="en-US" sz="2800" dirty="0"/>
              <a:t>A pairs with T, and G pairs with </a:t>
            </a:r>
            <a:r>
              <a:rPr lang="en-US" sz="2800" dirty="0" smtClean="0"/>
              <a:t>C </a:t>
            </a:r>
          </a:p>
          <a:p>
            <a:pPr marL="457200" indent="-457200">
              <a:buFont typeface="Arial"/>
              <a:buChar char="•"/>
            </a:pPr>
            <a:r>
              <a:rPr lang="en-US" sz="2800" dirty="0" smtClean="0"/>
              <a:t>This </a:t>
            </a:r>
            <a:r>
              <a:rPr lang="en-US" sz="2800" dirty="0"/>
              <a:t>is the basis for Chargaff’s rule; because of their complementarity, there is as much adenine as thymine in a DNA molecule and as much guanine as </a:t>
            </a:r>
            <a:r>
              <a:rPr lang="en-US" sz="2800" dirty="0" smtClean="0"/>
              <a:t>cytosine</a:t>
            </a:r>
          </a:p>
        </p:txBody>
      </p:sp>
    </p:spTree>
    <p:extLst>
      <p:ext uri="{BB962C8B-B14F-4D97-AF65-F5344CB8AC3E}">
        <p14:creationId xmlns:p14="http://schemas.microsoft.com/office/powerpoint/2010/main" val="3730497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DNA (8 of 8)</a:t>
            </a:r>
            <a:endParaRPr lang="en-US" sz="2800" b="1" dirty="0">
              <a:solidFill>
                <a:srgbClr val="009900"/>
              </a:solidFill>
            </a:endParaRPr>
          </a:p>
        </p:txBody>
      </p:sp>
      <p:sp>
        <p:nvSpPr>
          <p:cNvPr id="6" name="TextBox 5"/>
          <p:cNvSpPr txBox="1"/>
          <p:nvPr/>
        </p:nvSpPr>
        <p:spPr>
          <a:xfrm>
            <a:off x="457200" y="1024394"/>
            <a:ext cx="8044961" cy="5693866"/>
          </a:xfrm>
          <a:prstGeom prst="rect">
            <a:avLst/>
          </a:prstGeom>
          <a:noFill/>
        </p:spPr>
        <p:txBody>
          <a:bodyPr wrap="square" rtlCol="0">
            <a:spAutoFit/>
          </a:bodyPr>
          <a:lstStyle/>
          <a:p>
            <a:pPr marL="457200" indent="-457200">
              <a:buFont typeface="Arial"/>
              <a:buChar char="•"/>
            </a:pPr>
            <a:r>
              <a:rPr lang="en-US" sz="2800" dirty="0"/>
              <a:t>Adenine and thymine are connected by two hydrogen bonds, and cytosine and guanine are connected by three hydrogen </a:t>
            </a:r>
            <a:r>
              <a:rPr lang="en-US" sz="2800" dirty="0" smtClean="0"/>
              <a:t>bonds</a:t>
            </a:r>
          </a:p>
          <a:p>
            <a:pPr marL="457200" indent="-457200">
              <a:buFont typeface="Arial"/>
              <a:buChar char="•"/>
            </a:pPr>
            <a:r>
              <a:rPr lang="en-US" sz="2800" dirty="0" smtClean="0"/>
              <a:t>The </a:t>
            </a:r>
            <a:r>
              <a:rPr lang="en-US" sz="2800" dirty="0"/>
              <a:t>two strands are anti-parallel in nature; that is, one strand will have the 3' carbon of the sugar in the “upward” position, whereas the other strand will have the 5' carbon in the upward </a:t>
            </a:r>
            <a:r>
              <a:rPr lang="en-US" sz="2800" dirty="0" smtClean="0"/>
              <a:t>position</a:t>
            </a:r>
          </a:p>
          <a:p>
            <a:pPr marL="457200" indent="-457200">
              <a:buFont typeface="Arial"/>
              <a:buChar char="•"/>
            </a:pPr>
            <a:r>
              <a:rPr lang="en-US" sz="2800" dirty="0" smtClean="0"/>
              <a:t>The </a:t>
            </a:r>
            <a:r>
              <a:rPr lang="en-US" sz="2800" dirty="0"/>
              <a:t>diameter of the DNA double helix is </a:t>
            </a:r>
            <a:r>
              <a:rPr lang="en-US" sz="2800" dirty="0" smtClean="0"/>
              <a:t>uniform </a:t>
            </a:r>
            <a:r>
              <a:rPr lang="en-US" sz="2800" dirty="0"/>
              <a:t>throughout because a </a:t>
            </a:r>
            <a:r>
              <a:rPr lang="en-US" sz="2800" b="1" dirty="0">
                <a:solidFill>
                  <a:srgbClr val="009900"/>
                </a:solidFill>
              </a:rPr>
              <a:t>purine</a:t>
            </a:r>
            <a:r>
              <a:rPr lang="en-US" sz="2800" dirty="0"/>
              <a:t> (two rings) always pairs with a </a:t>
            </a:r>
            <a:r>
              <a:rPr lang="en-US" sz="2800" b="1" dirty="0">
                <a:solidFill>
                  <a:srgbClr val="009900"/>
                </a:solidFill>
              </a:rPr>
              <a:t>pyrimidine</a:t>
            </a:r>
            <a:r>
              <a:rPr lang="en-US" sz="2800" dirty="0"/>
              <a:t> (one ring) and their combined lengths are always </a:t>
            </a:r>
            <a:r>
              <a:rPr lang="en-US" sz="2800" dirty="0" smtClean="0"/>
              <a:t>equal </a:t>
            </a:r>
            <a:r>
              <a:rPr lang="en-US" sz="2800" dirty="0"/>
              <a:t>(Figure 9.4</a:t>
            </a:r>
            <a:r>
              <a:rPr lang="en-US" sz="2800" dirty="0" smtClean="0"/>
              <a:t>)</a:t>
            </a:r>
            <a:endParaRPr lang="en-US" sz="2800" dirty="0"/>
          </a:p>
        </p:txBody>
      </p:sp>
    </p:spTree>
    <p:extLst>
      <p:ext uri="{BB962C8B-B14F-4D97-AF65-F5344CB8AC3E}">
        <p14:creationId xmlns:p14="http://schemas.microsoft.com/office/powerpoint/2010/main" val="2744344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9.4</a:t>
            </a:r>
          </a:p>
        </p:txBody>
      </p:sp>
      <p:pic>
        <p:nvPicPr>
          <p:cNvPr id="2" name="Figure" descr="Part A shows an illustration of a DNA double helix, which has a sugar phosphate backbone on the outside and nitrogenous base pairs on the inside. Part B shows base-pairing between thymine and adenine, which form two hydrogen bonds, and between guanine and cytosine, which form three hydrogen bo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486" r="-12486"/>
          <a:stretch>
            <a:fillRect/>
          </a:stretch>
        </p:blipFill>
        <p:spPr/>
      </p:pic>
      <p:sp>
        <p:nvSpPr>
          <p:cNvPr id="7" name="Figure Legend"/>
          <p:cNvSpPr>
            <a:spLocks noGrp="1"/>
          </p:cNvSpPr>
          <p:nvPr>
            <p:ph type="body" sz="quarter" idx="14"/>
          </p:nvPr>
        </p:nvSpPr>
        <p:spPr/>
        <p:txBody>
          <a:bodyPr>
            <a:normAutofit/>
          </a:bodyPr>
          <a:lstStyle/>
          <a:p>
            <a:r>
              <a:rPr lang="en-US" sz="1600" dirty="0"/>
              <a:t>DNA </a:t>
            </a:r>
            <a:r>
              <a:rPr lang="en-US" sz="1600" dirty="0">
                <a:solidFill>
                  <a:srgbClr val="6CB255"/>
                </a:solidFill>
              </a:rPr>
              <a:t>(a) </a:t>
            </a:r>
            <a:r>
              <a:rPr lang="en-US" sz="1600" dirty="0"/>
              <a:t>forms a double stranded helix, and </a:t>
            </a:r>
            <a:r>
              <a:rPr lang="en-US" sz="1600" dirty="0">
                <a:solidFill>
                  <a:srgbClr val="6CB255"/>
                </a:solidFill>
              </a:rPr>
              <a:t>(b) </a:t>
            </a:r>
            <a:r>
              <a:rPr lang="en-US" sz="1600" dirty="0"/>
              <a:t>adenine pairs with thymine and cytosine pairs with guanine. (credit a: modification of work by Jerome Walker, Dennis </a:t>
            </a:r>
            <a:r>
              <a:rPr lang="en-US" sz="1600" dirty="0" err="1"/>
              <a:t>Myts</a:t>
            </a:r>
            <a:r>
              <a:rPr lang="en-US" sz="1600" dirty="0"/>
              <a:t>)</a:t>
            </a:r>
          </a:p>
        </p:txBody>
      </p:sp>
      <p:sp>
        <p:nvSpPr>
          <p:cNvPr id="6" name="Disclaimer">
            <a:extLst>
              <a:ext uri="{FF2B5EF4-FFF2-40B4-BE49-F238E27FC236}">
                <a16:creationId xmlns:a16="http://schemas.microsoft.com/office/drawing/2014/main" id="{C7AEC758-2010-4B7F-91A2-B56C68A99F7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48465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RNA (1 of 2)</a:t>
            </a:r>
            <a:endParaRPr lang="en-US" sz="2800" b="1" dirty="0">
              <a:solidFill>
                <a:srgbClr val="009900"/>
              </a:solidFill>
            </a:endParaRPr>
          </a:p>
        </p:txBody>
      </p:sp>
      <p:sp>
        <p:nvSpPr>
          <p:cNvPr id="6" name="TextBox 5"/>
          <p:cNvSpPr txBox="1"/>
          <p:nvPr/>
        </p:nvSpPr>
        <p:spPr>
          <a:xfrm>
            <a:off x="457200" y="1283678"/>
            <a:ext cx="7455877" cy="4832093"/>
          </a:xfrm>
          <a:prstGeom prst="rect">
            <a:avLst/>
          </a:prstGeom>
          <a:noFill/>
        </p:spPr>
        <p:txBody>
          <a:bodyPr wrap="square" rtlCol="0">
            <a:spAutoFit/>
          </a:bodyPr>
          <a:lstStyle/>
          <a:p>
            <a:pPr marL="457200" indent="-457200">
              <a:buFont typeface="Arial"/>
              <a:buChar char="•"/>
            </a:pPr>
            <a:r>
              <a:rPr lang="en-US" sz="2800" dirty="0"/>
              <a:t>There is a second nucleic acid in all cells called </a:t>
            </a:r>
            <a:r>
              <a:rPr lang="en-US" sz="2800" b="1" dirty="0">
                <a:solidFill>
                  <a:srgbClr val="009900"/>
                </a:solidFill>
              </a:rPr>
              <a:t>ribonucleic acid</a:t>
            </a:r>
            <a:r>
              <a:rPr lang="en-US" sz="2800" dirty="0"/>
              <a:t>, or </a:t>
            </a:r>
            <a:r>
              <a:rPr lang="en-US" sz="2800" b="1" dirty="0" smtClean="0">
                <a:solidFill>
                  <a:srgbClr val="009900"/>
                </a:solidFill>
              </a:rPr>
              <a:t>RNA</a:t>
            </a:r>
          </a:p>
          <a:p>
            <a:pPr marL="457200" indent="-457200">
              <a:buFont typeface="Arial"/>
              <a:buChar char="•"/>
            </a:pPr>
            <a:r>
              <a:rPr lang="en-US" sz="2800" dirty="0" smtClean="0"/>
              <a:t>Like </a:t>
            </a:r>
            <a:r>
              <a:rPr lang="en-US" sz="2800" dirty="0"/>
              <a:t>DNA, RNA is a polymer of </a:t>
            </a:r>
            <a:r>
              <a:rPr lang="en-US" sz="2800" dirty="0" smtClean="0"/>
              <a:t>nucleotides</a:t>
            </a:r>
          </a:p>
          <a:p>
            <a:pPr marL="457200" indent="-457200">
              <a:buFont typeface="Arial"/>
              <a:buChar char="•"/>
            </a:pPr>
            <a:r>
              <a:rPr lang="en-US" sz="2800" dirty="0" smtClean="0"/>
              <a:t>Each </a:t>
            </a:r>
            <a:r>
              <a:rPr lang="en-US" sz="2800" dirty="0"/>
              <a:t>of the nucleotides in RNA is made up of a nitrogenous base, a five-carbon sugar, and a phosphate </a:t>
            </a:r>
            <a:r>
              <a:rPr lang="en-US" sz="2800" dirty="0" smtClean="0"/>
              <a:t>group</a:t>
            </a:r>
          </a:p>
          <a:p>
            <a:pPr marL="457200" indent="-457200">
              <a:buFont typeface="Arial"/>
              <a:buChar char="•"/>
            </a:pPr>
            <a:r>
              <a:rPr lang="en-US" sz="2800" dirty="0" smtClean="0"/>
              <a:t>In </a:t>
            </a:r>
            <a:r>
              <a:rPr lang="en-US" sz="2800" dirty="0"/>
              <a:t>the case of RNA, the five-carbon sugar is ribose, not </a:t>
            </a:r>
            <a:r>
              <a:rPr lang="en-US" sz="2800" dirty="0" err="1" smtClean="0"/>
              <a:t>deoxyribose</a:t>
            </a:r>
            <a:endParaRPr lang="en-US" sz="2800" dirty="0" smtClean="0"/>
          </a:p>
          <a:p>
            <a:pPr marL="457200" indent="-457200">
              <a:buFont typeface="Arial"/>
              <a:buChar char="•"/>
            </a:pPr>
            <a:r>
              <a:rPr lang="en-US" sz="2800" dirty="0" smtClean="0"/>
              <a:t>Ribose </a:t>
            </a:r>
            <a:r>
              <a:rPr lang="en-US" sz="2800" dirty="0"/>
              <a:t>has a hydroxyl group at the 2' carbon, unlike </a:t>
            </a:r>
            <a:r>
              <a:rPr lang="en-US" sz="2800" dirty="0" err="1"/>
              <a:t>deoxyribose</a:t>
            </a:r>
            <a:r>
              <a:rPr lang="en-US" sz="2800" dirty="0"/>
              <a:t>, which has only a hydrogen atom (Figure 9.5</a:t>
            </a:r>
            <a:r>
              <a:rPr lang="en-US" sz="2800" dirty="0" smtClean="0"/>
              <a:t>)</a:t>
            </a:r>
            <a:endParaRPr lang="en-US" sz="2800" dirty="0"/>
          </a:p>
        </p:txBody>
      </p:sp>
    </p:spTree>
    <p:extLst>
      <p:ext uri="{BB962C8B-B14F-4D97-AF65-F5344CB8AC3E}">
        <p14:creationId xmlns:p14="http://schemas.microsoft.com/office/powerpoint/2010/main" val="294637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9.5</a:t>
            </a:r>
          </a:p>
        </p:txBody>
      </p:sp>
      <p:pic>
        <p:nvPicPr>
          <p:cNvPr id="2" name="Figure" descr="A figure showing the structure of ribose and deoxyribose sugars. In ribose, the OH at the 2' position is highlighted in red. In deoxyribose, the H at the 2' position is highlighted in 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481" b="-13481"/>
          <a:stretch>
            <a:fillRect/>
          </a:stretch>
        </p:blipFill>
        <p:spPr/>
      </p:pic>
      <p:sp>
        <p:nvSpPr>
          <p:cNvPr id="7" name="Figure Legend"/>
          <p:cNvSpPr>
            <a:spLocks noGrp="1"/>
          </p:cNvSpPr>
          <p:nvPr>
            <p:ph type="body" sz="quarter" idx="14"/>
          </p:nvPr>
        </p:nvSpPr>
        <p:spPr/>
        <p:txBody>
          <a:bodyPr>
            <a:normAutofit/>
          </a:bodyPr>
          <a:lstStyle/>
          <a:p>
            <a:r>
              <a:rPr lang="en-US" sz="1600" dirty="0"/>
              <a:t>The difference between the ribose found in RNA and the </a:t>
            </a:r>
            <a:r>
              <a:rPr lang="en-US" sz="1600" dirty="0" err="1"/>
              <a:t>deoxyribose</a:t>
            </a:r>
            <a:r>
              <a:rPr lang="en-US" sz="1600" dirty="0"/>
              <a:t> found in DNA is that ribose has a hydroxyl group at the 2' carbon.</a:t>
            </a:r>
          </a:p>
        </p:txBody>
      </p:sp>
      <p:sp>
        <p:nvSpPr>
          <p:cNvPr id="6" name="Disclaimer">
            <a:extLst>
              <a:ext uri="{FF2B5EF4-FFF2-40B4-BE49-F238E27FC236}">
                <a16:creationId xmlns:a16="http://schemas.microsoft.com/office/drawing/2014/main" id="{BB1765C4-B074-4E06-9371-AE981C45E4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08390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RNA (2 of 2)</a:t>
            </a:r>
            <a:endParaRPr lang="en-US" sz="2800" b="1" dirty="0">
              <a:solidFill>
                <a:srgbClr val="009900"/>
              </a:solidFill>
            </a:endParaRPr>
          </a:p>
        </p:txBody>
      </p:sp>
      <p:sp>
        <p:nvSpPr>
          <p:cNvPr id="6" name="TextBox 5"/>
          <p:cNvSpPr txBox="1"/>
          <p:nvPr/>
        </p:nvSpPr>
        <p:spPr>
          <a:xfrm>
            <a:off x="457200" y="1102587"/>
            <a:ext cx="8049846" cy="5262980"/>
          </a:xfrm>
          <a:prstGeom prst="rect">
            <a:avLst/>
          </a:prstGeom>
          <a:noFill/>
        </p:spPr>
        <p:txBody>
          <a:bodyPr wrap="square" rtlCol="0">
            <a:spAutoFit/>
          </a:bodyPr>
          <a:lstStyle/>
          <a:p>
            <a:pPr marL="457200" indent="-457200">
              <a:buFont typeface="Arial"/>
              <a:buChar char="•"/>
            </a:pPr>
            <a:r>
              <a:rPr lang="en-US" sz="2800" dirty="0"/>
              <a:t>RNA nucleotides contain the nitrogenous bases adenine, cytosine, and </a:t>
            </a:r>
            <a:r>
              <a:rPr lang="en-US" sz="2800" dirty="0" smtClean="0"/>
              <a:t>guanine; </a:t>
            </a:r>
            <a:r>
              <a:rPr lang="en-US" sz="2800" dirty="0"/>
              <a:t>h</a:t>
            </a:r>
            <a:r>
              <a:rPr lang="en-US" sz="2800" dirty="0" smtClean="0"/>
              <a:t>owever</a:t>
            </a:r>
            <a:r>
              <a:rPr lang="en-US" sz="2800" dirty="0"/>
              <a:t>, they do not contain thymine, which is instead replaced by uracil, symbolized by a “</a:t>
            </a:r>
            <a:r>
              <a:rPr lang="en-US" sz="2800" dirty="0" smtClean="0"/>
              <a:t>U” </a:t>
            </a:r>
          </a:p>
          <a:p>
            <a:pPr marL="457200" indent="-457200">
              <a:buFont typeface="Arial"/>
              <a:buChar char="•"/>
            </a:pPr>
            <a:r>
              <a:rPr lang="en-US" sz="2800" dirty="0" smtClean="0"/>
              <a:t>RNA </a:t>
            </a:r>
            <a:r>
              <a:rPr lang="en-US" sz="2800" dirty="0"/>
              <a:t>exists as a single-stranded molecule rather than a </a:t>
            </a:r>
            <a:r>
              <a:rPr lang="en-US" sz="2800" dirty="0" smtClean="0"/>
              <a:t>double-stranded helix</a:t>
            </a:r>
            <a:r>
              <a:rPr lang="en-US" sz="2800" dirty="0"/>
              <a:t> </a:t>
            </a:r>
            <a:endParaRPr lang="en-US" sz="2800" dirty="0" smtClean="0"/>
          </a:p>
          <a:p>
            <a:pPr marL="457200" indent="-457200">
              <a:buFont typeface="Arial"/>
              <a:buChar char="•"/>
            </a:pPr>
            <a:r>
              <a:rPr lang="en-US" sz="2800" dirty="0" smtClean="0"/>
              <a:t>Molecular </a:t>
            </a:r>
            <a:r>
              <a:rPr lang="en-US" sz="2800" dirty="0"/>
              <a:t>biologists have named several kinds of RNA on the basis of their </a:t>
            </a:r>
            <a:r>
              <a:rPr lang="en-US" sz="2800" dirty="0" smtClean="0"/>
              <a:t>function: messenger </a:t>
            </a:r>
            <a:r>
              <a:rPr lang="en-US" sz="2800" dirty="0"/>
              <a:t>RNA (mRNA), transfer RNA (</a:t>
            </a:r>
            <a:r>
              <a:rPr lang="en-US" sz="2800" dirty="0" err="1"/>
              <a:t>tRNA</a:t>
            </a:r>
            <a:r>
              <a:rPr lang="en-US" sz="2800" dirty="0"/>
              <a:t>), and ribosomal RNA (</a:t>
            </a:r>
            <a:r>
              <a:rPr lang="en-US" sz="2800" dirty="0" err="1"/>
              <a:t>rRNA</a:t>
            </a:r>
            <a:r>
              <a:rPr lang="en-US" sz="2800" dirty="0" smtClean="0"/>
              <a:t>) </a:t>
            </a:r>
          </a:p>
          <a:p>
            <a:pPr marL="457200" indent="-457200">
              <a:buFont typeface="Arial"/>
              <a:buChar char="•"/>
            </a:pPr>
            <a:r>
              <a:rPr lang="en-US" sz="2800" dirty="0" smtClean="0"/>
              <a:t>RNA molecules </a:t>
            </a:r>
            <a:r>
              <a:rPr lang="en-US" sz="2800" dirty="0"/>
              <a:t>that are involved in the production of proteins from the DNA </a:t>
            </a:r>
            <a:r>
              <a:rPr lang="en-US" sz="2800" dirty="0" smtClean="0"/>
              <a:t>code </a:t>
            </a:r>
            <a:endParaRPr lang="en-US" sz="2800" dirty="0"/>
          </a:p>
        </p:txBody>
      </p:sp>
    </p:spTree>
    <p:extLst>
      <p:ext uri="{BB962C8B-B14F-4D97-AF65-F5344CB8AC3E}">
        <p14:creationId xmlns:p14="http://schemas.microsoft.com/office/powerpoint/2010/main" val="2334027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6497515" cy="651210"/>
          </a:xfrm>
        </p:spPr>
        <p:txBody>
          <a:bodyPr>
            <a:normAutofit fontScale="92500"/>
          </a:bodyPr>
          <a:lstStyle/>
          <a:p>
            <a:r>
              <a:rPr lang="en-US" sz="2800" b="1" dirty="0" smtClean="0">
                <a:solidFill>
                  <a:srgbClr val="009900"/>
                </a:solidFill>
              </a:rPr>
              <a:t>How DNA is Arranged in the Cell (1 of 6)</a:t>
            </a:r>
            <a:endParaRPr lang="en-US" sz="2800" b="1" dirty="0">
              <a:solidFill>
                <a:srgbClr val="009900"/>
              </a:solidFill>
            </a:endParaRPr>
          </a:p>
        </p:txBody>
      </p:sp>
      <p:sp>
        <p:nvSpPr>
          <p:cNvPr id="6" name="TextBox 5"/>
          <p:cNvSpPr txBox="1"/>
          <p:nvPr/>
        </p:nvSpPr>
        <p:spPr>
          <a:xfrm>
            <a:off x="457200" y="1362808"/>
            <a:ext cx="7455877" cy="3108544"/>
          </a:xfrm>
          <a:prstGeom prst="rect">
            <a:avLst/>
          </a:prstGeom>
          <a:noFill/>
        </p:spPr>
        <p:txBody>
          <a:bodyPr wrap="square" rtlCol="0">
            <a:spAutoFit/>
          </a:bodyPr>
          <a:lstStyle/>
          <a:p>
            <a:pPr marL="457200" indent="-457200">
              <a:buFont typeface="Arial"/>
              <a:buChar char="•"/>
            </a:pPr>
            <a:r>
              <a:rPr lang="en-US" sz="2800" dirty="0"/>
              <a:t>DNA is a working molecule; it must be replicated when a cell is ready to divide, and it must be “read” to produce the molecules, such as proteins, to carry out the functions of the </a:t>
            </a:r>
            <a:r>
              <a:rPr lang="en-US" sz="2800" dirty="0" smtClean="0"/>
              <a:t>cell</a:t>
            </a:r>
          </a:p>
          <a:p>
            <a:pPr marL="457200" indent="-457200">
              <a:buFont typeface="Arial"/>
              <a:buChar char="•"/>
            </a:pPr>
            <a:r>
              <a:rPr lang="en-US" sz="2800" dirty="0" smtClean="0"/>
              <a:t>For </a:t>
            </a:r>
            <a:r>
              <a:rPr lang="en-US" sz="2800" dirty="0"/>
              <a:t>this reason, the DNA is protected and packaged in very specific </a:t>
            </a:r>
            <a:r>
              <a:rPr lang="en-US" sz="2800" dirty="0" smtClean="0"/>
              <a:t>ways</a:t>
            </a:r>
          </a:p>
        </p:txBody>
      </p:sp>
    </p:spTree>
    <p:extLst>
      <p:ext uri="{BB962C8B-B14F-4D97-AF65-F5344CB8AC3E}">
        <p14:creationId xmlns:p14="http://schemas.microsoft.com/office/powerpoint/2010/main" val="8809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Introduction (1 of 2)</a:t>
            </a:r>
            <a:endParaRPr lang="en-US" sz="2800" b="1" dirty="0">
              <a:solidFill>
                <a:srgbClr val="009900"/>
              </a:solidFill>
            </a:endParaRPr>
          </a:p>
        </p:txBody>
      </p:sp>
      <p:sp>
        <p:nvSpPr>
          <p:cNvPr id="6" name="TextBox 5"/>
          <p:cNvSpPr txBox="1"/>
          <p:nvPr/>
        </p:nvSpPr>
        <p:spPr>
          <a:xfrm>
            <a:off x="457200" y="1029279"/>
            <a:ext cx="7455877" cy="5262979"/>
          </a:xfrm>
          <a:prstGeom prst="rect">
            <a:avLst/>
          </a:prstGeom>
          <a:noFill/>
        </p:spPr>
        <p:txBody>
          <a:bodyPr wrap="square" rtlCol="0">
            <a:spAutoFit/>
          </a:bodyPr>
          <a:lstStyle/>
          <a:p>
            <a:pPr marL="457200" indent="-457200">
              <a:buFont typeface="Arial"/>
              <a:buChar char="•"/>
            </a:pPr>
            <a:r>
              <a:rPr lang="en-US" sz="2800" dirty="0"/>
              <a:t>The three letters “DNA” </a:t>
            </a:r>
            <a:r>
              <a:rPr lang="en-US" sz="2800" dirty="0" smtClean="0"/>
              <a:t>have </a:t>
            </a:r>
            <a:r>
              <a:rPr lang="en-US" sz="2800" dirty="0"/>
              <a:t>become associated </a:t>
            </a:r>
            <a:r>
              <a:rPr lang="en-US" sz="2800" dirty="0" smtClean="0"/>
              <a:t>with crime solving, paternity testing, human identification, genetic testing &amp; diagnostics, genealogy, identifying pathogens, vaccine development and cancer therapy</a:t>
            </a:r>
          </a:p>
          <a:p>
            <a:pPr marL="457200" indent="-457200">
              <a:buFont typeface="Arial"/>
              <a:buChar char="•"/>
            </a:pPr>
            <a:r>
              <a:rPr lang="en-US" sz="2800" dirty="0" smtClean="0"/>
              <a:t>DNA can be retrieved from hair, blood, or saliva </a:t>
            </a:r>
          </a:p>
          <a:p>
            <a:pPr marL="457200" indent="-457200">
              <a:buFont typeface="Arial"/>
              <a:buChar char="•"/>
            </a:pPr>
            <a:r>
              <a:rPr lang="en-US" sz="2800" dirty="0" smtClean="0"/>
              <a:t>With the exception of identical twins, each person’s DNA </a:t>
            </a:r>
            <a:r>
              <a:rPr lang="en-US" sz="2800" dirty="0"/>
              <a:t>is unique and it is possible to detect differences between human beings on the basis of their </a:t>
            </a:r>
            <a:r>
              <a:rPr lang="en-US" sz="2800" dirty="0" smtClean="0"/>
              <a:t>unique DNA</a:t>
            </a:r>
            <a:endParaRPr lang="en-US" sz="2800" dirty="0"/>
          </a:p>
        </p:txBody>
      </p:sp>
    </p:spTree>
    <p:extLst>
      <p:ext uri="{BB962C8B-B14F-4D97-AF65-F5344CB8AC3E}">
        <p14:creationId xmlns:p14="http://schemas.microsoft.com/office/powerpoint/2010/main" val="3029731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796454" cy="651210"/>
          </a:xfrm>
        </p:spPr>
        <p:txBody>
          <a:bodyPr>
            <a:normAutofit fontScale="92500"/>
          </a:bodyPr>
          <a:lstStyle/>
          <a:p>
            <a:r>
              <a:rPr lang="en-US" sz="2800" b="1" dirty="0" smtClean="0">
                <a:solidFill>
                  <a:srgbClr val="009900"/>
                </a:solidFill>
              </a:rPr>
              <a:t>How DNA is Arranged in the Cell (2 of 6)</a:t>
            </a:r>
            <a:endParaRPr lang="en-US" sz="2800" b="1" dirty="0">
              <a:solidFill>
                <a:srgbClr val="009900"/>
              </a:solidFill>
            </a:endParaRPr>
          </a:p>
        </p:txBody>
      </p:sp>
      <p:sp>
        <p:nvSpPr>
          <p:cNvPr id="6" name="TextBox 5"/>
          <p:cNvSpPr txBox="1"/>
          <p:nvPr/>
        </p:nvSpPr>
        <p:spPr>
          <a:xfrm>
            <a:off x="457200" y="1450731"/>
            <a:ext cx="7455877" cy="3539431"/>
          </a:xfrm>
          <a:prstGeom prst="rect">
            <a:avLst/>
          </a:prstGeom>
          <a:noFill/>
        </p:spPr>
        <p:txBody>
          <a:bodyPr wrap="square" rtlCol="0">
            <a:spAutoFit/>
          </a:bodyPr>
          <a:lstStyle/>
          <a:p>
            <a:pPr marL="457200" indent="-457200">
              <a:buFont typeface="Arial"/>
              <a:buChar char="•"/>
            </a:pPr>
            <a:r>
              <a:rPr lang="en-US" sz="2800" dirty="0"/>
              <a:t>In addition, DNA molecules can be very long. Stretched end-to-end, the DNA molecules in a single human cell would come to a length of about 2 </a:t>
            </a:r>
            <a:r>
              <a:rPr lang="en-US" sz="2800" dirty="0" smtClean="0"/>
              <a:t>meters</a:t>
            </a:r>
          </a:p>
          <a:p>
            <a:pPr marL="457200" indent="-457200">
              <a:buFont typeface="Arial"/>
              <a:buChar char="•"/>
            </a:pPr>
            <a:r>
              <a:rPr lang="en-US" sz="2800" dirty="0" smtClean="0"/>
              <a:t>Thus</a:t>
            </a:r>
            <a:r>
              <a:rPr lang="en-US" sz="2800" dirty="0"/>
              <a:t>, the DNA for a cell must be packaged in a very ordered way to fit and function within a structure (the cell) that is not visible to the naked </a:t>
            </a:r>
            <a:r>
              <a:rPr lang="en-US" sz="2800" dirty="0" smtClean="0"/>
              <a:t>eye</a:t>
            </a:r>
          </a:p>
        </p:txBody>
      </p:sp>
    </p:spTree>
    <p:extLst>
      <p:ext uri="{BB962C8B-B14F-4D97-AF65-F5344CB8AC3E}">
        <p14:creationId xmlns:p14="http://schemas.microsoft.com/office/powerpoint/2010/main" val="3377357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690946" cy="651210"/>
          </a:xfrm>
        </p:spPr>
        <p:txBody>
          <a:bodyPr>
            <a:normAutofit fontScale="92500"/>
          </a:bodyPr>
          <a:lstStyle/>
          <a:p>
            <a:r>
              <a:rPr lang="en-US" sz="2800" b="1" dirty="0" smtClean="0">
                <a:solidFill>
                  <a:srgbClr val="009900"/>
                </a:solidFill>
              </a:rPr>
              <a:t>How DNA is Arranged in the Cell (3 of 6)</a:t>
            </a:r>
            <a:endParaRPr lang="en-US" sz="2800" b="1" dirty="0">
              <a:solidFill>
                <a:srgbClr val="009900"/>
              </a:solidFill>
            </a:endParaRPr>
          </a:p>
        </p:txBody>
      </p:sp>
      <p:sp>
        <p:nvSpPr>
          <p:cNvPr id="6" name="TextBox 5"/>
          <p:cNvSpPr txBox="1"/>
          <p:nvPr/>
        </p:nvSpPr>
        <p:spPr>
          <a:xfrm>
            <a:off x="457200" y="1529862"/>
            <a:ext cx="7455877" cy="2677656"/>
          </a:xfrm>
          <a:prstGeom prst="rect">
            <a:avLst/>
          </a:prstGeom>
          <a:noFill/>
        </p:spPr>
        <p:txBody>
          <a:bodyPr wrap="square" rtlCol="0">
            <a:spAutoFit/>
          </a:bodyPr>
          <a:lstStyle/>
          <a:p>
            <a:pPr marL="457200" indent="-457200">
              <a:buFont typeface="Arial"/>
              <a:buChar char="•"/>
            </a:pPr>
            <a:r>
              <a:rPr lang="en-US" sz="2800" dirty="0"/>
              <a:t>The chromosomes of prokaryotes are much simpler than those of eukaryotes in many of their features (Figure 9.6</a:t>
            </a:r>
            <a:r>
              <a:rPr lang="en-US" sz="2800" dirty="0" smtClean="0"/>
              <a:t>)</a:t>
            </a:r>
            <a:endParaRPr lang="en-US" sz="2800" dirty="0"/>
          </a:p>
          <a:p>
            <a:pPr marL="457200" indent="-457200">
              <a:buFont typeface="Arial"/>
              <a:buChar char="•"/>
            </a:pPr>
            <a:r>
              <a:rPr lang="en-US" sz="2800" dirty="0" smtClean="0"/>
              <a:t>Most </a:t>
            </a:r>
            <a:r>
              <a:rPr lang="en-US" sz="2800" dirty="0"/>
              <a:t>prokaryotes contain a single, circular chromosome that is found in an area in the cytoplasm called the </a:t>
            </a:r>
            <a:r>
              <a:rPr lang="en-US" sz="2800" b="1" dirty="0" smtClean="0">
                <a:solidFill>
                  <a:srgbClr val="009900"/>
                </a:solidFill>
              </a:rPr>
              <a:t>nucleoid</a:t>
            </a:r>
            <a:endParaRPr lang="en-US" sz="2800" dirty="0"/>
          </a:p>
        </p:txBody>
      </p:sp>
    </p:spTree>
    <p:extLst>
      <p:ext uri="{BB962C8B-B14F-4D97-AF65-F5344CB8AC3E}">
        <p14:creationId xmlns:p14="http://schemas.microsoft.com/office/powerpoint/2010/main" val="1651996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9.6</a:t>
            </a:r>
          </a:p>
        </p:txBody>
      </p:sp>
      <p:pic>
        <p:nvPicPr>
          <p:cNvPr id="2" name="Figure" descr="Illustration shows a eukaryotic cell, which has a membrane-bound nucleus containing chromatin and a nucleolus, and a prokaryotic cell, which has DNA contained in an area of the cytoplasm called the nucleoid. The prokaryotic cell is much smaller than the eukaryotic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sp>
        <p:nvSpPr>
          <p:cNvPr id="7" name="Figure Legend"/>
          <p:cNvSpPr>
            <a:spLocks noGrp="1"/>
          </p:cNvSpPr>
          <p:nvPr>
            <p:ph type="body" sz="quarter" idx="14"/>
          </p:nvPr>
        </p:nvSpPr>
        <p:spPr/>
        <p:txBody>
          <a:bodyPr>
            <a:normAutofit/>
          </a:bodyPr>
          <a:lstStyle/>
          <a:p>
            <a:r>
              <a:rPr lang="en-US" sz="1600" dirty="0"/>
              <a:t>A eukaryote contains a well-defined nucleus, whereas in prokaryotes, the chromosome lies in the cytoplasm in an area called the nucleoid.</a:t>
            </a:r>
          </a:p>
        </p:txBody>
      </p:sp>
      <p:sp>
        <p:nvSpPr>
          <p:cNvPr id="6" name="Disclaimer">
            <a:extLst>
              <a:ext uri="{FF2B5EF4-FFF2-40B4-BE49-F238E27FC236}">
                <a16:creationId xmlns:a16="http://schemas.microsoft.com/office/drawing/2014/main" id="{3374E1FB-0EB8-441B-BEEB-155EC8922E6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132618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6611815" cy="651210"/>
          </a:xfrm>
        </p:spPr>
        <p:txBody>
          <a:bodyPr>
            <a:normAutofit fontScale="92500"/>
          </a:bodyPr>
          <a:lstStyle/>
          <a:p>
            <a:r>
              <a:rPr lang="en-US" sz="2800" b="1" dirty="0" smtClean="0">
                <a:solidFill>
                  <a:srgbClr val="009900"/>
                </a:solidFill>
              </a:rPr>
              <a:t>How DNA is Arranged in the Cell (4 of 6)</a:t>
            </a:r>
            <a:endParaRPr lang="en-US" sz="2800" b="1" dirty="0">
              <a:solidFill>
                <a:srgbClr val="009900"/>
              </a:solidFill>
            </a:endParaRPr>
          </a:p>
        </p:txBody>
      </p:sp>
      <p:sp>
        <p:nvSpPr>
          <p:cNvPr id="6" name="TextBox 5"/>
          <p:cNvSpPr txBox="1"/>
          <p:nvPr/>
        </p:nvSpPr>
        <p:spPr>
          <a:xfrm>
            <a:off x="457200" y="1477108"/>
            <a:ext cx="7455877" cy="3539431"/>
          </a:xfrm>
          <a:prstGeom prst="rect">
            <a:avLst/>
          </a:prstGeom>
          <a:noFill/>
        </p:spPr>
        <p:txBody>
          <a:bodyPr wrap="square" rtlCol="0">
            <a:spAutoFit/>
          </a:bodyPr>
          <a:lstStyle/>
          <a:p>
            <a:pPr marL="457200" indent="-457200">
              <a:buFont typeface="Arial"/>
              <a:buChar char="•"/>
            </a:pPr>
            <a:r>
              <a:rPr lang="en-US" sz="2800" dirty="0"/>
              <a:t>The size of the genome in one of the most well-studied prokaryotes, </a:t>
            </a:r>
            <a:r>
              <a:rPr lang="en-US" sz="2800" i="1" dirty="0"/>
              <a:t>Escherichia coli, </a:t>
            </a:r>
            <a:r>
              <a:rPr lang="en-US" sz="2800" dirty="0"/>
              <a:t>is 4.6 million base pairs, which would extend a distance of about 1.6 mm if stretched </a:t>
            </a:r>
            <a:r>
              <a:rPr lang="en-US" sz="2800" dirty="0" smtClean="0"/>
              <a:t>out; so </a:t>
            </a:r>
            <a:r>
              <a:rPr lang="en-US" sz="2800" dirty="0"/>
              <a:t>how does this fit inside a small bacterial cell? </a:t>
            </a:r>
            <a:endParaRPr lang="en-US" sz="2800" dirty="0" smtClean="0"/>
          </a:p>
          <a:p>
            <a:pPr marL="457200" indent="-457200">
              <a:buFont typeface="Arial"/>
              <a:buChar char="•"/>
            </a:pPr>
            <a:r>
              <a:rPr lang="en-US" sz="2800" dirty="0" smtClean="0"/>
              <a:t>The </a:t>
            </a:r>
            <a:r>
              <a:rPr lang="en-US" sz="2800" dirty="0"/>
              <a:t>DNA is twisted beyond the double helix in what is known as </a:t>
            </a:r>
            <a:r>
              <a:rPr lang="en-US" sz="2800" b="1" dirty="0" smtClean="0">
                <a:solidFill>
                  <a:srgbClr val="009900"/>
                </a:solidFill>
              </a:rPr>
              <a:t>supercoiling</a:t>
            </a:r>
            <a:endParaRPr lang="en-US" sz="2800" b="1" dirty="0">
              <a:solidFill>
                <a:srgbClr val="009900"/>
              </a:solidFill>
            </a:endParaRPr>
          </a:p>
        </p:txBody>
      </p:sp>
    </p:spTree>
    <p:extLst>
      <p:ext uri="{BB962C8B-B14F-4D97-AF65-F5344CB8AC3E}">
        <p14:creationId xmlns:p14="http://schemas.microsoft.com/office/powerpoint/2010/main" val="721610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400800" cy="651210"/>
          </a:xfrm>
        </p:spPr>
        <p:txBody>
          <a:bodyPr>
            <a:normAutofit fontScale="85000" lnSpcReduction="10000"/>
          </a:bodyPr>
          <a:lstStyle/>
          <a:p>
            <a:r>
              <a:rPr lang="en-US" sz="2800" b="1" dirty="0" smtClean="0">
                <a:solidFill>
                  <a:srgbClr val="009900"/>
                </a:solidFill>
              </a:rPr>
              <a:t>How DNA is Arranged in the Cell (5 of 6)</a:t>
            </a:r>
            <a:endParaRPr lang="en-US" sz="2800" b="1" dirty="0">
              <a:solidFill>
                <a:srgbClr val="009900"/>
              </a:solidFill>
            </a:endParaRPr>
          </a:p>
        </p:txBody>
      </p:sp>
      <p:sp>
        <p:nvSpPr>
          <p:cNvPr id="6" name="TextBox 5"/>
          <p:cNvSpPr txBox="1"/>
          <p:nvPr/>
        </p:nvSpPr>
        <p:spPr>
          <a:xfrm>
            <a:off x="457200" y="1301262"/>
            <a:ext cx="8059615" cy="5262980"/>
          </a:xfrm>
          <a:prstGeom prst="rect">
            <a:avLst/>
          </a:prstGeom>
          <a:noFill/>
        </p:spPr>
        <p:txBody>
          <a:bodyPr wrap="square" rtlCol="0">
            <a:spAutoFit/>
          </a:bodyPr>
          <a:lstStyle/>
          <a:p>
            <a:pPr marL="457200" indent="-457200">
              <a:buFont typeface="Arial"/>
              <a:buChar char="•"/>
            </a:pPr>
            <a:r>
              <a:rPr lang="en-US" sz="2800" dirty="0"/>
              <a:t>Eukaryotes, whose chromosomes each consist of a linear DNA molecule, employ a different type of packing strategy to fit their DNA inside the nucleus (Figure 9.7</a:t>
            </a:r>
            <a:r>
              <a:rPr lang="en-US" sz="2800" dirty="0" smtClean="0"/>
              <a:t>)  </a:t>
            </a:r>
          </a:p>
          <a:p>
            <a:pPr marL="457200" indent="-457200">
              <a:buFont typeface="Arial"/>
              <a:buChar char="•"/>
            </a:pPr>
            <a:r>
              <a:rPr lang="en-US" sz="2800" dirty="0" smtClean="0"/>
              <a:t>At </a:t>
            </a:r>
            <a:r>
              <a:rPr lang="en-US" sz="2800" dirty="0"/>
              <a:t>the most basic level, DNA is </a:t>
            </a:r>
            <a:r>
              <a:rPr lang="en-US" sz="2800" dirty="0" smtClean="0"/>
              <a:t>wrapped tightly </a:t>
            </a:r>
            <a:r>
              <a:rPr lang="en-US" sz="2800" dirty="0"/>
              <a:t>around proteins known as </a:t>
            </a:r>
            <a:r>
              <a:rPr lang="en-US" sz="2800" b="1" dirty="0">
                <a:solidFill>
                  <a:srgbClr val="009900"/>
                </a:solidFill>
              </a:rPr>
              <a:t>histones</a:t>
            </a:r>
            <a:r>
              <a:rPr lang="en-US" sz="2800" dirty="0"/>
              <a:t> to form structures called </a:t>
            </a:r>
            <a:r>
              <a:rPr lang="en-US" sz="2800" b="1" dirty="0" smtClean="0">
                <a:solidFill>
                  <a:srgbClr val="009900"/>
                </a:solidFill>
              </a:rPr>
              <a:t>nucleosomes</a:t>
            </a:r>
          </a:p>
          <a:p>
            <a:pPr marL="457200" indent="-457200">
              <a:buFont typeface="Arial"/>
              <a:buChar char="•"/>
            </a:pPr>
            <a:r>
              <a:rPr lang="en-US" sz="2800" dirty="0" smtClean="0"/>
              <a:t>This </a:t>
            </a:r>
            <a:r>
              <a:rPr lang="en-US" sz="2800" dirty="0"/>
              <a:t>nucleosome is linked to the next one by a short strand of DNA that is free of </a:t>
            </a:r>
            <a:r>
              <a:rPr lang="en-US" sz="2800" dirty="0" smtClean="0"/>
              <a:t>histones</a:t>
            </a:r>
          </a:p>
          <a:p>
            <a:pPr marL="457200" indent="-457200">
              <a:buFont typeface="Arial"/>
              <a:buChar char="•"/>
            </a:pPr>
            <a:r>
              <a:rPr lang="en-US" sz="2800" dirty="0" smtClean="0"/>
              <a:t>This </a:t>
            </a:r>
            <a:r>
              <a:rPr lang="en-US" sz="2800" dirty="0"/>
              <a:t>is also known as the “beads on a string” structure; the nucleosomes are the “beads” and </a:t>
            </a:r>
            <a:r>
              <a:rPr lang="en-US" sz="2800" dirty="0" smtClean="0"/>
              <a:t>the </a:t>
            </a:r>
            <a:r>
              <a:rPr lang="en-US" sz="2800" dirty="0"/>
              <a:t>DNA between them are the “</a:t>
            </a:r>
            <a:r>
              <a:rPr lang="en-US" sz="2800" dirty="0" smtClean="0"/>
              <a:t>string”</a:t>
            </a:r>
            <a:endParaRPr lang="en-US" sz="2800" dirty="0"/>
          </a:p>
        </p:txBody>
      </p:sp>
    </p:spTree>
    <p:extLst>
      <p:ext uri="{BB962C8B-B14F-4D97-AF65-F5344CB8AC3E}">
        <p14:creationId xmlns:p14="http://schemas.microsoft.com/office/powerpoint/2010/main" val="2268527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b="1" dirty="0">
                <a:solidFill>
                  <a:srgbClr val="009900"/>
                </a:solidFill>
              </a:rPr>
              <a:t>Figure </a:t>
            </a:r>
            <a:r>
              <a:rPr lang="en-US" b="1" dirty="0">
                <a:solidFill>
                  <a:srgbClr val="009900"/>
                </a:solidFill>
              </a:rPr>
              <a:t>9.7</a:t>
            </a:r>
            <a:endParaRPr lang="en-US" sz="2400" b="1" dirty="0">
              <a:solidFill>
                <a:srgbClr val="009900"/>
              </a:solidFill>
            </a:endParaRPr>
          </a:p>
        </p:txBody>
      </p:sp>
      <p:pic>
        <p:nvPicPr>
          <p:cNvPr id="2" name="Figure" descr="Illustration shows levels of organization of eukaryotic chromosomes, starting with the DNA double helix, which wraps around histone proteins. The entire DNA molecule wraps around many clusters of histone proteins, forming a structure that looks like beads on a string. The chromatin is further condensed by wrapping around a protein core. The result is a compact chromosome, shown in duplicated f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96" r="-11696"/>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figures illustrate the compaction of the eukaryotic chromosome.</a:t>
            </a:r>
          </a:p>
        </p:txBody>
      </p:sp>
      <p:sp>
        <p:nvSpPr>
          <p:cNvPr id="6" name="Disclaimer">
            <a:extLst>
              <a:ext uri="{FF2B5EF4-FFF2-40B4-BE49-F238E27FC236}">
                <a16:creationId xmlns:a16="http://schemas.microsoft.com/office/drawing/2014/main" id="{31DD69A0-6994-4F0D-B6BD-DE2198F74B2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901962" cy="651210"/>
          </a:xfrm>
        </p:spPr>
        <p:txBody>
          <a:bodyPr>
            <a:normAutofit fontScale="92500"/>
          </a:bodyPr>
          <a:lstStyle/>
          <a:p>
            <a:r>
              <a:rPr lang="en-US" sz="2800" b="1" dirty="0" smtClean="0">
                <a:solidFill>
                  <a:srgbClr val="009900"/>
                </a:solidFill>
              </a:rPr>
              <a:t>How DNA is Arranged in the Cell (6 of 6)</a:t>
            </a:r>
            <a:endParaRPr lang="en-US" sz="2800" b="1" dirty="0">
              <a:solidFill>
                <a:srgbClr val="009900"/>
              </a:solidFill>
            </a:endParaRPr>
          </a:p>
        </p:txBody>
      </p:sp>
      <p:sp>
        <p:nvSpPr>
          <p:cNvPr id="6" name="TextBox 5"/>
          <p:cNvSpPr txBox="1"/>
          <p:nvPr/>
        </p:nvSpPr>
        <p:spPr>
          <a:xfrm>
            <a:off x="457200" y="1441939"/>
            <a:ext cx="7455877" cy="3970318"/>
          </a:xfrm>
          <a:prstGeom prst="rect">
            <a:avLst/>
          </a:prstGeom>
          <a:noFill/>
        </p:spPr>
        <p:txBody>
          <a:bodyPr wrap="square" rtlCol="0">
            <a:spAutoFit/>
          </a:bodyPr>
          <a:lstStyle/>
          <a:p>
            <a:pPr marL="457200" indent="-457200">
              <a:buFont typeface="Arial"/>
              <a:buChar char="•"/>
            </a:pPr>
            <a:r>
              <a:rPr lang="en-US" sz="2800" dirty="0" smtClean="0"/>
              <a:t>At </a:t>
            </a:r>
            <a:r>
              <a:rPr lang="en-US" sz="2800" dirty="0"/>
              <a:t>the metaphase stage of mitosis, when the chromosomes are lined up in the center of the cell, the chromosomes are at their most </a:t>
            </a:r>
            <a:r>
              <a:rPr lang="en-US" sz="2800" dirty="0" smtClean="0"/>
              <a:t>compacted; they </a:t>
            </a:r>
            <a:r>
              <a:rPr lang="en-US" sz="2800" dirty="0"/>
              <a:t>are approximately 700 nm in width, and are found in association with scaffold proteins. </a:t>
            </a:r>
          </a:p>
          <a:p>
            <a:pPr marL="457200" indent="-457200">
              <a:buFont typeface="Arial"/>
              <a:buChar char="•"/>
            </a:pPr>
            <a:r>
              <a:rPr lang="en-US" sz="2800" dirty="0" smtClean="0"/>
              <a:t>In </a:t>
            </a:r>
            <a:r>
              <a:rPr lang="en-US" sz="2800" dirty="0"/>
              <a:t>interphase, the phase of the cell cycle between </a:t>
            </a:r>
            <a:r>
              <a:rPr lang="en-US" sz="2800" dirty="0" smtClean="0"/>
              <a:t>mitoses </a:t>
            </a:r>
            <a:r>
              <a:rPr lang="en-US" sz="2800" dirty="0"/>
              <a:t>at which the chromosomes are </a:t>
            </a:r>
            <a:r>
              <a:rPr lang="en-US" sz="2800" dirty="0" err="1" smtClean="0"/>
              <a:t>decondensed</a:t>
            </a:r>
            <a:endParaRPr lang="en-US" sz="2800" dirty="0"/>
          </a:p>
        </p:txBody>
      </p:sp>
    </p:spTree>
    <p:extLst>
      <p:ext uri="{BB962C8B-B14F-4D97-AF65-F5344CB8AC3E}">
        <p14:creationId xmlns:p14="http://schemas.microsoft.com/office/powerpoint/2010/main" val="3767105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272271"/>
            <a:ext cx="5359400" cy="651210"/>
          </a:xfrm>
        </p:spPr>
        <p:txBody>
          <a:bodyPr>
            <a:normAutofit fontScale="92500"/>
          </a:bodyPr>
          <a:lstStyle/>
          <a:p>
            <a:r>
              <a:rPr lang="en-US" sz="2800" b="1" dirty="0" smtClean="0">
                <a:solidFill>
                  <a:srgbClr val="009900"/>
                </a:solidFill>
              </a:rPr>
              <a:t>9.2  DNA REPLICATION (1 of 4)</a:t>
            </a:r>
            <a:endParaRPr lang="en-US" sz="2800" b="1" dirty="0">
              <a:solidFill>
                <a:srgbClr val="009900"/>
              </a:solidFill>
            </a:endParaRPr>
          </a:p>
        </p:txBody>
      </p:sp>
      <p:sp>
        <p:nvSpPr>
          <p:cNvPr id="6" name="TextBox 5"/>
          <p:cNvSpPr txBox="1"/>
          <p:nvPr/>
        </p:nvSpPr>
        <p:spPr>
          <a:xfrm>
            <a:off x="457200" y="1389185"/>
            <a:ext cx="7455877" cy="3970318"/>
          </a:xfrm>
          <a:prstGeom prst="rect">
            <a:avLst/>
          </a:prstGeom>
          <a:noFill/>
        </p:spPr>
        <p:txBody>
          <a:bodyPr wrap="square" rtlCol="0">
            <a:spAutoFit/>
          </a:bodyPr>
          <a:lstStyle/>
          <a:p>
            <a:pPr marL="457200" indent="-457200">
              <a:buFont typeface="Arial"/>
              <a:buChar char="•"/>
            </a:pPr>
            <a:r>
              <a:rPr lang="en-US" sz="2800" dirty="0"/>
              <a:t>When a cell divides, it is important that each daughter cell receives an identical copy of the </a:t>
            </a:r>
            <a:r>
              <a:rPr lang="en-US" sz="2800" dirty="0" smtClean="0"/>
              <a:t>DNA</a:t>
            </a:r>
          </a:p>
          <a:p>
            <a:pPr marL="457200" indent="-457200">
              <a:buFont typeface="Arial"/>
              <a:buChar char="•"/>
            </a:pPr>
            <a:r>
              <a:rPr lang="en-US" sz="2800" dirty="0" smtClean="0"/>
              <a:t>This </a:t>
            </a:r>
            <a:r>
              <a:rPr lang="en-US" sz="2800" dirty="0"/>
              <a:t>is accomplished by the process of </a:t>
            </a:r>
            <a:r>
              <a:rPr lang="en-US" sz="2800" b="1" dirty="0">
                <a:solidFill>
                  <a:srgbClr val="009900"/>
                </a:solidFill>
              </a:rPr>
              <a:t>DNA </a:t>
            </a:r>
            <a:r>
              <a:rPr lang="en-US" sz="2800" b="1" dirty="0" smtClean="0">
                <a:solidFill>
                  <a:srgbClr val="009900"/>
                </a:solidFill>
              </a:rPr>
              <a:t>replication</a:t>
            </a:r>
          </a:p>
          <a:p>
            <a:pPr marL="457200" indent="-457200">
              <a:buFont typeface="Arial"/>
              <a:buChar char="•"/>
            </a:pPr>
            <a:r>
              <a:rPr lang="en-US" sz="2800" dirty="0" smtClean="0"/>
              <a:t>The </a:t>
            </a:r>
            <a:r>
              <a:rPr lang="en-US" sz="2800" dirty="0"/>
              <a:t>replication of DNA occurs during the synthesis phase, or S phase, of the cell cycle, before the cell enters mitosis or </a:t>
            </a:r>
            <a:r>
              <a:rPr lang="en-US" sz="2800" dirty="0" smtClean="0"/>
              <a:t>meiosis </a:t>
            </a:r>
            <a:endParaRPr lang="en-US" sz="2800" dirty="0"/>
          </a:p>
        </p:txBody>
      </p:sp>
    </p:spTree>
    <p:extLst>
      <p:ext uri="{BB962C8B-B14F-4D97-AF65-F5344CB8AC3E}">
        <p14:creationId xmlns:p14="http://schemas.microsoft.com/office/powerpoint/2010/main" val="25133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DNA Replication (2 of 4)</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a:t>The elucidation of the structure of the double helix provided a hint as to how DNA is </a:t>
            </a:r>
            <a:r>
              <a:rPr lang="en-US" sz="2800" dirty="0" smtClean="0"/>
              <a:t>copied</a:t>
            </a:r>
          </a:p>
          <a:p>
            <a:pPr marL="457200" indent="-457200">
              <a:buFont typeface="Arial"/>
              <a:buChar char="•"/>
            </a:pPr>
            <a:r>
              <a:rPr lang="en-US" sz="2800" dirty="0" smtClean="0"/>
              <a:t>Recall </a:t>
            </a:r>
            <a:r>
              <a:rPr lang="en-US" sz="2800" dirty="0"/>
              <a:t>that </a:t>
            </a:r>
            <a:r>
              <a:rPr lang="en-US" sz="2800" dirty="0" smtClean="0"/>
              <a:t>adenine pairs </a:t>
            </a:r>
            <a:r>
              <a:rPr lang="en-US" sz="2800" dirty="0"/>
              <a:t>with thymine nucleotides, and cytosine with </a:t>
            </a:r>
            <a:r>
              <a:rPr lang="en-US" sz="2800" dirty="0" smtClean="0"/>
              <a:t>guanine</a:t>
            </a:r>
          </a:p>
          <a:p>
            <a:pPr marL="457200" indent="-457200">
              <a:buFont typeface="Arial"/>
              <a:buChar char="•"/>
            </a:pPr>
            <a:r>
              <a:rPr lang="en-US" sz="2800" dirty="0" smtClean="0"/>
              <a:t>This </a:t>
            </a:r>
            <a:r>
              <a:rPr lang="en-US" sz="2800" dirty="0"/>
              <a:t>means that the two strands are complementary to each </a:t>
            </a:r>
            <a:r>
              <a:rPr lang="en-US" sz="2800" dirty="0" smtClean="0"/>
              <a:t>other</a:t>
            </a:r>
          </a:p>
          <a:p>
            <a:pPr marL="457200" indent="-457200">
              <a:buFont typeface="Arial"/>
              <a:buChar char="•"/>
            </a:pPr>
            <a:r>
              <a:rPr lang="en-US" sz="2800" dirty="0" smtClean="0"/>
              <a:t>For </a:t>
            </a:r>
            <a:r>
              <a:rPr lang="en-US" sz="2800" dirty="0"/>
              <a:t>example, a strand of DNA with a nucleotide sequence of AGTCATGA will have a complementary strand with the sequence TCAGTACT (Figure 9.8</a:t>
            </a:r>
            <a:r>
              <a:rPr lang="en-US" sz="2800" dirty="0" smtClean="0"/>
              <a:t>)</a:t>
            </a:r>
            <a:endParaRPr lang="en-US" sz="2800" dirty="0"/>
          </a:p>
        </p:txBody>
      </p:sp>
    </p:spTree>
    <p:extLst>
      <p:ext uri="{BB962C8B-B14F-4D97-AF65-F5344CB8AC3E}">
        <p14:creationId xmlns:p14="http://schemas.microsoft.com/office/powerpoint/2010/main" val="3180465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a:t>
            </a:r>
            <a:r>
              <a:rPr lang="en-US" dirty="0">
                <a:solidFill>
                  <a:srgbClr val="009900"/>
                </a:solidFill>
              </a:rPr>
              <a:t>9.8</a:t>
            </a:r>
            <a:endParaRPr lang="en-US" sz="2400" dirty="0">
              <a:solidFill>
                <a:srgbClr val="009900"/>
              </a:solidFill>
            </a:endParaRPr>
          </a:p>
        </p:txBody>
      </p:sp>
      <p:pic>
        <p:nvPicPr>
          <p:cNvPr id="4" name="Figure" descr="Figure shows the ladder-like structure of DNA, with complementary bases making up the rungs of the ladd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164" r="-451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two strands of DNA are complementary, meaning the sequence of bases in one strand can be used to create the correct sequence of bases in the other strand.</a:t>
            </a:r>
          </a:p>
        </p:txBody>
      </p:sp>
      <p:sp>
        <p:nvSpPr>
          <p:cNvPr id="6" name="Disclaimer">
            <a:extLst>
              <a:ext uri="{FF2B5EF4-FFF2-40B4-BE49-F238E27FC236}">
                <a16:creationId xmlns:a16="http://schemas.microsoft.com/office/drawing/2014/main" id="{CC94FDCC-B99C-425D-A8FB-49CC3135EEA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730950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Introduction (2 of 2)</a:t>
            </a:r>
            <a:endParaRPr lang="en-US" sz="2800" b="1" dirty="0">
              <a:solidFill>
                <a:srgbClr val="009900"/>
              </a:solidFill>
            </a:endParaRPr>
          </a:p>
        </p:txBody>
      </p:sp>
      <p:sp>
        <p:nvSpPr>
          <p:cNvPr id="6" name="TextBox 5"/>
          <p:cNvSpPr txBox="1"/>
          <p:nvPr/>
        </p:nvSpPr>
        <p:spPr>
          <a:xfrm>
            <a:off x="457200" y="1028990"/>
            <a:ext cx="7455877" cy="5693866"/>
          </a:xfrm>
          <a:prstGeom prst="rect">
            <a:avLst/>
          </a:prstGeom>
          <a:noFill/>
        </p:spPr>
        <p:txBody>
          <a:bodyPr wrap="square" rtlCol="0">
            <a:spAutoFit/>
          </a:bodyPr>
          <a:lstStyle/>
          <a:p>
            <a:pPr marL="457200" indent="-457200">
              <a:buFont typeface="Arial"/>
              <a:buChar char="•"/>
            </a:pPr>
            <a:r>
              <a:rPr lang="en-US" sz="2800" b="1" dirty="0" smtClean="0">
                <a:solidFill>
                  <a:srgbClr val="009900"/>
                </a:solidFill>
              </a:rPr>
              <a:t>DNA</a:t>
            </a:r>
            <a:r>
              <a:rPr lang="en-US" sz="2800" dirty="0" smtClean="0"/>
              <a:t> </a:t>
            </a:r>
            <a:r>
              <a:rPr lang="en-US" sz="2800" dirty="0"/>
              <a:t>is the genetic material passed from parent to offspring for all life on </a:t>
            </a:r>
            <a:r>
              <a:rPr lang="en-US" sz="2800" dirty="0" smtClean="0"/>
              <a:t>Earth</a:t>
            </a:r>
          </a:p>
          <a:p>
            <a:pPr marL="457200" indent="-457200">
              <a:buFont typeface="Arial"/>
              <a:buChar char="•"/>
            </a:pPr>
            <a:r>
              <a:rPr lang="en-US" sz="2800" dirty="0" smtClean="0"/>
              <a:t>The latest technology enables </a:t>
            </a:r>
            <a:r>
              <a:rPr lang="en-US" sz="2800" dirty="0"/>
              <a:t>us to see deep into the history of life to deduce the relationships between living things in ways never thought </a:t>
            </a:r>
            <a:r>
              <a:rPr lang="en-US" sz="2800" dirty="0" smtClean="0"/>
              <a:t>possible</a:t>
            </a:r>
          </a:p>
          <a:p>
            <a:pPr marL="457200" indent="-457200">
              <a:buFont typeface="Arial"/>
              <a:buChar char="•"/>
            </a:pPr>
            <a:r>
              <a:rPr lang="en-US" sz="2800" dirty="0" smtClean="0"/>
              <a:t>Over </a:t>
            </a:r>
            <a:r>
              <a:rPr lang="en-US" sz="2800" dirty="0"/>
              <a:t>a thousand species have had their entire genome </a:t>
            </a:r>
            <a:r>
              <a:rPr lang="en-US" sz="2800" dirty="0" smtClean="0"/>
              <a:t>sequenced</a:t>
            </a:r>
            <a:r>
              <a:rPr lang="en-US" sz="2800" dirty="0"/>
              <a:t> </a:t>
            </a:r>
            <a:r>
              <a:rPr lang="en-US" sz="2800" dirty="0" smtClean="0"/>
              <a:t>(including humans) </a:t>
            </a:r>
          </a:p>
          <a:p>
            <a:pPr marL="457200" indent="-457200">
              <a:buFont typeface="Arial"/>
              <a:buChar char="•"/>
            </a:pPr>
            <a:r>
              <a:rPr lang="en-US" sz="2800" dirty="0" smtClean="0"/>
              <a:t>These </a:t>
            </a:r>
            <a:r>
              <a:rPr lang="en-US" sz="2800" dirty="0"/>
              <a:t>sequences will allow us to understand human disease and the relationship of humans to the rest of the tree of </a:t>
            </a:r>
            <a:r>
              <a:rPr lang="en-US" sz="2800" dirty="0" smtClean="0"/>
              <a:t>life</a:t>
            </a:r>
            <a:endParaRPr lang="en-US" sz="2800" dirty="0"/>
          </a:p>
        </p:txBody>
      </p:sp>
    </p:spTree>
    <p:extLst>
      <p:ext uri="{BB962C8B-B14F-4D97-AF65-F5344CB8AC3E}">
        <p14:creationId xmlns:p14="http://schemas.microsoft.com/office/powerpoint/2010/main" val="3938481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DNA Replication (3 of 4)</a:t>
            </a:r>
            <a:endParaRPr lang="en-US" sz="2800" b="1" dirty="0">
              <a:solidFill>
                <a:srgbClr val="009900"/>
              </a:solidFill>
            </a:endParaRPr>
          </a:p>
        </p:txBody>
      </p:sp>
      <p:sp>
        <p:nvSpPr>
          <p:cNvPr id="6" name="TextBox 5"/>
          <p:cNvSpPr txBox="1"/>
          <p:nvPr/>
        </p:nvSpPr>
        <p:spPr>
          <a:xfrm>
            <a:off x="457200" y="1380393"/>
            <a:ext cx="7455877" cy="3970318"/>
          </a:xfrm>
          <a:prstGeom prst="rect">
            <a:avLst/>
          </a:prstGeom>
          <a:noFill/>
        </p:spPr>
        <p:txBody>
          <a:bodyPr wrap="square" rtlCol="0">
            <a:spAutoFit/>
          </a:bodyPr>
          <a:lstStyle/>
          <a:p>
            <a:pPr marL="457200" indent="-457200">
              <a:buFont typeface="Arial"/>
              <a:buChar char="•"/>
            </a:pPr>
            <a:r>
              <a:rPr lang="en-US" sz="2800" dirty="0"/>
              <a:t>Because of the complementarity of the two strands, having one strand means that it is possible to recreate the other </a:t>
            </a:r>
            <a:r>
              <a:rPr lang="en-US" sz="2800" dirty="0" smtClean="0"/>
              <a:t>strand</a:t>
            </a:r>
          </a:p>
          <a:p>
            <a:pPr marL="457200" indent="-457200">
              <a:buFont typeface="Arial"/>
              <a:buChar char="•"/>
            </a:pPr>
            <a:r>
              <a:rPr lang="en-US" sz="2800" dirty="0" smtClean="0"/>
              <a:t>This </a:t>
            </a:r>
            <a:r>
              <a:rPr lang="en-US" sz="2800" dirty="0"/>
              <a:t>model for replication suggests that the two strands of the double helix separate during replication, and each strand serves as a template from which the new complementary strand is copied (Figure 9.9</a:t>
            </a:r>
            <a:r>
              <a:rPr lang="en-US" sz="2800" dirty="0" smtClean="0"/>
              <a:t>) </a:t>
            </a:r>
            <a:endParaRPr lang="en-US" sz="2800" dirty="0"/>
          </a:p>
        </p:txBody>
      </p:sp>
    </p:spTree>
    <p:extLst>
      <p:ext uri="{BB962C8B-B14F-4D97-AF65-F5344CB8AC3E}">
        <p14:creationId xmlns:p14="http://schemas.microsoft.com/office/powerpoint/2010/main" val="3726537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a:t>
            </a:r>
            <a:r>
              <a:rPr lang="en-US" dirty="0">
                <a:solidFill>
                  <a:srgbClr val="009900"/>
                </a:solidFill>
              </a:rPr>
              <a:t>9.9</a:t>
            </a:r>
            <a:endParaRPr lang="en-US" sz="2400" dirty="0">
              <a:solidFill>
                <a:srgbClr val="009900"/>
              </a:solidFill>
            </a:endParaRPr>
          </a:p>
        </p:txBody>
      </p:sp>
      <p:pic>
        <p:nvPicPr>
          <p:cNvPr id="3" name="Figure" descr="Illustration shows the semiconservative model of DNA synthesis. In the semi-conservative model, each newly synthesized strand pairs with a parent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912" b="-6912"/>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semiconservative model of DNA replication is shown. Gray indicates the original DNA strands, and blue indicates newly synthesized DNA..</a:t>
            </a:r>
          </a:p>
        </p:txBody>
      </p:sp>
      <p:sp>
        <p:nvSpPr>
          <p:cNvPr id="6" name="Disclaimer">
            <a:extLst>
              <a:ext uri="{FF2B5EF4-FFF2-40B4-BE49-F238E27FC236}">
                <a16:creationId xmlns:a16="http://schemas.microsoft.com/office/drawing/2014/main" id="{1FCD5A16-384A-49E3-A009-D261420BAC1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763160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DNA Replication (4 of 4)</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a:t>During DNA replication, each of the two strands that make up the double helix serves as a template from which new strands are </a:t>
            </a:r>
            <a:r>
              <a:rPr lang="en-US" sz="2800" dirty="0" smtClean="0"/>
              <a:t>copied</a:t>
            </a:r>
          </a:p>
          <a:p>
            <a:pPr marL="457200" indent="-457200">
              <a:buFont typeface="Arial"/>
              <a:buChar char="•"/>
            </a:pPr>
            <a:r>
              <a:rPr lang="en-US" sz="2800" dirty="0" smtClean="0"/>
              <a:t>The </a:t>
            </a:r>
            <a:r>
              <a:rPr lang="en-US" sz="2800" dirty="0"/>
              <a:t>new strand will be complementary to the parental or “old” </a:t>
            </a:r>
            <a:r>
              <a:rPr lang="en-US" sz="2800" dirty="0" smtClean="0"/>
              <a:t>strand</a:t>
            </a:r>
          </a:p>
          <a:p>
            <a:pPr marL="457200" indent="-457200">
              <a:buFont typeface="Arial"/>
              <a:buChar char="•"/>
            </a:pPr>
            <a:r>
              <a:rPr lang="en-US" sz="2800" dirty="0" smtClean="0"/>
              <a:t>Each </a:t>
            </a:r>
            <a:r>
              <a:rPr lang="en-US" sz="2800" dirty="0"/>
              <a:t>new double strand consists of one parental strand and one new daughter </a:t>
            </a:r>
            <a:r>
              <a:rPr lang="en-US" sz="2800" dirty="0" smtClean="0"/>
              <a:t>strand</a:t>
            </a:r>
          </a:p>
          <a:p>
            <a:pPr marL="457200" indent="-457200">
              <a:buFont typeface="Arial"/>
              <a:buChar char="•"/>
            </a:pPr>
            <a:r>
              <a:rPr lang="en-US" sz="2800" dirty="0" smtClean="0"/>
              <a:t>This </a:t>
            </a:r>
            <a:r>
              <a:rPr lang="en-US" sz="2800" dirty="0"/>
              <a:t>is known as </a:t>
            </a:r>
            <a:r>
              <a:rPr lang="en-US" sz="2800" b="1" dirty="0">
                <a:solidFill>
                  <a:srgbClr val="009900"/>
                </a:solidFill>
              </a:rPr>
              <a:t>semiconservative </a:t>
            </a:r>
            <a:r>
              <a:rPr lang="en-US" sz="2800" b="1" dirty="0" smtClean="0">
                <a:solidFill>
                  <a:srgbClr val="009900"/>
                </a:solidFill>
              </a:rPr>
              <a:t>replication</a:t>
            </a:r>
            <a:endParaRPr lang="en-US" sz="2800" b="1" dirty="0">
              <a:solidFill>
                <a:srgbClr val="009900"/>
              </a:solidFill>
            </a:endParaRPr>
          </a:p>
        </p:txBody>
      </p:sp>
    </p:spTree>
    <p:extLst>
      <p:ext uri="{BB962C8B-B14F-4D97-AF65-F5344CB8AC3E}">
        <p14:creationId xmlns:p14="http://schemas.microsoft.com/office/powerpoint/2010/main" val="722480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910754" cy="651210"/>
          </a:xfrm>
        </p:spPr>
        <p:txBody>
          <a:bodyPr>
            <a:normAutofit/>
          </a:bodyPr>
          <a:lstStyle/>
          <a:p>
            <a:r>
              <a:rPr lang="en-US" sz="2800" b="1" dirty="0" smtClean="0">
                <a:solidFill>
                  <a:srgbClr val="009900"/>
                </a:solidFill>
              </a:rPr>
              <a:t>DNA Replication in Eukaryotes (1 of 7)</a:t>
            </a:r>
            <a:endParaRPr lang="en-US" sz="2800" b="1" dirty="0">
              <a:solidFill>
                <a:srgbClr val="009900"/>
              </a:solidFill>
            </a:endParaRPr>
          </a:p>
        </p:txBody>
      </p:sp>
      <p:sp>
        <p:nvSpPr>
          <p:cNvPr id="6" name="TextBox 5"/>
          <p:cNvSpPr txBox="1"/>
          <p:nvPr/>
        </p:nvSpPr>
        <p:spPr>
          <a:xfrm>
            <a:off x="457200" y="1362808"/>
            <a:ext cx="7455877" cy="3539431"/>
          </a:xfrm>
          <a:prstGeom prst="rect">
            <a:avLst/>
          </a:prstGeom>
          <a:noFill/>
        </p:spPr>
        <p:txBody>
          <a:bodyPr wrap="square" rtlCol="0">
            <a:spAutoFit/>
          </a:bodyPr>
          <a:lstStyle/>
          <a:p>
            <a:pPr marL="457200" indent="-457200">
              <a:buFont typeface="Arial"/>
              <a:buChar char="•"/>
            </a:pPr>
            <a:r>
              <a:rPr lang="en-US" sz="2800" dirty="0"/>
              <a:t>Because eukaryotic genomes are very complex, DNA replication is a very complicated process that involves several enzymes and other </a:t>
            </a:r>
            <a:r>
              <a:rPr lang="en-US" sz="2800" dirty="0" smtClean="0"/>
              <a:t>proteins</a:t>
            </a:r>
          </a:p>
          <a:p>
            <a:pPr marL="457200" indent="-457200">
              <a:buFont typeface="Arial"/>
              <a:buChar char="•"/>
            </a:pPr>
            <a:r>
              <a:rPr lang="en-US" sz="2800" dirty="0" smtClean="0"/>
              <a:t>It </a:t>
            </a:r>
            <a:r>
              <a:rPr lang="en-US" sz="2800" dirty="0"/>
              <a:t>occurs in three main stages: </a:t>
            </a:r>
            <a:endParaRPr lang="en-US" sz="2800" dirty="0" smtClean="0"/>
          </a:p>
          <a:p>
            <a:pPr marL="1371600" lvl="2" indent="-457200">
              <a:buFont typeface="Wingdings" charset="2"/>
              <a:buChar char="ü"/>
            </a:pPr>
            <a:r>
              <a:rPr lang="en-US" sz="2800" dirty="0" smtClean="0"/>
              <a:t>initiation</a:t>
            </a:r>
          </a:p>
          <a:p>
            <a:pPr marL="1371600" lvl="2" indent="-457200">
              <a:buFont typeface="Wingdings" charset="2"/>
              <a:buChar char="ü"/>
            </a:pPr>
            <a:r>
              <a:rPr lang="en-US" sz="2800" dirty="0" smtClean="0"/>
              <a:t>elongation</a:t>
            </a:r>
          </a:p>
          <a:p>
            <a:pPr marL="1371600" lvl="2" indent="-457200">
              <a:buFont typeface="Wingdings" charset="2"/>
              <a:buChar char="ü"/>
            </a:pPr>
            <a:r>
              <a:rPr lang="en-US" sz="2800" dirty="0" smtClean="0"/>
              <a:t>termination</a:t>
            </a:r>
            <a:endParaRPr lang="en-US" sz="2800" dirty="0"/>
          </a:p>
        </p:txBody>
      </p:sp>
    </p:spTree>
    <p:extLst>
      <p:ext uri="{BB962C8B-B14F-4D97-AF65-F5344CB8AC3E}">
        <p14:creationId xmlns:p14="http://schemas.microsoft.com/office/powerpoint/2010/main" val="3971570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638192" cy="651210"/>
          </a:xfrm>
        </p:spPr>
        <p:txBody>
          <a:bodyPr>
            <a:normAutofit fontScale="92500"/>
          </a:bodyPr>
          <a:lstStyle/>
          <a:p>
            <a:r>
              <a:rPr lang="en-US" sz="2800" b="1" dirty="0" smtClean="0">
                <a:solidFill>
                  <a:srgbClr val="009900"/>
                </a:solidFill>
              </a:rPr>
              <a:t>DNA Replication in Eukaryotes (2 of 7)</a:t>
            </a:r>
            <a:endParaRPr lang="en-US" sz="2800" b="1" dirty="0">
              <a:solidFill>
                <a:srgbClr val="009900"/>
              </a:solidFill>
            </a:endParaRPr>
          </a:p>
        </p:txBody>
      </p:sp>
      <p:sp>
        <p:nvSpPr>
          <p:cNvPr id="6" name="TextBox 5"/>
          <p:cNvSpPr txBox="1"/>
          <p:nvPr/>
        </p:nvSpPr>
        <p:spPr>
          <a:xfrm>
            <a:off x="457200" y="1204547"/>
            <a:ext cx="7960946" cy="5262980"/>
          </a:xfrm>
          <a:prstGeom prst="rect">
            <a:avLst/>
          </a:prstGeom>
          <a:noFill/>
        </p:spPr>
        <p:txBody>
          <a:bodyPr wrap="square" rtlCol="0">
            <a:spAutoFit/>
          </a:bodyPr>
          <a:lstStyle/>
          <a:p>
            <a:pPr marL="457200" indent="-457200">
              <a:buFont typeface="Arial"/>
              <a:buChar char="•"/>
            </a:pPr>
            <a:r>
              <a:rPr lang="en-US" sz="2800" dirty="0" smtClean="0"/>
              <a:t>During </a:t>
            </a:r>
            <a:r>
              <a:rPr lang="en-US" sz="2800" dirty="0"/>
              <a:t>initiation, the DNA is made accessible to the proteins and enzymes involved in the replication </a:t>
            </a:r>
            <a:r>
              <a:rPr lang="en-US" sz="2800" dirty="0" smtClean="0"/>
              <a:t>process </a:t>
            </a:r>
          </a:p>
          <a:p>
            <a:pPr marL="457200" indent="-457200">
              <a:buFont typeface="Arial"/>
              <a:buChar char="•"/>
            </a:pPr>
            <a:r>
              <a:rPr lang="en-US" sz="2800" dirty="0" smtClean="0"/>
              <a:t>There </a:t>
            </a:r>
            <a:r>
              <a:rPr lang="en-US" sz="2800" dirty="0"/>
              <a:t>are specific nucleotide sequences called </a:t>
            </a:r>
            <a:r>
              <a:rPr lang="en-US" sz="2800" b="1" dirty="0">
                <a:solidFill>
                  <a:srgbClr val="009900"/>
                </a:solidFill>
              </a:rPr>
              <a:t>origins of replication </a:t>
            </a:r>
            <a:r>
              <a:rPr lang="en-US" sz="2800" dirty="0"/>
              <a:t>at which replication </a:t>
            </a:r>
            <a:r>
              <a:rPr lang="en-US" sz="2800" dirty="0" smtClean="0"/>
              <a:t>begins</a:t>
            </a:r>
          </a:p>
          <a:p>
            <a:pPr marL="457200" indent="-457200">
              <a:buFont typeface="Arial"/>
              <a:buChar char="•"/>
            </a:pPr>
            <a:r>
              <a:rPr lang="en-US" sz="2800" dirty="0" smtClean="0"/>
              <a:t>Certain </a:t>
            </a:r>
            <a:r>
              <a:rPr lang="en-US" sz="2800" dirty="0"/>
              <a:t>proteins bind to the origin of replication while an enzyme called </a:t>
            </a:r>
            <a:r>
              <a:rPr lang="en-US" sz="2800" b="1" dirty="0">
                <a:solidFill>
                  <a:srgbClr val="009900"/>
                </a:solidFill>
              </a:rPr>
              <a:t>helicase</a:t>
            </a:r>
            <a:r>
              <a:rPr lang="en-US" sz="2800" b="1" dirty="0"/>
              <a:t> </a:t>
            </a:r>
            <a:r>
              <a:rPr lang="en-US" sz="2800" dirty="0"/>
              <a:t>unwinds and opens up the DNA </a:t>
            </a:r>
            <a:r>
              <a:rPr lang="en-US" sz="2800" dirty="0" smtClean="0"/>
              <a:t>helix</a:t>
            </a:r>
          </a:p>
          <a:p>
            <a:pPr marL="457200" indent="-457200">
              <a:buFont typeface="Arial"/>
              <a:buChar char="•"/>
            </a:pPr>
            <a:r>
              <a:rPr lang="en-US" sz="2800" dirty="0" smtClean="0"/>
              <a:t>As </a:t>
            </a:r>
            <a:r>
              <a:rPr lang="en-US" sz="2800" dirty="0"/>
              <a:t>the DNA opens up, Y-shaped structures called </a:t>
            </a:r>
            <a:r>
              <a:rPr lang="en-US" sz="2800" b="1" dirty="0">
                <a:solidFill>
                  <a:srgbClr val="009900"/>
                </a:solidFill>
              </a:rPr>
              <a:t>replication forks </a:t>
            </a:r>
            <a:r>
              <a:rPr lang="en-US" sz="2800" dirty="0"/>
              <a:t>are formed (Figure 9.10</a:t>
            </a:r>
            <a:r>
              <a:rPr lang="en-US" sz="2800" dirty="0" smtClean="0"/>
              <a:t>)</a:t>
            </a:r>
            <a:endParaRPr lang="en-US" sz="2800" dirty="0"/>
          </a:p>
        </p:txBody>
      </p:sp>
    </p:spTree>
    <p:extLst>
      <p:ext uri="{BB962C8B-B14F-4D97-AF65-F5344CB8AC3E}">
        <p14:creationId xmlns:p14="http://schemas.microsoft.com/office/powerpoint/2010/main" val="3580134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9.10</a:t>
            </a:r>
          </a:p>
        </p:txBody>
      </p:sp>
      <p:pic>
        <p:nvPicPr>
          <p:cNvPr id="2" name="Figure" descr="Illustration shows a replication bubble. Helicase unwinds the helix. An RNA primer starts the synthesis, and DNA polymerase extends the DNA strand from the RNA primer. DNA synthesis occurs only in the 5' to 3' direction. On the leading strand, DNA synthesis occurs continuously. On the lagging strand, DNA synthesis restarts many times as the helix unwinds, resulting in many short fragments called Okazaki fragmen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91" b="-5991"/>
          <a:stretch>
            <a:fillRect/>
          </a:stretch>
        </p:blipFill>
        <p:spPr/>
      </p:pic>
      <p:sp>
        <p:nvSpPr>
          <p:cNvPr id="7" name="Figure Legend"/>
          <p:cNvSpPr>
            <a:spLocks noGrp="1"/>
          </p:cNvSpPr>
          <p:nvPr>
            <p:ph type="body" sz="quarter" idx="14"/>
          </p:nvPr>
        </p:nvSpPr>
        <p:spPr/>
        <p:txBody>
          <a:bodyPr>
            <a:normAutofit fontScale="92500"/>
          </a:bodyPr>
          <a:lstStyle/>
          <a:p>
            <a:r>
              <a:rPr lang="en-US" sz="1600" dirty="0"/>
              <a:t>A replication fork is formed by the opening of the origin of replication, and helicase separates the DNA strands. An RNA primer is synthesized, and is elongated by the DNA polymerase. On the leading strand, DNA is synthesized continuously, whereas on the lagging strand, DNA is synthesized in short stretches. The DNA fragments are joined by DNA ligase (not shown).</a:t>
            </a:r>
          </a:p>
        </p:txBody>
      </p:sp>
      <p:sp>
        <p:nvSpPr>
          <p:cNvPr id="6" name="Disclaimer">
            <a:extLst>
              <a:ext uri="{FF2B5EF4-FFF2-40B4-BE49-F238E27FC236}">
                <a16:creationId xmlns:a16="http://schemas.microsoft.com/office/drawing/2014/main" id="{5CCB0F51-08C0-49D2-8B6B-5C236F15480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77985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734908" cy="651210"/>
          </a:xfrm>
        </p:spPr>
        <p:txBody>
          <a:bodyPr>
            <a:normAutofit/>
          </a:bodyPr>
          <a:lstStyle/>
          <a:p>
            <a:r>
              <a:rPr lang="en-US" sz="2800" b="1" dirty="0" smtClean="0">
                <a:solidFill>
                  <a:srgbClr val="009900"/>
                </a:solidFill>
              </a:rPr>
              <a:t>DNA Replication in Eukaryotes (3 of 7)</a:t>
            </a:r>
            <a:endParaRPr lang="en-US" sz="2800" b="1" dirty="0">
              <a:solidFill>
                <a:srgbClr val="009900"/>
              </a:solidFill>
            </a:endParaRPr>
          </a:p>
        </p:txBody>
      </p:sp>
      <p:sp>
        <p:nvSpPr>
          <p:cNvPr id="6" name="TextBox 5"/>
          <p:cNvSpPr txBox="1"/>
          <p:nvPr/>
        </p:nvSpPr>
        <p:spPr>
          <a:xfrm>
            <a:off x="457200" y="1477108"/>
            <a:ext cx="7455877" cy="3539431"/>
          </a:xfrm>
          <a:prstGeom prst="rect">
            <a:avLst/>
          </a:prstGeom>
          <a:noFill/>
        </p:spPr>
        <p:txBody>
          <a:bodyPr wrap="square" rtlCol="0">
            <a:spAutoFit/>
          </a:bodyPr>
          <a:lstStyle/>
          <a:p>
            <a:pPr marL="457200" indent="-457200">
              <a:buFont typeface="Arial"/>
              <a:buChar char="•"/>
            </a:pPr>
            <a:r>
              <a:rPr lang="en-US" sz="2800" dirty="0"/>
              <a:t>Two replication forks are formed at the origin of replication, and these get extended in both directions as replication </a:t>
            </a:r>
            <a:r>
              <a:rPr lang="en-US" sz="2800" dirty="0" smtClean="0"/>
              <a:t>proceeds</a:t>
            </a:r>
          </a:p>
          <a:p>
            <a:pPr marL="457200" indent="-457200">
              <a:buFont typeface="Arial"/>
              <a:buChar char="•"/>
            </a:pPr>
            <a:r>
              <a:rPr lang="en-US" sz="2800" dirty="0" smtClean="0"/>
              <a:t>There </a:t>
            </a:r>
            <a:r>
              <a:rPr lang="en-US" sz="2800" dirty="0"/>
              <a:t>are multiple origins of replication on the eukaryotic chromosome, such that replication can occur simultaneously from several places in the </a:t>
            </a:r>
            <a:r>
              <a:rPr lang="en-US" sz="2800" dirty="0" smtClean="0"/>
              <a:t>genome </a:t>
            </a:r>
            <a:endParaRPr lang="en-US" sz="2800" dirty="0"/>
          </a:p>
        </p:txBody>
      </p:sp>
    </p:spTree>
    <p:extLst>
      <p:ext uri="{BB962C8B-B14F-4D97-AF65-F5344CB8AC3E}">
        <p14:creationId xmlns:p14="http://schemas.microsoft.com/office/powerpoint/2010/main" val="11343935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814038" cy="651210"/>
          </a:xfrm>
        </p:spPr>
        <p:txBody>
          <a:bodyPr>
            <a:normAutofit/>
          </a:bodyPr>
          <a:lstStyle/>
          <a:p>
            <a:r>
              <a:rPr lang="en-US" sz="2800" b="1" dirty="0" smtClean="0">
                <a:solidFill>
                  <a:srgbClr val="009900"/>
                </a:solidFill>
              </a:rPr>
              <a:t>DNA Replication in Eukaryotes (4 of 7)</a:t>
            </a:r>
            <a:endParaRPr lang="en-US" sz="2800" b="1" dirty="0">
              <a:solidFill>
                <a:srgbClr val="009900"/>
              </a:solidFill>
            </a:endParaRPr>
          </a:p>
        </p:txBody>
      </p:sp>
      <p:sp>
        <p:nvSpPr>
          <p:cNvPr id="6" name="TextBox 5"/>
          <p:cNvSpPr txBox="1"/>
          <p:nvPr/>
        </p:nvSpPr>
        <p:spPr>
          <a:xfrm>
            <a:off x="457200" y="1362808"/>
            <a:ext cx="7455877" cy="4401205"/>
          </a:xfrm>
          <a:prstGeom prst="rect">
            <a:avLst/>
          </a:prstGeom>
          <a:noFill/>
        </p:spPr>
        <p:txBody>
          <a:bodyPr wrap="square" rtlCol="0">
            <a:spAutoFit/>
          </a:bodyPr>
          <a:lstStyle/>
          <a:p>
            <a:pPr marL="457200" indent="-457200">
              <a:buFont typeface="Arial"/>
              <a:buChar char="•"/>
            </a:pPr>
            <a:r>
              <a:rPr lang="en-US" sz="2800" dirty="0"/>
              <a:t>During elongation, an enzyme called </a:t>
            </a:r>
            <a:r>
              <a:rPr lang="en-US" sz="2800" b="1" dirty="0">
                <a:solidFill>
                  <a:srgbClr val="009900"/>
                </a:solidFill>
              </a:rPr>
              <a:t>DNA polymerase </a:t>
            </a:r>
            <a:r>
              <a:rPr lang="en-US" sz="2800" dirty="0"/>
              <a:t>adds DNA nucleotides to the 3' end of the </a:t>
            </a:r>
            <a:r>
              <a:rPr lang="en-US" sz="2800" dirty="0" smtClean="0"/>
              <a:t>template</a:t>
            </a:r>
          </a:p>
          <a:p>
            <a:pPr marL="457200" indent="-457200">
              <a:buFont typeface="Arial"/>
              <a:buChar char="•"/>
            </a:pPr>
            <a:r>
              <a:rPr lang="en-US" sz="2800" dirty="0" smtClean="0"/>
              <a:t>Because </a:t>
            </a:r>
            <a:r>
              <a:rPr lang="en-US" sz="2800" dirty="0"/>
              <a:t>DNA polymerase can only add new nucleotides at the end of a backbone, a </a:t>
            </a:r>
            <a:r>
              <a:rPr lang="en-US" sz="2800" b="1" dirty="0">
                <a:solidFill>
                  <a:srgbClr val="009900"/>
                </a:solidFill>
              </a:rPr>
              <a:t>primer</a:t>
            </a:r>
            <a:r>
              <a:rPr lang="en-US" sz="2800" b="1" dirty="0"/>
              <a:t> </a:t>
            </a:r>
            <a:r>
              <a:rPr lang="en-US" sz="2800" dirty="0"/>
              <a:t>sequence, which provides this starting point, is added with complementary RNA </a:t>
            </a:r>
            <a:r>
              <a:rPr lang="en-US" sz="2800" dirty="0" smtClean="0"/>
              <a:t>nucleotides (this </a:t>
            </a:r>
            <a:r>
              <a:rPr lang="en-US" sz="2800" dirty="0"/>
              <a:t>primer is removed later</a:t>
            </a:r>
            <a:r>
              <a:rPr lang="en-US" sz="2800" dirty="0" smtClean="0"/>
              <a:t>, </a:t>
            </a:r>
            <a:r>
              <a:rPr lang="en-US" sz="2800" dirty="0"/>
              <a:t>replaced with DNA </a:t>
            </a:r>
            <a:r>
              <a:rPr lang="en-US" sz="2800" dirty="0" smtClean="0"/>
              <a:t>nucleotides)</a:t>
            </a:r>
            <a:endParaRPr lang="en-US" sz="2800" dirty="0"/>
          </a:p>
        </p:txBody>
      </p:sp>
    </p:spTree>
    <p:extLst>
      <p:ext uri="{BB962C8B-B14F-4D97-AF65-F5344CB8AC3E}">
        <p14:creationId xmlns:p14="http://schemas.microsoft.com/office/powerpoint/2010/main" val="2416841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376746" cy="651210"/>
          </a:xfrm>
        </p:spPr>
        <p:txBody>
          <a:bodyPr>
            <a:normAutofit/>
          </a:bodyPr>
          <a:lstStyle/>
          <a:p>
            <a:r>
              <a:rPr lang="en-US" sz="2800" b="1" dirty="0" smtClean="0">
                <a:solidFill>
                  <a:srgbClr val="009900"/>
                </a:solidFill>
              </a:rPr>
              <a:t>DNA Replication in Eukaryotes (5 of 7)</a:t>
            </a:r>
            <a:endParaRPr lang="en-US" sz="2800" b="1" dirty="0">
              <a:solidFill>
                <a:srgbClr val="009900"/>
              </a:solidFill>
            </a:endParaRPr>
          </a:p>
        </p:txBody>
      </p:sp>
      <p:sp>
        <p:nvSpPr>
          <p:cNvPr id="6" name="TextBox 5"/>
          <p:cNvSpPr txBox="1"/>
          <p:nvPr/>
        </p:nvSpPr>
        <p:spPr>
          <a:xfrm>
            <a:off x="457200" y="1485900"/>
            <a:ext cx="7455877" cy="3108544"/>
          </a:xfrm>
          <a:prstGeom prst="rect">
            <a:avLst/>
          </a:prstGeom>
          <a:noFill/>
        </p:spPr>
        <p:txBody>
          <a:bodyPr wrap="square" rtlCol="0">
            <a:spAutoFit/>
          </a:bodyPr>
          <a:lstStyle/>
          <a:p>
            <a:pPr marL="457200" indent="-457200">
              <a:buFont typeface="Arial"/>
              <a:buChar char="•"/>
            </a:pPr>
            <a:r>
              <a:rPr lang="en-US" sz="2800" dirty="0"/>
              <a:t>One strand, which is complementary to the parental DNA strand, is synthesized continuously toward the replication fork so the polymerase can add nucleotides in this </a:t>
            </a:r>
            <a:r>
              <a:rPr lang="en-US" sz="2800" dirty="0" smtClean="0"/>
              <a:t>direction</a:t>
            </a:r>
          </a:p>
          <a:p>
            <a:pPr marL="457200" indent="-457200">
              <a:buFont typeface="Arial"/>
              <a:buChar char="•"/>
            </a:pPr>
            <a:r>
              <a:rPr lang="en-US" sz="2800" dirty="0" smtClean="0"/>
              <a:t>This </a:t>
            </a:r>
            <a:r>
              <a:rPr lang="en-US" sz="2800" dirty="0"/>
              <a:t>continuously synthesized strand is known as the </a:t>
            </a:r>
            <a:r>
              <a:rPr lang="en-US" sz="2800" b="1" dirty="0">
                <a:solidFill>
                  <a:srgbClr val="009900"/>
                </a:solidFill>
              </a:rPr>
              <a:t>leading </a:t>
            </a:r>
            <a:r>
              <a:rPr lang="en-US" sz="2800" b="1" dirty="0" smtClean="0">
                <a:solidFill>
                  <a:srgbClr val="009900"/>
                </a:solidFill>
              </a:rPr>
              <a:t>strand</a:t>
            </a:r>
            <a:endParaRPr lang="en-US" sz="2800" b="1" dirty="0">
              <a:solidFill>
                <a:srgbClr val="009900"/>
              </a:solidFill>
            </a:endParaRPr>
          </a:p>
        </p:txBody>
      </p:sp>
    </p:spTree>
    <p:extLst>
      <p:ext uri="{BB962C8B-B14F-4D97-AF65-F5344CB8AC3E}">
        <p14:creationId xmlns:p14="http://schemas.microsoft.com/office/powerpoint/2010/main" val="1034144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796454" cy="651210"/>
          </a:xfrm>
        </p:spPr>
        <p:txBody>
          <a:bodyPr>
            <a:normAutofit/>
          </a:bodyPr>
          <a:lstStyle/>
          <a:p>
            <a:r>
              <a:rPr lang="en-US" sz="2800" b="1" dirty="0" smtClean="0">
                <a:solidFill>
                  <a:srgbClr val="009900"/>
                </a:solidFill>
              </a:rPr>
              <a:t>DNA Replication in Eukaryotes (6 of 7)</a:t>
            </a:r>
            <a:endParaRPr lang="en-US" sz="2800" b="1" dirty="0">
              <a:solidFill>
                <a:srgbClr val="009900"/>
              </a:solidFill>
            </a:endParaRPr>
          </a:p>
        </p:txBody>
      </p:sp>
      <p:sp>
        <p:nvSpPr>
          <p:cNvPr id="6" name="TextBox 5"/>
          <p:cNvSpPr txBox="1"/>
          <p:nvPr/>
        </p:nvSpPr>
        <p:spPr>
          <a:xfrm>
            <a:off x="457200" y="1146838"/>
            <a:ext cx="8062546" cy="5693867"/>
          </a:xfrm>
          <a:prstGeom prst="rect">
            <a:avLst/>
          </a:prstGeom>
          <a:noFill/>
        </p:spPr>
        <p:txBody>
          <a:bodyPr wrap="square" rtlCol="0">
            <a:spAutoFit/>
          </a:bodyPr>
          <a:lstStyle/>
          <a:p>
            <a:pPr marL="457200" indent="-457200">
              <a:buFont typeface="Arial"/>
              <a:buChar char="•"/>
            </a:pPr>
            <a:r>
              <a:rPr lang="en-US" sz="2800" dirty="0"/>
              <a:t>Because DNA polymerase can only synthesize DNA in a 5' to 3' direction, the other new strand is put together in short pieces called </a:t>
            </a:r>
            <a:r>
              <a:rPr lang="en-US" sz="2800" b="1" dirty="0">
                <a:solidFill>
                  <a:srgbClr val="009900"/>
                </a:solidFill>
              </a:rPr>
              <a:t>Okazaki </a:t>
            </a:r>
            <a:r>
              <a:rPr lang="en-US" sz="2800" b="1" dirty="0" smtClean="0">
                <a:solidFill>
                  <a:srgbClr val="009900"/>
                </a:solidFill>
              </a:rPr>
              <a:t>fragments</a:t>
            </a:r>
            <a:endParaRPr lang="en-US" sz="2800" b="1" dirty="0">
              <a:solidFill>
                <a:srgbClr val="009900"/>
              </a:solidFill>
            </a:endParaRPr>
          </a:p>
          <a:p>
            <a:pPr marL="457200" indent="-457200">
              <a:buFont typeface="Arial"/>
              <a:buChar char="•"/>
            </a:pPr>
            <a:r>
              <a:rPr lang="en-US" sz="2800" dirty="0" smtClean="0"/>
              <a:t>The </a:t>
            </a:r>
            <a:r>
              <a:rPr lang="en-US" sz="2800" dirty="0"/>
              <a:t>Okazaki fragments each require a primer made of RNA to start the </a:t>
            </a:r>
            <a:r>
              <a:rPr lang="en-US" sz="2800" dirty="0" smtClean="0"/>
              <a:t>synthesis</a:t>
            </a:r>
          </a:p>
          <a:p>
            <a:pPr marL="457200" indent="-457200">
              <a:buFont typeface="Arial"/>
              <a:buChar char="•"/>
            </a:pPr>
            <a:r>
              <a:rPr lang="en-US" sz="2800" dirty="0" smtClean="0"/>
              <a:t>The </a:t>
            </a:r>
            <a:r>
              <a:rPr lang="en-US" sz="2800" dirty="0"/>
              <a:t>strand with the Okazaki fragments is known as the </a:t>
            </a:r>
            <a:r>
              <a:rPr lang="en-US" sz="2800" b="1" dirty="0">
                <a:solidFill>
                  <a:srgbClr val="009900"/>
                </a:solidFill>
              </a:rPr>
              <a:t>lagging </a:t>
            </a:r>
            <a:r>
              <a:rPr lang="en-US" sz="2800" b="1" dirty="0" smtClean="0">
                <a:solidFill>
                  <a:srgbClr val="009900"/>
                </a:solidFill>
              </a:rPr>
              <a:t>strand</a:t>
            </a:r>
            <a:endParaRPr lang="en-US" sz="2800" b="1" dirty="0">
              <a:solidFill>
                <a:srgbClr val="009900"/>
              </a:solidFill>
            </a:endParaRPr>
          </a:p>
          <a:p>
            <a:pPr marL="457200" indent="-457200">
              <a:buFont typeface="Arial"/>
              <a:buChar char="•"/>
            </a:pPr>
            <a:r>
              <a:rPr lang="en-US" sz="2800" dirty="0" smtClean="0"/>
              <a:t>As </a:t>
            </a:r>
            <a:r>
              <a:rPr lang="en-US" sz="2800" dirty="0"/>
              <a:t>synthesis proceeds, an enzyme removes the RNA primer, which is then replaced with DNA nucleotides, and the gaps between fragments are sealed by an enzyme called </a:t>
            </a:r>
            <a:r>
              <a:rPr lang="en-US" sz="2800" b="1" dirty="0">
                <a:solidFill>
                  <a:srgbClr val="009900"/>
                </a:solidFill>
              </a:rPr>
              <a:t>DNA </a:t>
            </a:r>
            <a:r>
              <a:rPr lang="en-US" sz="2800" b="1" dirty="0" smtClean="0">
                <a:solidFill>
                  <a:srgbClr val="009900"/>
                </a:solidFill>
              </a:rPr>
              <a:t>ligase</a:t>
            </a:r>
            <a:endParaRPr lang="en-US" sz="2800" b="1" dirty="0">
              <a:solidFill>
                <a:srgbClr val="009900"/>
              </a:solidFill>
            </a:endParaRPr>
          </a:p>
        </p:txBody>
      </p:sp>
    </p:spTree>
    <p:extLst>
      <p:ext uri="{BB962C8B-B14F-4D97-AF65-F5344CB8AC3E}">
        <p14:creationId xmlns:p14="http://schemas.microsoft.com/office/powerpoint/2010/main" val="240031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9.1</a:t>
            </a:r>
          </a:p>
        </p:txBody>
      </p:sp>
      <p:pic>
        <p:nvPicPr>
          <p:cNvPr id="2" name="Figure" descr="Photo shows Dolly the sheep, which has been stuffed and placed in a glass c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064" r="-10064"/>
          <a:stretch>
            <a:fillRect/>
          </a:stretch>
        </p:blipFill>
        <p:spPr/>
      </p:pic>
      <p:sp>
        <p:nvSpPr>
          <p:cNvPr id="7" name="Figure Legend"/>
          <p:cNvSpPr>
            <a:spLocks noGrp="1"/>
          </p:cNvSpPr>
          <p:nvPr>
            <p:ph type="body" sz="quarter" idx="14"/>
          </p:nvPr>
        </p:nvSpPr>
        <p:spPr/>
        <p:txBody>
          <a:bodyPr>
            <a:normAutofit/>
          </a:bodyPr>
          <a:lstStyle/>
          <a:p>
            <a:r>
              <a:rPr lang="en-US" sz="1600" dirty="0"/>
              <a:t>Dolly the sheep was the first cloned mammal.</a:t>
            </a:r>
          </a:p>
        </p:txBody>
      </p:sp>
      <p:sp>
        <p:nvSpPr>
          <p:cNvPr id="6" name="Disclaimer">
            <a:extLst>
              <a:ext uri="{FF2B5EF4-FFF2-40B4-BE49-F238E27FC236}">
                <a16:creationId xmlns:a16="http://schemas.microsoft.com/office/drawing/2014/main" id="{A062CE9C-B745-422E-B091-AFC19B43C63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01740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6594231" cy="651210"/>
          </a:xfrm>
        </p:spPr>
        <p:txBody>
          <a:bodyPr>
            <a:normAutofit fontScale="92500"/>
          </a:bodyPr>
          <a:lstStyle/>
          <a:p>
            <a:r>
              <a:rPr lang="en-US" sz="2800" b="1" dirty="0" smtClean="0">
                <a:solidFill>
                  <a:srgbClr val="009900"/>
                </a:solidFill>
              </a:rPr>
              <a:t>DNA Replication in Eukaryotes (7 of 7)</a:t>
            </a:r>
            <a:endParaRPr lang="en-US" sz="2800" b="1" dirty="0">
              <a:solidFill>
                <a:srgbClr val="009900"/>
              </a:solidFill>
            </a:endParaRPr>
          </a:p>
        </p:txBody>
      </p:sp>
      <p:sp>
        <p:nvSpPr>
          <p:cNvPr id="6" name="TextBox 5"/>
          <p:cNvSpPr txBox="1"/>
          <p:nvPr/>
        </p:nvSpPr>
        <p:spPr>
          <a:xfrm>
            <a:off x="457200" y="1362808"/>
            <a:ext cx="7455877" cy="4401205"/>
          </a:xfrm>
          <a:prstGeom prst="rect">
            <a:avLst/>
          </a:prstGeom>
          <a:noFill/>
        </p:spPr>
        <p:txBody>
          <a:bodyPr wrap="square" rtlCol="0">
            <a:spAutoFit/>
          </a:bodyPr>
          <a:lstStyle/>
          <a:p>
            <a:r>
              <a:rPr lang="en-US" sz="2800" dirty="0"/>
              <a:t>The process of DNA replication can be summarized as follows: </a:t>
            </a:r>
            <a:endParaRPr lang="en-US" sz="2800" dirty="0" smtClean="0"/>
          </a:p>
          <a:p>
            <a:pPr marL="514350" indent="-514350">
              <a:buAutoNum type="arabicPeriod"/>
            </a:pPr>
            <a:r>
              <a:rPr lang="en-US" sz="2800" dirty="0" smtClean="0"/>
              <a:t>DNA </a:t>
            </a:r>
            <a:r>
              <a:rPr lang="en-US" sz="2800" dirty="0"/>
              <a:t>unwinds at the origin of </a:t>
            </a:r>
            <a:r>
              <a:rPr lang="en-US" sz="2800" dirty="0" smtClean="0"/>
              <a:t>replication</a:t>
            </a:r>
          </a:p>
          <a:p>
            <a:pPr marL="514350" indent="-514350">
              <a:buAutoNum type="arabicPeriod"/>
            </a:pPr>
            <a:r>
              <a:rPr lang="en-US" sz="2800" dirty="0" smtClean="0"/>
              <a:t>New </a:t>
            </a:r>
            <a:r>
              <a:rPr lang="en-US" sz="2800" dirty="0"/>
              <a:t>bases are added to the complementary parental </a:t>
            </a:r>
            <a:r>
              <a:rPr lang="en-US" sz="2800" dirty="0" smtClean="0"/>
              <a:t>strands (one </a:t>
            </a:r>
            <a:r>
              <a:rPr lang="en-US" sz="2800" dirty="0"/>
              <a:t>new strand is made continuously, while the other strand is made in </a:t>
            </a:r>
            <a:r>
              <a:rPr lang="en-US" sz="2800" dirty="0" smtClean="0"/>
              <a:t>pieces)</a:t>
            </a:r>
          </a:p>
          <a:p>
            <a:pPr marL="514350" indent="-514350">
              <a:buAutoNum type="arabicPeriod"/>
            </a:pPr>
            <a:r>
              <a:rPr lang="en-US" sz="2800" dirty="0" smtClean="0"/>
              <a:t>Primers </a:t>
            </a:r>
            <a:r>
              <a:rPr lang="en-US" sz="2800" dirty="0"/>
              <a:t>are removed, new DNA nucleotides are put in place of the primers and the backbone is sealed by DNA </a:t>
            </a:r>
            <a:r>
              <a:rPr lang="en-US" sz="2800" dirty="0" smtClean="0"/>
              <a:t>ligase</a:t>
            </a:r>
            <a:endParaRPr lang="en-US" sz="2800" dirty="0"/>
          </a:p>
        </p:txBody>
      </p:sp>
    </p:spTree>
    <p:extLst>
      <p:ext uri="{BB962C8B-B14F-4D97-AF65-F5344CB8AC3E}">
        <p14:creationId xmlns:p14="http://schemas.microsoft.com/office/powerpoint/2010/main" val="19464657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Telomere Replication (1 of 7)</a:t>
            </a:r>
            <a:endParaRPr lang="en-US" sz="2800" b="1" dirty="0">
              <a:solidFill>
                <a:srgbClr val="009900"/>
              </a:solidFill>
            </a:endParaRPr>
          </a:p>
        </p:txBody>
      </p:sp>
      <p:sp>
        <p:nvSpPr>
          <p:cNvPr id="6" name="TextBox 5"/>
          <p:cNvSpPr txBox="1"/>
          <p:nvPr/>
        </p:nvSpPr>
        <p:spPr>
          <a:xfrm>
            <a:off x="457200" y="1397978"/>
            <a:ext cx="7455877" cy="3970318"/>
          </a:xfrm>
          <a:prstGeom prst="rect">
            <a:avLst/>
          </a:prstGeom>
          <a:noFill/>
        </p:spPr>
        <p:txBody>
          <a:bodyPr wrap="square" rtlCol="0">
            <a:spAutoFit/>
          </a:bodyPr>
          <a:lstStyle/>
          <a:p>
            <a:pPr marL="457200" indent="-457200">
              <a:buFont typeface="Arial"/>
              <a:buChar char="•"/>
            </a:pPr>
            <a:r>
              <a:rPr lang="en-US" sz="2800" dirty="0"/>
              <a:t>Because eukaryotic chromosomes are linear, DNA replication comes to the end of a line in eukaryotic </a:t>
            </a:r>
            <a:r>
              <a:rPr lang="en-US" sz="2800" dirty="0" smtClean="0"/>
              <a:t>chromosomes </a:t>
            </a:r>
          </a:p>
          <a:p>
            <a:pPr marL="457200" indent="-457200">
              <a:buFont typeface="Arial"/>
              <a:buChar char="•"/>
            </a:pPr>
            <a:r>
              <a:rPr lang="en-US" sz="2800" dirty="0" smtClean="0"/>
              <a:t>In </a:t>
            </a:r>
            <a:r>
              <a:rPr lang="en-US" sz="2800" dirty="0"/>
              <a:t>the leading strand, synthesis continues until the end of the chromosome is reached; however, on the lagging strand there is no place for a primer to be made for the DNA fragment to be copied at the end of the </a:t>
            </a:r>
            <a:r>
              <a:rPr lang="en-US" sz="2800" dirty="0" smtClean="0"/>
              <a:t>chromosome</a:t>
            </a:r>
          </a:p>
        </p:txBody>
      </p:sp>
    </p:spTree>
    <p:extLst>
      <p:ext uri="{BB962C8B-B14F-4D97-AF65-F5344CB8AC3E}">
        <p14:creationId xmlns:p14="http://schemas.microsoft.com/office/powerpoint/2010/main" val="26195471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Telomere Replication (2 of 7)</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a:t>This presents a problem for the cell because the ends remain unpaired, and over time these ends get progressively shorter as cells continue to </a:t>
            </a:r>
            <a:r>
              <a:rPr lang="en-US" sz="2800" dirty="0" smtClean="0"/>
              <a:t>divide</a:t>
            </a:r>
          </a:p>
          <a:p>
            <a:pPr marL="457200" indent="-457200">
              <a:buFont typeface="Arial"/>
              <a:buChar char="•"/>
            </a:pPr>
            <a:r>
              <a:rPr lang="en-US" sz="2800" dirty="0" smtClean="0"/>
              <a:t>The </a:t>
            </a:r>
            <a:r>
              <a:rPr lang="en-US" sz="2800" dirty="0"/>
              <a:t>ends of the linear chromosomes are known as </a:t>
            </a:r>
            <a:r>
              <a:rPr lang="en-US" sz="2800" b="1" dirty="0">
                <a:solidFill>
                  <a:srgbClr val="009900"/>
                </a:solidFill>
              </a:rPr>
              <a:t>telomeres</a:t>
            </a:r>
            <a:r>
              <a:rPr lang="en-US" sz="2800" dirty="0"/>
              <a:t>, which have repetitive sequences that do not code for a particular </a:t>
            </a:r>
            <a:r>
              <a:rPr lang="en-US" sz="2800" dirty="0" smtClean="0"/>
              <a:t>gene</a:t>
            </a:r>
          </a:p>
          <a:p>
            <a:pPr marL="457200" indent="-457200">
              <a:buFont typeface="Arial"/>
              <a:buChar char="•"/>
            </a:pPr>
            <a:r>
              <a:rPr lang="en-US" sz="2800" dirty="0" smtClean="0"/>
              <a:t>As </a:t>
            </a:r>
            <a:r>
              <a:rPr lang="en-US" sz="2800" dirty="0"/>
              <a:t>a consequence, it is telomeres that are shortened with each round of DNA replication instead of </a:t>
            </a:r>
            <a:r>
              <a:rPr lang="en-US" sz="2800" dirty="0" smtClean="0"/>
              <a:t>genes</a:t>
            </a:r>
            <a:endParaRPr lang="en-US" sz="2800" dirty="0"/>
          </a:p>
        </p:txBody>
      </p:sp>
    </p:spTree>
    <p:extLst>
      <p:ext uri="{BB962C8B-B14F-4D97-AF65-F5344CB8AC3E}">
        <p14:creationId xmlns:p14="http://schemas.microsoft.com/office/powerpoint/2010/main" val="1095809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Telomere Replication (3 of 7)</a:t>
            </a:r>
            <a:endParaRPr lang="en-US" sz="2800" b="1" dirty="0">
              <a:solidFill>
                <a:srgbClr val="009900"/>
              </a:solidFill>
            </a:endParaRPr>
          </a:p>
        </p:txBody>
      </p:sp>
      <p:sp>
        <p:nvSpPr>
          <p:cNvPr id="6" name="TextBox 5"/>
          <p:cNvSpPr txBox="1"/>
          <p:nvPr/>
        </p:nvSpPr>
        <p:spPr>
          <a:xfrm>
            <a:off x="457200" y="1494693"/>
            <a:ext cx="7455877" cy="2677656"/>
          </a:xfrm>
          <a:prstGeom prst="rect">
            <a:avLst/>
          </a:prstGeom>
          <a:noFill/>
        </p:spPr>
        <p:txBody>
          <a:bodyPr wrap="square" rtlCol="0">
            <a:spAutoFit/>
          </a:bodyPr>
          <a:lstStyle/>
          <a:p>
            <a:pPr marL="457200" indent="-457200">
              <a:buFont typeface="Arial"/>
              <a:buChar char="•"/>
            </a:pPr>
            <a:r>
              <a:rPr lang="en-US" sz="2800" dirty="0"/>
              <a:t>For example, in humans, a six base-pair sequence, TTAGGG, is repeated 100 to 1000 </a:t>
            </a:r>
            <a:r>
              <a:rPr lang="en-US" sz="2800" dirty="0" smtClean="0"/>
              <a:t>times</a:t>
            </a:r>
          </a:p>
          <a:p>
            <a:pPr marL="457200" indent="-457200">
              <a:buFont typeface="Arial"/>
              <a:buChar char="•"/>
            </a:pPr>
            <a:r>
              <a:rPr lang="en-US" sz="2800" dirty="0" smtClean="0"/>
              <a:t>The </a:t>
            </a:r>
            <a:r>
              <a:rPr lang="en-US" sz="2800" dirty="0"/>
              <a:t>discovery of the enzyme </a:t>
            </a:r>
            <a:r>
              <a:rPr lang="en-US" sz="2800" b="1" dirty="0">
                <a:solidFill>
                  <a:srgbClr val="009900"/>
                </a:solidFill>
              </a:rPr>
              <a:t>telomerase</a:t>
            </a:r>
            <a:r>
              <a:rPr lang="en-US" sz="2800" b="1" dirty="0"/>
              <a:t> </a:t>
            </a:r>
            <a:r>
              <a:rPr lang="en-US" sz="2800" dirty="0"/>
              <a:t>(Figure 9.11) helped in the understanding of how chromosome ends are </a:t>
            </a:r>
            <a:r>
              <a:rPr lang="en-US" sz="2800" dirty="0" smtClean="0"/>
              <a:t>maintained</a:t>
            </a:r>
          </a:p>
        </p:txBody>
      </p:sp>
    </p:spTree>
    <p:extLst>
      <p:ext uri="{BB962C8B-B14F-4D97-AF65-F5344CB8AC3E}">
        <p14:creationId xmlns:p14="http://schemas.microsoft.com/office/powerpoint/2010/main" val="2195837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Telomere Replication (4 of 7)</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a:t>The telomerase attaches to the end of the chromosome, and complementary bases to the RNA template are added on the end of the DNA strand</a:t>
            </a:r>
          </a:p>
          <a:p>
            <a:pPr marL="457200" indent="-457200">
              <a:buFont typeface="Arial"/>
              <a:buChar char="•"/>
            </a:pPr>
            <a:r>
              <a:rPr lang="en-US" sz="2800" dirty="0"/>
              <a:t>Once the lagging strand template is sufficiently elongated, DNA polymerase can now add nucleotides that are complementary to the ends of the </a:t>
            </a:r>
            <a:r>
              <a:rPr lang="en-US" sz="2800" dirty="0" smtClean="0"/>
              <a:t>chromosomes</a:t>
            </a:r>
          </a:p>
          <a:p>
            <a:pPr marL="457200" indent="-457200">
              <a:buFont typeface="Arial"/>
              <a:buChar char="•"/>
            </a:pPr>
            <a:r>
              <a:rPr lang="en-US" sz="2800" dirty="0" smtClean="0"/>
              <a:t>Thus</a:t>
            </a:r>
            <a:r>
              <a:rPr lang="en-US" sz="2800" dirty="0"/>
              <a:t>, the ends of the chromosomes are replicated</a:t>
            </a:r>
          </a:p>
        </p:txBody>
      </p:sp>
    </p:spTree>
    <p:extLst>
      <p:ext uri="{BB962C8B-B14F-4D97-AF65-F5344CB8AC3E}">
        <p14:creationId xmlns:p14="http://schemas.microsoft.com/office/powerpoint/2010/main" val="71775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a:t>
            </a:r>
            <a:r>
              <a:rPr lang="en-US" dirty="0">
                <a:solidFill>
                  <a:srgbClr val="009900"/>
                </a:solidFill>
              </a:rPr>
              <a:t>9.11</a:t>
            </a:r>
            <a:endParaRPr lang="en-US" sz="2400" dirty="0">
              <a:solidFill>
                <a:srgbClr val="009900"/>
              </a:solidFill>
            </a:endParaRPr>
          </a:p>
        </p:txBody>
      </p:sp>
      <p:pic>
        <p:nvPicPr>
          <p:cNvPr id="2" name="Figure" descr="Telomerase has an associated RNA that complements the 5' overhang at the end of the chromosome. The RNA template is used to synthesize the complementary strand. Telomerase then shifts, and the process is repeated. Next, primase and DNA polymerase synthesize the rest of the complementary str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10" b="-111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ends of linear chromosomes are maintained by the action of the telomerase </a:t>
            </a:r>
            <a:r>
              <a:rPr lang="pl-PL" sz="1600" dirty="0" err="1">
                <a:solidFill>
                  <a:srgbClr val="000000"/>
                </a:solidFill>
              </a:rPr>
              <a:t>enzyme</a:t>
            </a:r>
            <a:r>
              <a:rPr lang="pl-PL" sz="1600" dirty="0">
                <a:solidFill>
                  <a:srgbClr val="000000"/>
                </a:solidFill>
              </a:rPr>
              <a:t>.</a:t>
            </a:r>
            <a:endParaRPr lang="en-US" sz="1600" dirty="0">
              <a:solidFill>
                <a:srgbClr val="000000"/>
              </a:solidFill>
            </a:endParaRPr>
          </a:p>
        </p:txBody>
      </p:sp>
      <p:sp>
        <p:nvSpPr>
          <p:cNvPr id="6" name="Disclaimer">
            <a:extLst>
              <a:ext uri="{FF2B5EF4-FFF2-40B4-BE49-F238E27FC236}">
                <a16:creationId xmlns:a16="http://schemas.microsoft.com/office/drawing/2014/main" id="{DADAD478-FE5A-4364-A7B0-D97A6B459EE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919353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Telomere Replication (5 of 7)</a:t>
            </a:r>
            <a:endParaRPr lang="en-US" sz="2800" b="1" dirty="0">
              <a:solidFill>
                <a:srgbClr val="009900"/>
              </a:solidFill>
            </a:endParaRPr>
          </a:p>
        </p:txBody>
      </p:sp>
      <p:sp>
        <p:nvSpPr>
          <p:cNvPr id="6" name="TextBox 5"/>
          <p:cNvSpPr txBox="1"/>
          <p:nvPr/>
        </p:nvSpPr>
        <p:spPr>
          <a:xfrm>
            <a:off x="457200" y="1380393"/>
            <a:ext cx="7455877" cy="3108544"/>
          </a:xfrm>
          <a:prstGeom prst="rect">
            <a:avLst/>
          </a:prstGeom>
          <a:noFill/>
        </p:spPr>
        <p:txBody>
          <a:bodyPr wrap="square" rtlCol="0">
            <a:spAutoFit/>
          </a:bodyPr>
          <a:lstStyle/>
          <a:p>
            <a:pPr marL="457200" indent="-457200">
              <a:buFont typeface="Arial"/>
              <a:buChar char="•"/>
            </a:pPr>
            <a:r>
              <a:rPr lang="en-US" sz="2800" dirty="0"/>
              <a:t>Telomerase is typically found to be active in germ cells, adult stem cells, and some cancer </a:t>
            </a:r>
            <a:r>
              <a:rPr lang="en-US" sz="2800" dirty="0" smtClean="0"/>
              <a:t>cells</a:t>
            </a:r>
          </a:p>
          <a:p>
            <a:pPr marL="457200" indent="-457200">
              <a:buFont typeface="Arial"/>
              <a:buChar char="•"/>
            </a:pPr>
            <a:r>
              <a:rPr lang="en-US" sz="2800" dirty="0" smtClean="0"/>
              <a:t>For </a:t>
            </a:r>
            <a:r>
              <a:rPr lang="en-US" sz="2800" dirty="0"/>
              <a:t>her discovery of </a:t>
            </a:r>
            <a:r>
              <a:rPr lang="en-US" sz="2800" dirty="0" smtClean="0"/>
              <a:t>telomerase </a:t>
            </a:r>
            <a:r>
              <a:rPr lang="en-US" sz="2800" dirty="0"/>
              <a:t>and its action, Elizabeth Blackburn (Figure 9.12) received the Nobel Prize for Medicine and Physiology in 2009. </a:t>
            </a:r>
          </a:p>
        </p:txBody>
      </p:sp>
    </p:spTree>
    <p:extLst>
      <p:ext uri="{BB962C8B-B14F-4D97-AF65-F5344CB8AC3E}">
        <p14:creationId xmlns:p14="http://schemas.microsoft.com/office/powerpoint/2010/main" val="2313221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9.12</a:t>
            </a:r>
          </a:p>
        </p:txBody>
      </p:sp>
      <p:pic>
        <p:nvPicPr>
          <p:cNvPr id="2" name="Figure" descr="Photo shows Elizabeth Blackbur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540" r="-35540"/>
          <a:stretch>
            <a:fillRect/>
          </a:stretch>
        </p:blipFill>
        <p:spPr>
          <a:xfrm>
            <a:off x="457199" y="1158962"/>
            <a:ext cx="8062913" cy="3500071"/>
          </a:xfrm>
        </p:spPr>
      </p:pic>
      <p:sp>
        <p:nvSpPr>
          <p:cNvPr id="7" name="Figure Legend"/>
          <p:cNvSpPr>
            <a:spLocks noGrp="1"/>
          </p:cNvSpPr>
          <p:nvPr>
            <p:ph type="body" sz="quarter" idx="14"/>
          </p:nvPr>
        </p:nvSpPr>
        <p:spPr/>
        <p:txBody>
          <a:bodyPr>
            <a:normAutofit/>
          </a:bodyPr>
          <a:lstStyle/>
          <a:p>
            <a:r>
              <a:rPr lang="en-US" sz="1600" dirty="0"/>
              <a:t>Elizabeth Blackburn, 2009 Nobel Laureate, was the scientist who discovered how telomerase works. (credit: U.S. Embassy, Stockholm, Sweden)</a:t>
            </a:r>
          </a:p>
        </p:txBody>
      </p:sp>
      <p:sp>
        <p:nvSpPr>
          <p:cNvPr id="6" name="Disclaimer">
            <a:extLst>
              <a:ext uri="{FF2B5EF4-FFF2-40B4-BE49-F238E27FC236}">
                <a16:creationId xmlns:a16="http://schemas.microsoft.com/office/drawing/2014/main" id="{7AF2968E-4C6E-4093-84A2-1C9C137E3D5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602619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Telomere Replication (6 of 7)</a:t>
            </a:r>
            <a:endParaRPr lang="en-US" sz="2800" b="1" dirty="0">
              <a:solidFill>
                <a:srgbClr val="009900"/>
              </a:solidFill>
            </a:endParaRPr>
          </a:p>
        </p:txBody>
      </p:sp>
      <p:sp>
        <p:nvSpPr>
          <p:cNvPr id="6" name="TextBox 5"/>
          <p:cNvSpPr txBox="1"/>
          <p:nvPr/>
        </p:nvSpPr>
        <p:spPr>
          <a:xfrm>
            <a:off x="457200" y="1362808"/>
            <a:ext cx="7455877" cy="4832093"/>
          </a:xfrm>
          <a:prstGeom prst="rect">
            <a:avLst/>
          </a:prstGeom>
          <a:noFill/>
        </p:spPr>
        <p:txBody>
          <a:bodyPr wrap="square" rtlCol="0">
            <a:spAutoFit/>
          </a:bodyPr>
          <a:lstStyle/>
          <a:p>
            <a:pPr marL="457200" indent="-457200">
              <a:buFont typeface="Arial"/>
              <a:buChar char="•"/>
            </a:pPr>
            <a:r>
              <a:rPr lang="en-US" sz="2800" dirty="0" smtClean="0"/>
              <a:t>Telomerase </a:t>
            </a:r>
            <a:r>
              <a:rPr lang="en-US" sz="2800" dirty="0"/>
              <a:t>is not active in adult somatic </a:t>
            </a:r>
            <a:r>
              <a:rPr lang="en-US" sz="2800" dirty="0" smtClean="0"/>
              <a:t>cells</a:t>
            </a:r>
          </a:p>
          <a:p>
            <a:pPr marL="457200" indent="-457200">
              <a:buFont typeface="Arial"/>
              <a:buChar char="•"/>
            </a:pPr>
            <a:r>
              <a:rPr lang="en-US" sz="2800" dirty="0" smtClean="0"/>
              <a:t>Adult </a:t>
            </a:r>
            <a:r>
              <a:rPr lang="en-US" sz="2800" dirty="0"/>
              <a:t>somatic cells that undergo cell division continue to have their telomeres </a:t>
            </a:r>
            <a:r>
              <a:rPr lang="en-US" sz="2800" dirty="0" smtClean="0"/>
              <a:t>shortened</a:t>
            </a:r>
          </a:p>
          <a:p>
            <a:pPr marL="457200" indent="-457200">
              <a:buFont typeface="Arial"/>
              <a:buChar char="•"/>
            </a:pPr>
            <a:r>
              <a:rPr lang="en-US" sz="2800" dirty="0" smtClean="0"/>
              <a:t>This </a:t>
            </a:r>
            <a:r>
              <a:rPr lang="en-US" sz="2800" dirty="0"/>
              <a:t>essentially means that telomere shortening is associated with </a:t>
            </a:r>
            <a:r>
              <a:rPr lang="en-US" sz="2800" dirty="0" smtClean="0"/>
              <a:t>aging</a:t>
            </a:r>
          </a:p>
          <a:p>
            <a:pPr marL="457200" indent="-457200">
              <a:buFont typeface="Arial"/>
              <a:buChar char="•"/>
            </a:pPr>
            <a:r>
              <a:rPr lang="en-US" sz="2800" dirty="0" smtClean="0"/>
              <a:t>In </a:t>
            </a:r>
            <a:r>
              <a:rPr lang="en-US" sz="2800" dirty="0"/>
              <a:t>2010, scientists found </a:t>
            </a:r>
            <a:r>
              <a:rPr lang="en-US" sz="2800" dirty="0" smtClean="0"/>
              <a:t>that </a:t>
            </a:r>
            <a:r>
              <a:rPr lang="en-US" sz="2800" dirty="0"/>
              <a:t>telomerase can reverse some age-related conditions in mice, and this may have potential in regenerative </a:t>
            </a:r>
            <a:r>
              <a:rPr lang="en-US" sz="2800" dirty="0" smtClean="0"/>
              <a:t>medicine</a:t>
            </a:r>
            <a:endParaRPr lang="en-US" sz="2800" dirty="0"/>
          </a:p>
        </p:txBody>
      </p:sp>
    </p:spTree>
    <p:extLst>
      <p:ext uri="{BB962C8B-B14F-4D97-AF65-F5344CB8AC3E}">
        <p14:creationId xmlns:p14="http://schemas.microsoft.com/office/powerpoint/2010/main" val="17689840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Telomere Replication (7 of 7)</a:t>
            </a:r>
            <a:endParaRPr lang="en-US" sz="2800" b="1" dirty="0">
              <a:solidFill>
                <a:srgbClr val="009900"/>
              </a:solidFill>
            </a:endParaRPr>
          </a:p>
        </p:txBody>
      </p:sp>
      <p:sp>
        <p:nvSpPr>
          <p:cNvPr id="6" name="TextBox 5"/>
          <p:cNvSpPr txBox="1"/>
          <p:nvPr/>
        </p:nvSpPr>
        <p:spPr>
          <a:xfrm>
            <a:off x="457200" y="1169378"/>
            <a:ext cx="7814204" cy="5262980"/>
          </a:xfrm>
          <a:prstGeom prst="rect">
            <a:avLst/>
          </a:prstGeom>
          <a:noFill/>
        </p:spPr>
        <p:txBody>
          <a:bodyPr wrap="square" rtlCol="0">
            <a:spAutoFit/>
          </a:bodyPr>
          <a:lstStyle/>
          <a:p>
            <a:pPr marL="457200" indent="-457200">
              <a:buFont typeface="Arial"/>
              <a:buChar char="•"/>
            </a:pPr>
            <a:r>
              <a:rPr lang="en-US" sz="2800" dirty="0"/>
              <a:t>Telomerase-deficient mice were used in these studies; these mice have tissue atrophy, stem-cell depletion, organ system failure, and impaired tissue injury </a:t>
            </a:r>
            <a:r>
              <a:rPr lang="en-US" sz="2800" dirty="0" smtClean="0"/>
              <a:t>responses</a:t>
            </a:r>
          </a:p>
          <a:p>
            <a:pPr marL="457200" indent="-457200">
              <a:buFont typeface="Arial"/>
              <a:buChar char="•"/>
            </a:pPr>
            <a:r>
              <a:rPr lang="en-US" sz="2800" dirty="0" smtClean="0"/>
              <a:t>Telomerase </a:t>
            </a:r>
            <a:r>
              <a:rPr lang="en-US" sz="2800" dirty="0"/>
              <a:t>reactivation in these mice caused extension of telomeres, reduced DNA damage, </a:t>
            </a:r>
            <a:r>
              <a:rPr lang="en-US" sz="2800" dirty="0" smtClean="0"/>
              <a:t>reversed </a:t>
            </a:r>
            <a:r>
              <a:rPr lang="en-US" sz="2800" dirty="0" err="1" smtClean="0"/>
              <a:t>neurodegeneration</a:t>
            </a:r>
            <a:r>
              <a:rPr lang="en-US" sz="2800" dirty="0"/>
              <a:t>, and improved functioning of the testes, spleen, and </a:t>
            </a:r>
            <a:r>
              <a:rPr lang="en-US" sz="2800" dirty="0" smtClean="0"/>
              <a:t>intestines</a:t>
            </a:r>
          </a:p>
          <a:p>
            <a:pPr marL="457200" indent="-457200">
              <a:buFont typeface="Arial"/>
              <a:buChar char="•"/>
            </a:pPr>
            <a:r>
              <a:rPr lang="en-US" sz="2800" dirty="0" smtClean="0"/>
              <a:t>Thus</a:t>
            </a:r>
            <a:r>
              <a:rPr lang="en-US" sz="2800" dirty="0"/>
              <a:t>, telomere reactivation may have potential for treating age-</a:t>
            </a:r>
            <a:r>
              <a:rPr lang="en-US" sz="2800" dirty="0" smtClean="0"/>
              <a:t>rela</a:t>
            </a:r>
            <a:r>
              <a:rPr lang="en-US" sz="2800" dirty="0"/>
              <a:t>ted diseases in </a:t>
            </a:r>
            <a:r>
              <a:rPr lang="en-US" sz="2800" dirty="0" smtClean="0"/>
              <a:t>humans </a:t>
            </a:r>
            <a:endParaRPr lang="en-US" sz="2800" dirty="0"/>
          </a:p>
        </p:txBody>
      </p:sp>
    </p:spTree>
    <p:extLst>
      <p:ext uri="{BB962C8B-B14F-4D97-AF65-F5344CB8AC3E}">
        <p14:creationId xmlns:p14="http://schemas.microsoft.com/office/powerpoint/2010/main" val="2682684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523892" cy="651210"/>
          </a:xfrm>
        </p:spPr>
        <p:txBody>
          <a:bodyPr>
            <a:normAutofit/>
          </a:bodyPr>
          <a:lstStyle/>
          <a:p>
            <a:r>
              <a:rPr lang="en-US" sz="2800" b="1" dirty="0" smtClean="0">
                <a:solidFill>
                  <a:srgbClr val="009900"/>
                </a:solidFill>
              </a:rPr>
              <a:t>9.1 THE STRUCTURE OF DNA (1 of 8)</a:t>
            </a:r>
            <a:endParaRPr lang="en-US" sz="2800" b="1" dirty="0">
              <a:solidFill>
                <a:srgbClr val="009900"/>
              </a:solidFill>
            </a:endParaRPr>
          </a:p>
        </p:txBody>
      </p:sp>
      <p:sp>
        <p:nvSpPr>
          <p:cNvPr id="6" name="TextBox 5"/>
          <p:cNvSpPr txBox="1"/>
          <p:nvPr/>
        </p:nvSpPr>
        <p:spPr>
          <a:xfrm>
            <a:off x="457200" y="1389185"/>
            <a:ext cx="7455877" cy="3970318"/>
          </a:xfrm>
          <a:prstGeom prst="rect">
            <a:avLst/>
          </a:prstGeom>
          <a:noFill/>
        </p:spPr>
        <p:txBody>
          <a:bodyPr wrap="square" rtlCol="0">
            <a:spAutoFit/>
          </a:bodyPr>
          <a:lstStyle/>
          <a:p>
            <a:pPr marL="457200" indent="-457200">
              <a:buFont typeface="Arial"/>
              <a:buChar char="•"/>
            </a:pPr>
            <a:r>
              <a:rPr lang="en-US" sz="2800" dirty="0"/>
              <a:t>In the 1950s, Francis Crick and James Watson worked together </a:t>
            </a:r>
            <a:r>
              <a:rPr lang="en-US" sz="2800" dirty="0" smtClean="0"/>
              <a:t>to </a:t>
            </a:r>
            <a:r>
              <a:rPr lang="en-US" sz="2800" dirty="0"/>
              <a:t>determine the structure of </a:t>
            </a:r>
            <a:r>
              <a:rPr lang="en-US" sz="2800" dirty="0" smtClean="0"/>
              <a:t>DNA  </a:t>
            </a:r>
          </a:p>
          <a:p>
            <a:pPr marL="457200" indent="-457200">
              <a:buFont typeface="Arial"/>
              <a:buChar char="•"/>
            </a:pPr>
            <a:r>
              <a:rPr lang="en-US" sz="2800" dirty="0" smtClean="0"/>
              <a:t>Other scientists, such as Linus Pauling, Maurice Wilkins, and Rosalind Franklin were also actively exploring this field </a:t>
            </a:r>
          </a:p>
          <a:p>
            <a:pPr marL="457200" indent="-457200">
              <a:buFont typeface="Arial"/>
              <a:buChar char="•"/>
            </a:pPr>
            <a:r>
              <a:rPr lang="en-US" sz="2800" dirty="0" smtClean="0"/>
              <a:t>In Wilkins’ lab, researcher Rosalind Franklin was using X</a:t>
            </a:r>
            <a:r>
              <a:rPr lang="en-US" sz="2800" dirty="0"/>
              <a:t>-ray crystallography to understand the structure of </a:t>
            </a:r>
            <a:r>
              <a:rPr lang="en-US" sz="2800" dirty="0" smtClean="0"/>
              <a:t>DNA  </a:t>
            </a:r>
          </a:p>
        </p:txBody>
      </p:sp>
    </p:spTree>
    <p:extLst>
      <p:ext uri="{BB962C8B-B14F-4D97-AF65-F5344CB8AC3E}">
        <p14:creationId xmlns:p14="http://schemas.microsoft.com/office/powerpoint/2010/main" val="551333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112977" cy="651210"/>
          </a:xfrm>
        </p:spPr>
        <p:txBody>
          <a:bodyPr>
            <a:normAutofit/>
          </a:bodyPr>
          <a:lstStyle/>
          <a:p>
            <a:r>
              <a:rPr lang="en-US" sz="2800" b="1" dirty="0" smtClean="0">
                <a:solidFill>
                  <a:srgbClr val="009900"/>
                </a:solidFill>
              </a:rPr>
              <a:t>DNA Replication in Prokaryotes (1 of 2)</a:t>
            </a:r>
            <a:endParaRPr lang="en-US" sz="2800" b="1" dirty="0">
              <a:solidFill>
                <a:srgbClr val="009900"/>
              </a:solidFill>
            </a:endParaRPr>
          </a:p>
        </p:txBody>
      </p:sp>
      <p:sp>
        <p:nvSpPr>
          <p:cNvPr id="6" name="TextBox 5"/>
          <p:cNvSpPr txBox="1"/>
          <p:nvPr/>
        </p:nvSpPr>
        <p:spPr>
          <a:xfrm>
            <a:off x="457200" y="1485901"/>
            <a:ext cx="7455877" cy="3539431"/>
          </a:xfrm>
          <a:prstGeom prst="rect">
            <a:avLst/>
          </a:prstGeom>
          <a:noFill/>
        </p:spPr>
        <p:txBody>
          <a:bodyPr wrap="square" rtlCol="0">
            <a:spAutoFit/>
          </a:bodyPr>
          <a:lstStyle/>
          <a:p>
            <a:pPr marL="457200" indent="-457200">
              <a:buFont typeface="Arial"/>
              <a:buChar char="•"/>
            </a:pPr>
            <a:r>
              <a:rPr lang="en-US" sz="2800" dirty="0" smtClean="0"/>
              <a:t>Recall </a:t>
            </a:r>
            <a:r>
              <a:rPr lang="en-US" sz="2800" dirty="0"/>
              <a:t>that the prokaryotic chromosome is a circular molecule with a less extensive coiling structure than eukaryotic </a:t>
            </a:r>
            <a:r>
              <a:rPr lang="en-US" sz="2800" dirty="0" smtClean="0"/>
              <a:t>chromosomes</a:t>
            </a:r>
          </a:p>
          <a:p>
            <a:pPr marL="457200" indent="-457200">
              <a:buFont typeface="Arial"/>
              <a:buChar char="•"/>
            </a:pPr>
            <a:r>
              <a:rPr lang="en-US" sz="2800" dirty="0" smtClean="0"/>
              <a:t>DNA </a:t>
            </a:r>
            <a:r>
              <a:rPr lang="en-US" sz="2800" dirty="0"/>
              <a:t>replication has been extremely well-studied in prokaryotes, primarily because of the small size of the genome and large number of variants </a:t>
            </a:r>
            <a:r>
              <a:rPr lang="en-US" sz="2800" dirty="0" smtClean="0"/>
              <a:t>available</a:t>
            </a:r>
          </a:p>
        </p:txBody>
      </p:sp>
    </p:spTree>
    <p:extLst>
      <p:ext uri="{BB962C8B-B14F-4D97-AF65-F5344CB8AC3E}">
        <p14:creationId xmlns:p14="http://schemas.microsoft.com/office/powerpoint/2010/main" val="3159202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025054" cy="651210"/>
          </a:xfrm>
        </p:spPr>
        <p:txBody>
          <a:bodyPr>
            <a:normAutofit/>
          </a:bodyPr>
          <a:lstStyle/>
          <a:p>
            <a:r>
              <a:rPr lang="en-US" sz="2800" b="1" dirty="0" smtClean="0">
                <a:solidFill>
                  <a:srgbClr val="009900"/>
                </a:solidFill>
              </a:rPr>
              <a:t>DNA Replication in Prokaryotes (2 of 2)</a:t>
            </a:r>
            <a:endParaRPr lang="en-US" sz="2800" b="1" dirty="0">
              <a:solidFill>
                <a:srgbClr val="009900"/>
              </a:solidFill>
            </a:endParaRPr>
          </a:p>
        </p:txBody>
      </p:sp>
      <p:sp>
        <p:nvSpPr>
          <p:cNvPr id="6" name="TextBox 5"/>
          <p:cNvSpPr txBox="1"/>
          <p:nvPr/>
        </p:nvSpPr>
        <p:spPr>
          <a:xfrm>
            <a:off x="457200" y="1371601"/>
            <a:ext cx="7455877" cy="4832093"/>
          </a:xfrm>
          <a:prstGeom prst="rect">
            <a:avLst/>
          </a:prstGeom>
          <a:noFill/>
        </p:spPr>
        <p:txBody>
          <a:bodyPr wrap="square" rtlCol="0">
            <a:spAutoFit/>
          </a:bodyPr>
          <a:lstStyle/>
          <a:p>
            <a:pPr marL="457200" indent="-457200">
              <a:buFont typeface="Arial"/>
              <a:buChar char="•"/>
            </a:pPr>
            <a:r>
              <a:rPr lang="en-US" sz="2800" i="1" dirty="0"/>
              <a:t>Escherichia coli </a:t>
            </a:r>
            <a:r>
              <a:rPr lang="en-US" sz="2800" dirty="0"/>
              <a:t>has 4.6 million base pairs in a single circular chromosome, and all of it gets replicated in approximately 42 minutes, starting from a single origin of replication and proceeding around the chromosome in both </a:t>
            </a:r>
            <a:r>
              <a:rPr lang="en-US" sz="2800" dirty="0" smtClean="0"/>
              <a:t>directions</a:t>
            </a:r>
          </a:p>
          <a:p>
            <a:pPr marL="457200" indent="-457200">
              <a:buFont typeface="Arial"/>
              <a:buChar char="•"/>
            </a:pPr>
            <a:r>
              <a:rPr lang="en-US" sz="2800" dirty="0" smtClean="0"/>
              <a:t>This </a:t>
            </a:r>
            <a:r>
              <a:rPr lang="en-US" sz="2800" dirty="0"/>
              <a:t>means that approximately 1000 nucleotides are added per </a:t>
            </a:r>
            <a:r>
              <a:rPr lang="en-US" sz="2800" dirty="0" smtClean="0"/>
              <a:t>second; the </a:t>
            </a:r>
            <a:r>
              <a:rPr lang="en-US" sz="2800" dirty="0"/>
              <a:t>process is much more rapid than in </a:t>
            </a:r>
            <a:r>
              <a:rPr lang="en-US" sz="2800" dirty="0" smtClean="0"/>
              <a:t>eukaryotes</a:t>
            </a:r>
          </a:p>
          <a:p>
            <a:pPr marL="457200" indent="-457200">
              <a:buFont typeface="Arial"/>
              <a:buChar char="•"/>
            </a:pPr>
            <a:r>
              <a:rPr lang="en-US" sz="2800" dirty="0" smtClean="0"/>
              <a:t>See Table 9.1</a:t>
            </a:r>
            <a:endParaRPr lang="en-US" sz="2800" dirty="0"/>
          </a:p>
        </p:txBody>
      </p:sp>
    </p:spTree>
    <p:extLst>
      <p:ext uri="{BB962C8B-B14F-4D97-AF65-F5344CB8AC3E}">
        <p14:creationId xmlns:p14="http://schemas.microsoft.com/office/powerpoint/2010/main" val="1002510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411915" cy="651210"/>
          </a:xfrm>
        </p:spPr>
        <p:txBody>
          <a:bodyPr>
            <a:normAutofit fontScale="85000" lnSpcReduction="10000"/>
          </a:bodyPr>
          <a:lstStyle/>
          <a:p>
            <a:r>
              <a:rPr lang="en-US" sz="2800" b="1" dirty="0" smtClean="0">
                <a:solidFill>
                  <a:srgbClr val="009900"/>
                </a:solidFill>
              </a:rPr>
              <a:t>DNA Replication in Prokaryotes vs. Eukaryotes</a:t>
            </a:r>
            <a:endParaRPr lang="en-US" sz="2800" b="1" dirty="0">
              <a:solidFill>
                <a:srgbClr val="009900"/>
              </a:solidFill>
            </a:endParaRPr>
          </a:p>
        </p:txBody>
      </p:sp>
      <p:pic>
        <p:nvPicPr>
          <p:cNvPr id="3" name="Picture 2" descr="this chart shows the differences between Prokaryotic and Eukaryotic Replications" title="DNA Replication in Prokaryotes and Eukaryotes"/>
          <p:cNvPicPr>
            <a:picLocks noChangeAspect="1"/>
          </p:cNvPicPr>
          <p:nvPr/>
        </p:nvPicPr>
        <p:blipFill>
          <a:blip r:embed="rId2"/>
          <a:stretch>
            <a:fillRect/>
          </a:stretch>
        </p:blipFill>
        <p:spPr>
          <a:xfrm>
            <a:off x="682437" y="1617087"/>
            <a:ext cx="7442200" cy="2768600"/>
          </a:xfrm>
          <a:prstGeom prst="rect">
            <a:avLst/>
          </a:prstGeom>
        </p:spPr>
      </p:pic>
    </p:spTree>
    <p:extLst>
      <p:ext uri="{BB962C8B-B14F-4D97-AF65-F5344CB8AC3E}">
        <p14:creationId xmlns:p14="http://schemas.microsoft.com/office/powerpoint/2010/main" val="2359480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3200" b="1" dirty="0" smtClean="0">
                <a:solidFill>
                  <a:srgbClr val="009900"/>
                </a:solidFill>
              </a:rPr>
              <a:t>DNA Repair (1 of 4)</a:t>
            </a:r>
            <a:endParaRPr lang="en-US" sz="3200" b="1" dirty="0">
              <a:solidFill>
                <a:srgbClr val="009900"/>
              </a:solidFill>
            </a:endParaRPr>
          </a:p>
        </p:txBody>
      </p:sp>
      <p:sp>
        <p:nvSpPr>
          <p:cNvPr id="6" name="TextBox 5"/>
          <p:cNvSpPr txBox="1"/>
          <p:nvPr/>
        </p:nvSpPr>
        <p:spPr>
          <a:xfrm>
            <a:off x="457200" y="1274885"/>
            <a:ext cx="7455877" cy="4832093"/>
          </a:xfrm>
          <a:prstGeom prst="rect">
            <a:avLst/>
          </a:prstGeom>
          <a:noFill/>
        </p:spPr>
        <p:txBody>
          <a:bodyPr wrap="square" rtlCol="0">
            <a:spAutoFit/>
          </a:bodyPr>
          <a:lstStyle/>
          <a:p>
            <a:pPr marL="457200" indent="-457200">
              <a:buFont typeface="Arial"/>
              <a:buChar char="•"/>
            </a:pPr>
            <a:r>
              <a:rPr lang="en-US" sz="2800" dirty="0" smtClean="0"/>
              <a:t>DNA </a:t>
            </a:r>
            <a:r>
              <a:rPr lang="en-US" sz="2800" dirty="0"/>
              <a:t>polymerase can make mistakes while adding </a:t>
            </a:r>
            <a:r>
              <a:rPr lang="en-US" sz="2800" dirty="0" smtClean="0"/>
              <a:t>nucleotides</a:t>
            </a:r>
          </a:p>
          <a:p>
            <a:pPr marL="457200" indent="-457200">
              <a:buFont typeface="Arial"/>
              <a:buChar char="•"/>
            </a:pPr>
            <a:r>
              <a:rPr lang="en-US" sz="2800" dirty="0" smtClean="0"/>
              <a:t>It </a:t>
            </a:r>
            <a:r>
              <a:rPr lang="en-US" sz="2800" dirty="0"/>
              <a:t>edits the DNA by proofreading every newly added </a:t>
            </a:r>
            <a:r>
              <a:rPr lang="en-US" sz="2800" dirty="0" smtClean="0"/>
              <a:t>base</a:t>
            </a:r>
          </a:p>
          <a:p>
            <a:pPr marL="457200" indent="-457200">
              <a:buFont typeface="Arial"/>
              <a:buChar char="•"/>
            </a:pPr>
            <a:r>
              <a:rPr lang="en-US" sz="2800" dirty="0" smtClean="0"/>
              <a:t>Incorrect </a:t>
            </a:r>
            <a:r>
              <a:rPr lang="en-US" sz="2800" dirty="0"/>
              <a:t>bases are removed and replaced by the correct base, and then polymerization continues (Figure 9.13a</a:t>
            </a:r>
            <a:r>
              <a:rPr lang="en-US" sz="2800" dirty="0" smtClean="0"/>
              <a:t>) </a:t>
            </a:r>
          </a:p>
          <a:p>
            <a:pPr marL="457200" indent="-457200">
              <a:buFont typeface="Arial"/>
              <a:buChar char="•"/>
            </a:pPr>
            <a:r>
              <a:rPr lang="en-US" sz="2800" dirty="0" smtClean="0"/>
              <a:t>Most </a:t>
            </a:r>
            <a:r>
              <a:rPr lang="en-US" sz="2800" dirty="0"/>
              <a:t>mistakes are corrected during replication, although when this does not happen, the </a:t>
            </a:r>
            <a:r>
              <a:rPr lang="en-US" sz="2800" b="1" dirty="0">
                <a:solidFill>
                  <a:srgbClr val="009900"/>
                </a:solidFill>
              </a:rPr>
              <a:t>mismatch repair </a:t>
            </a:r>
            <a:r>
              <a:rPr lang="en-US" sz="2800" dirty="0"/>
              <a:t>mechanism is </a:t>
            </a:r>
            <a:r>
              <a:rPr lang="en-US" sz="2800" dirty="0" smtClean="0"/>
              <a:t>employed</a:t>
            </a:r>
          </a:p>
        </p:txBody>
      </p:sp>
    </p:spTree>
    <p:extLst>
      <p:ext uri="{BB962C8B-B14F-4D97-AF65-F5344CB8AC3E}">
        <p14:creationId xmlns:p14="http://schemas.microsoft.com/office/powerpoint/2010/main" val="1817983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3200" b="1" dirty="0" smtClean="0">
                <a:solidFill>
                  <a:srgbClr val="009900"/>
                </a:solidFill>
              </a:rPr>
              <a:t>DNA Repair (2 of 4)</a:t>
            </a:r>
            <a:endParaRPr lang="en-US" sz="3200" b="1" dirty="0">
              <a:solidFill>
                <a:srgbClr val="009900"/>
              </a:solidFill>
            </a:endParaRPr>
          </a:p>
        </p:txBody>
      </p:sp>
      <p:sp>
        <p:nvSpPr>
          <p:cNvPr id="6" name="TextBox 5"/>
          <p:cNvSpPr txBox="1"/>
          <p:nvPr/>
        </p:nvSpPr>
        <p:spPr>
          <a:xfrm>
            <a:off x="457200" y="1292470"/>
            <a:ext cx="7455877" cy="4832093"/>
          </a:xfrm>
          <a:prstGeom prst="rect">
            <a:avLst/>
          </a:prstGeom>
          <a:noFill/>
        </p:spPr>
        <p:txBody>
          <a:bodyPr wrap="square" rtlCol="0">
            <a:spAutoFit/>
          </a:bodyPr>
          <a:lstStyle/>
          <a:p>
            <a:pPr marL="457200" indent="-457200">
              <a:buFont typeface="Arial"/>
              <a:buChar char="•"/>
            </a:pPr>
            <a:r>
              <a:rPr lang="en-US" sz="2800" dirty="0"/>
              <a:t>Mismatch repair enzymes recognize the wrongly incorporated base and excise it from the DNA, replacing it with the correct base (Figure 9.13b</a:t>
            </a:r>
            <a:r>
              <a:rPr lang="en-US" sz="2800" dirty="0" smtClean="0"/>
              <a:t>)</a:t>
            </a:r>
            <a:endParaRPr lang="en-US" sz="2800" dirty="0"/>
          </a:p>
          <a:p>
            <a:pPr marL="457200" indent="-457200">
              <a:buFont typeface="Arial"/>
              <a:buChar char="•"/>
            </a:pPr>
            <a:r>
              <a:rPr lang="en-US" sz="2800" dirty="0" smtClean="0"/>
              <a:t>In </a:t>
            </a:r>
            <a:r>
              <a:rPr lang="en-US" sz="2800" dirty="0"/>
              <a:t>yet another type of repair, </a:t>
            </a:r>
            <a:r>
              <a:rPr lang="en-US" sz="2800" b="1" dirty="0">
                <a:solidFill>
                  <a:srgbClr val="009900"/>
                </a:solidFill>
              </a:rPr>
              <a:t>nucleotide excision repair</a:t>
            </a:r>
            <a:r>
              <a:rPr lang="en-US" sz="2800" b="1" dirty="0">
                <a:solidFill>
                  <a:srgbClr val="72A510"/>
                </a:solidFill>
              </a:rPr>
              <a:t>,</a:t>
            </a:r>
            <a:r>
              <a:rPr lang="en-US" sz="2800" dirty="0"/>
              <a:t> the DNA double strand is unwound and separated, the incorrect bases are removed along with a few bases on the 5' and 3' end, and these are replaced by copying the template with the help of DNA </a:t>
            </a:r>
            <a:r>
              <a:rPr lang="en-US" sz="2800" dirty="0" smtClean="0"/>
              <a:t>polymerase</a:t>
            </a:r>
          </a:p>
        </p:txBody>
      </p:sp>
    </p:spTree>
    <p:extLst>
      <p:ext uri="{BB962C8B-B14F-4D97-AF65-F5344CB8AC3E}">
        <p14:creationId xmlns:p14="http://schemas.microsoft.com/office/powerpoint/2010/main" val="2105023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a:t>
            </a:r>
            <a:r>
              <a:rPr lang="en-US" dirty="0">
                <a:solidFill>
                  <a:srgbClr val="009900"/>
                </a:solidFill>
              </a:rPr>
              <a:t>9.13</a:t>
            </a:r>
            <a:endParaRPr lang="en-US" sz="2400" dirty="0">
              <a:solidFill>
                <a:srgbClr val="009900"/>
              </a:solidFill>
            </a:endParaRPr>
          </a:p>
        </p:txBody>
      </p:sp>
      <p:pic>
        <p:nvPicPr>
          <p:cNvPr id="4" name="Figure" descr=" Part a shows DNA polymerase replicating a strand of DNA. The enzyme has accidentally inserted G opposite A, resulting in a bulge. The enzyme backs up to fix the error. In part b, the top illustration shows a replicated DNA strand with a G–T base mismatch. The bottom illustration shows the repaired DNA, which has the correct G–C base pairing. Part c shows  a DNA strand in which a thymine dimer has formed. An excision repair enzyme cuts out the section of DNA that contains the dimer so that it can be replaced with a normal base p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829" r="-39829"/>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Proofreading by DNA polymerase </a:t>
            </a:r>
            <a:r>
              <a:rPr lang="en-US" sz="1600" dirty="0">
                <a:solidFill>
                  <a:srgbClr val="6CB255"/>
                </a:solidFill>
              </a:rPr>
              <a:t>(a)</a:t>
            </a:r>
            <a:r>
              <a:rPr lang="en-US" sz="1600" dirty="0">
                <a:solidFill>
                  <a:srgbClr val="000000"/>
                </a:solidFill>
              </a:rPr>
              <a:t> corrects errors during replication. In mismatch repair </a:t>
            </a:r>
            <a:r>
              <a:rPr lang="en-US" sz="1600" dirty="0">
                <a:solidFill>
                  <a:srgbClr val="6CB255"/>
                </a:solidFill>
              </a:rPr>
              <a:t>(b)</a:t>
            </a:r>
            <a:r>
              <a:rPr lang="en-US" sz="1600" dirty="0">
                <a:solidFill>
                  <a:srgbClr val="000000"/>
                </a:solidFill>
              </a:rPr>
              <a:t>, the incorrectly added base is detected after replication. The mismatch repair proteins detect this base and remove it from the newly synthesized strand by nuclease action. The gap is now filled with the correctly paired base. Nucleotide excision </a:t>
            </a:r>
            <a:r>
              <a:rPr lang="en-US" sz="1600" dirty="0">
                <a:solidFill>
                  <a:srgbClr val="6CB255"/>
                </a:solidFill>
              </a:rPr>
              <a:t>(c) </a:t>
            </a:r>
            <a:r>
              <a:rPr lang="en-US" sz="1600" dirty="0">
                <a:solidFill>
                  <a:srgbClr val="000000"/>
                </a:solidFill>
              </a:rPr>
              <a:t>repairs thymine dimers. When exposed to UV, </a:t>
            </a:r>
            <a:r>
              <a:rPr lang="en-US" sz="1600" dirty="0" err="1">
                <a:solidFill>
                  <a:srgbClr val="000000"/>
                </a:solidFill>
              </a:rPr>
              <a:t>thymines</a:t>
            </a:r>
            <a:r>
              <a:rPr lang="en-US" sz="1600" dirty="0">
                <a:solidFill>
                  <a:srgbClr val="000000"/>
                </a:solidFill>
              </a:rPr>
              <a:t> lying adjacent to each other can form thymine dimers. In normal cells, they are excised and replaced.</a:t>
            </a:r>
          </a:p>
          <a:p>
            <a:endParaRPr lang="en-US" sz="1600" dirty="0">
              <a:solidFill>
                <a:srgbClr val="000000"/>
              </a:solidFill>
            </a:endParaRPr>
          </a:p>
        </p:txBody>
      </p:sp>
      <p:sp>
        <p:nvSpPr>
          <p:cNvPr id="6" name="Disclaimer">
            <a:extLst>
              <a:ext uri="{FF2B5EF4-FFF2-40B4-BE49-F238E27FC236}">
                <a16:creationId xmlns:a16="http://schemas.microsoft.com/office/drawing/2014/main" id="{1904D717-C71F-433E-8A1A-663A74D0544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9269955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3200" b="1" dirty="0" smtClean="0">
                <a:solidFill>
                  <a:srgbClr val="009900"/>
                </a:solidFill>
              </a:rPr>
              <a:t>DNA Repair (3 of 4)</a:t>
            </a:r>
            <a:endParaRPr lang="en-US" sz="3200" b="1" dirty="0">
              <a:solidFill>
                <a:srgbClr val="009900"/>
              </a:solidFill>
            </a:endParaRPr>
          </a:p>
        </p:txBody>
      </p:sp>
      <p:sp>
        <p:nvSpPr>
          <p:cNvPr id="6" name="TextBox 5"/>
          <p:cNvSpPr txBox="1"/>
          <p:nvPr/>
        </p:nvSpPr>
        <p:spPr>
          <a:xfrm>
            <a:off x="457200" y="1402826"/>
            <a:ext cx="7866039" cy="3970318"/>
          </a:xfrm>
          <a:prstGeom prst="rect">
            <a:avLst/>
          </a:prstGeom>
          <a:noFill/>
        </p:spPr>
        <p:txBody>
          <a:bodyPr wrap="square" rtlCol="0">
            <a:spAutoFit/>
          </a:bodyPr>
          <a:lstStyle/>
          <a:p>
            <a:pPr marL="457200" indent="-457200">
              <a:buFont typeface="Arial"/>
              <a:buChar char="•"/>
            </a:pPr>
            <a:r>
              <a:rPr lang="en-US" sz="2800" dirty="0" smtClean="0"/>
              <a:t>Nucleotide </a:t>
            </a:r>
            <a:r>
              <a:rPr lang="en-US" sz="2800" dirty="0"/>
              <a:t>excision repair </a:t>
            </a:r>
            <a:r>
              <a:rPr lang="en-US" sz="2800" dirty="0" smtClean="0"/>
              <a:t>is </a:t>
            </a:r>
            <a:r>
              <a:rPr lang="en-US" sz="2800" dirty="0"/>
              <a:t>important in correcting </a:t>
            </a:r>
            <a:r>
              <a:rPr lang="en-US" sz="2800" b="1" dirty="0">
                <a:solidFill>
                  <a:srgbClr val="009900"/>
                </a:solidFill>
              </a:rPr>
              <a:t>thymine dimers</a:t>
            </a:r>
            <a:r>
              <a:rPr lang="en-US" sz="2800" dirty="0"/>
              <a:t>, which are primarily caused by ultraviolet </a:t>
            </a:r>
            <a:r>
              <a:rPr lang="en-US" sz="2800" dirty="0" smtClean="0"/>
              <a:t>light</a:t>
            </a:r>
          </a:p>
          <a:p>
            <a:pPr marL="457200" indent="-457200">
              <a:buFont typeface="Arial"/>
              <a:buChar char="•"/>
            </a:pPr>
            <a:r>
              <a:rPr lang="en-US" sz="2800" dirty="0" smtClean="0"/>
              <a:t>In a thymine dimer, two thymine nucleotides adjacent to each other on one strand are covalently bonded to each other rather than their complementary bases (Figure 9.13c)</a:t>
            </a:r>
          </a:p>
          <a:p>
            <a:pPr marL="457200" indent="-457200">
              <a:buFont typeface="Arial"/>
              <a:buChar char="•"/>
            </a:pPr>
            <a:r>
              <a:rPr lang="en-US" sz="2800" dirty="0" smtClean="0"/>
              <a:t>If </a:t>
            </a:r>
            <a:r>
              <a:rPr lang="en-US" sz="2800" dirty="0"/>
              <a:t>the dimer is not removed and repaired it will lead to a </a:t>
            </a:r>
            <a:r>
              <a:rPr lang="en-US" sz="2800" dirty="0" smtClean="0"/>
              <a:t>mutation</a:t>
            </a:r>
          </a:p>
        </p:txBody>
      </p:sp>
    </p:spTree>
    <p:extLst>
      <p:ext uri="{BB962C8B-B14F-4D97-AF65-F5344CB8AC3E}">
        <p14:creationId xmlns:p14="http://schemas.microsoft.com/office/powerpoint/2010/main" val="2727600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3200" b="1" dirty="0" smtClean="0">
                <a:solidFill>
                  <a:srgbClr val="009900"/>
                </a:solidFill>
              </a:rPr>
              <a:t>DNA Repair (4 of 4)</a:t>
            </a:r>
            <a:endParaRPr lang="en-US" sz="3200" b="1" dirty="0">
              <a:solidFill>
                <a:srgbClr val="009900"/>
              </a:solidFill>
            </a:endParaRPr>
          </a:p>
        </p:txBody>
      </p:sp>
      <p:sp>
        <p:nvSpPr>
          <p:cNvPr id="6" name="TextBox 5"/>
          <p:cNvSpPr txBox="1"/>
          <p:nvPr/>
        </p:nvSpPr>
        <p:spPr>
          <a:xfrm>
            <a:off x="457200" y="1332487"/>
            <a:ext cx="7866039" cy="4401205"/>
          </a:xfrm>
          <a:prstGeom prst="rect">
            <a:avLst/>
          </a:prstGeom>
          <a:noFill/>
        </p:spPr>
        <p:txBody>
          <a:bodyPr wrap="square" rtlCol="0">
            <a:spAutoFit/>
          </a:bodyPr>
          <a:lstStyle/>
          <a:p>
            <a:pPr marL="457200" indent="-457200">
              <a:buFont typeface="Arial"/>
              <a:buChar char="•"/>
            </a:pPr>
            <a:r>
              <a:rPr lang="en-US" sz="2800" dirty="0" smtClean="0"/>
              <a:t>Individuals </a:t>
            </a:r>
            <a:r>
              <a:rPr lang="en-US" sz="2800" dirty="0"/>
              <a:t>with flaws in their nucleotide excision repair genes show extreme sensitivity to sunlight and develop skin cancers early in </a:t>
            </a:r>
            <a:r>
              <a:rPr lang="en-US" sz="2800" dirty="0" smtClean="0"/>
              <a:t>life</a:t>
            </a:r>
          </a:p>
          <a:p>
            <a:pPr marL="457200" indent="-457200">
              <a:buFont typeface="Arial"/>
              <a:buChar char="•"/>
            </a:pPr>
            <a:r>
              <a:rPr lang="en-US" sz="2800" dirty="0"/>
              <a:t>Most mistakes are corrected; if they are not, they may result in a </a:t>
            </a:r>
            <a:r>
              <a:rPr lang="en-US" sz="2800" b="1" dirty="0">
                <a:solidFill>
                  <a:srgbClr val="009900"/>
                </a:solidFill>
              </a:rPr>
              <a:t>mutation</a:t>
            </a:r>
            <a:r>
              <a:rPr lang="en-US" sz="2800" dirty="0"/>
              <a:t>—defined as a permanent change in the DNA </a:t>
            </a:r>
            <a:r>
              <a:rPr lang="en-US" sz="2800" dirty="0" smtClean="0"/>
              <a:t>sequence</a:t>
            </a:r>
          </a:p>
          <a:p>
            <a:pPr marL="457200" indent="-457200">
              <a:buFont typeface="Arial"/>
              <a:buChar char="•"/>
            </a:pPr>
            <a:r>
              <a:rPr lang="en-US" sz="2800" dirty="0" smtClean="0"/>
              <a:t>Mutations </a:t>
            </a:r>
            <a:r>
              <a:rPr lang="en-US" sz="2800" dirty="0"/>
              <a:t>in repair genes may lead to serious consequences like </a:t>
            </a:r>
            <a:r>
              <a:rPr lang="en-US" sz="2800" dirty="0" smtClean="0"/>
              <a:t>cancer</a:t>
            </a:r>
            <a:endParaRPr lang="en-US" sz="2800" dirty="0"/>
          </a:p>
          <a:p>
            <a:pPr marL="457200" indent="-457200">
              <a:buFont typeface="Arial"/>
              <a:buChar char="•"/>
            </a:pPr>
            <a:endParaRPr lang="en-US" sz="2800" dirty="0"/>
          </a:p>
        </p:txBody>
      </p:sp>
    </p:spTree>
    <p:extLst>
      <p:ext uri="{BB962C8B-B14F-4D97-AF65-F5344CB8AC3E}">
        <p14:creationId xmlns:p14="http://schemas.microsoft.com/office/powerpoint/2010/main" val="2985291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3200" b="1" dirty="0" smtClean="0">
                <a:solidFill>
                  <a:srgbClr val="009900"/>
                </a:solidFill>
              </a:rPr>
              <a:t>9.3  TRANSCRIPTION</a:t>
            </a:r>
            <a:endParaRPr lang="en-US" sz="3200" b="1" dirty="0">
              <a:solidFill>
                <a:srgbClr val="009900"/>
              </a:solidFill>
            </a:endParaRPr>
          </a:p>
        </p:txBody>
      </p:sp>
      <p:sp>
        <p:nvSpPr>
          <p:cNvPr id="6" name="TextBox 5"/>
          <p:cNvSpPr txBox="1"/>
          <p:nvPr/>
        </p:nvSpPr>
        <p:spPr>
          <a:xfrm>
            <a:off x="457200" y="1468315"/>
            <a:ext cx="7455877" cy="4401205"/>
          </a:xfrm>
          <a:prstGeom prst="rect">
            <a:avLst/>
          </a:prstGeom>
          <a:noFill/>
        </p:spPr>
        <p:txBody>
          <a:bodyPr wrap="square" rtlCol="0">
            <a:spAutoFit/>
          </a:bodyPr>
          <a:lstStyle/>
          <a:p>
            <a:pPr marL="457200" indent="-457200">
              <a:buFont typeface="Arial"/>
              <a:buChar char="•"/>
            </a:pPr>
            <a:r>
              <a:rPr lang="en-US" sz="2800" dirty="0" smtClean="0"/>
              <a:t>In </a:t>
            </a:r>
            <a:r>
              <a:rPr lang="en-US" sz="2800" dirty="0"/>
              <a:t>both prokaryotes and eukaryotes, the second function of DNA (the first was replication) is to provide the information needed to construct the proteins necessary so that the cell can perform all of its </a:t>
            </a:r>
            <a:r>
              <a:rPr lang="en-US" sz="2800" dirty="0" smtClean="0"/>
              <a:t>functions</a:t>
            </a:r>
          </a:p>
          <a:p>
            <a:pPr marL="457200" indent="-457200">
              <a:buFont typeface="Arial"/>
              <a:buChar char="•"/>
            </a:pPr>
            <a:r>
              <a:rPr lang="en-US" sz="2800" dirty="0" smtClean="0"/>
              <a:t>Through </a:t>
            </a:r>
            <a:r>
              <a:rPr lang="en-US" sz="2800" dirty="0"/>
              <a:t>the processes of transcription and translation, a protein is built with a specific sequence of amino acids that was originally encoded in the </a:t>
            </a:r>
            <a:r>
              <a:rPr lang="en-US" sz="2800" dirty="0" smtClean="0"/>
              <a:t>DNA</a:t>
            </a:r>
          </a:p>
        </p:txBody>
      </p:sp>
    </p:spTree>
    <p:extLst>
      <p:ext uri="{BB962C8B-B14F-4D97-AF65-F5344CB8AC3E}">
        <p14:creationId xmlns:p14="http://schemas.microsoft.com/office/powerpoint/2010/main" val="2702305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991889" cy="651210"/>
          </a:xfrm>
        </p:spPr>
        <p:txBody>
          <a:bodyPr>
            <a:noAutofit/>
          </a:bodyPr>
          <a:lstStyle/>
          <a:p>
            <a:r>
              <a:rPr lang="en-US" sz="3200" b="1" dirty="0" smtClean="0">
                <a:solidFill>
                  <a:srgbClr val="009900"/>
                </a:solidFill>
              </a:rPr>
              <a:t>The Central Dogma: DNA Encodes RNA; RNA Encodes Protein</a:t>
            </a:r>
            <a:endParaRPr lang="en-US" sz="3200" b="1" dirty="0">
              <a:solidFill>
                <a:srgbClr val="009900"/>
              </a:solidFill>
            </a:endParaRPr>
          </a:p>
        </p:txBody>
      </p:sp>
      <p:sp>
        <p:nvSpPr>
          <p:cNvPr id="6" name="TextBox 5"/>
          <p:cNvSpPr txBox="1"/>
          <p:nvPr/>
        </p:nvSpPr>
        <p:spPr>
          <a:xfrm>
            <a:off x="457199" y="1661746"/>
            <a:ext cx="7455877" cy="3970318"/>
          </a:xfrm>
          <a:prstGeom prst="rect">
            <a:avLst/>
          </a:prstGeom>
          <a:noFill/>
        </p:spPr>
        <p:txBody>
          <a:bodyPr wrap="square" rtlCol="0">
            <a:spAutoFit/>
          </a:bodyPr>
          <a:lstStyle/>
          <a:p>
            <a:pPr marL="457200" indent="-457200">
              <a:buFont typeface="Arial"/>
              <a:buChar char="•"/>
            </a:pPr>
            <a:r>
              <a:rPr lang="en-US" sz="2800" dirty="0" smtClean="0"/>
              <a:t>The </a:t>
            </a:r>
            <a:r>
              <a:rPr lang="en-US" sz="2800" dirty="0"/>
              <a:t>flow of genetic information in cells from DNA to mRNA to protein is described by the central dogma (Figure 9.14), which states that genes specify the sequences of mRNAs, which in turn specify the sequences of </a:t>
            </a:r>
            <a:r>
              <a:rPr lang="en-US" sz="2800" dirty="0" smtClean="0"/>
              <a:t>proteins</a:t>
            </a:r>
            <a:endParaRPr lang="en-US" sz="2800" dirty="0"/>
          </a:p>
          <a:p>
            <a:pPr marL="457200" indent="-457200">
              <a:buFont typeface="Arial"/>
              <a:buChar char="•"/>
            </a:pPr>
            <a:r>
              <a:rPr lang="en-US" sz="2800" dirty="0" smtClean="0"/>
              <a:t>The </a:t>
            </a:r>
            <a:r>
              <a:rPr lang="en-US" sz="2800" dirty="0"/>
              <a:t>copying of DNA to mRNA is relatively </a:t>
            </a:r>
            <a:r>
              <a:rPr lang="en-US" sz="2800" dirty="0" smtClean="0"/>
              <a:t>straightforward</a:t>
            </a:r>
            <a:r>
              <a:rPr lang="en-US" sz="2800" dirty="0"/>
              <a:t>, t</a:t>
            </a:r>
            <a:r>
              <a:rPr lang="en-US" sz="2800" dirty="0" smtClean="0"/>
              <a:t>he </a:t>
            </a:r>
            <a:r>
              <a:rPr lang="en-US" sz="2800" dirty="0"/>
              <a:t>translation to protein is more </a:t>
            </a:r>
            <a:r>
              <a:rPr lang="en-US" sz="2800" dirty="0" smtClean="0"/>
              <a:t>complex</a:t>
            </a:r>
            <a:endParaRPr lang="en-US" sz="2800" dirty="0"/>
          </a:p>
        </p:txBody>
      </p:sp>
    </p:spTree>
    <p:extLst>
      <p:ext uri="{BB962C8B-B14F-4D97-AF65-F5344CB8AC3E}">
        <p14:creationId xmlns:p14="http://schemas.microsoft.com/office/powerpoint/2010/main" val="73155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DNA (2 of 8)</a:t>
            </a:r>
            <a:endParaRPr lang="en-US" sz="2800" b="1" dirty="0">
              <a:solidFill>
                <a:srgbClr val="009900"/>
              </a:solidFill>
            </a:endParaRPr>
          </a:p>
        </p:txBody>
      </p:sp>
      <p:sp>
        <p:nvSpPr>
          <p:cNvPr id="6" name="TextBox 5"/>
          <p:cNvSpPr txBox="1"/>
          <p:nvPr/>
        </p:nvSpPr>
        <p:spPr>
          <a:xfrm>
            <a:off x="457200" y="1362808"/>
            <a:ext cx="7455877" cy="5262980"/>
          </a:xfrm>
          <a:prstGeom prst="rect">
            <a:avLst/>
          </a:prstGeom>
          <a:noFill/>
        </p:spPr>
        <p:txBody>
          <a:bodyPr wrap="square" rtlCol="0">
            <a:spAutoFit/>
          </a:bodyPr>
          <a:lstStyle/>
          <a:p>
            <a:pPr marL="457200" indent="-457200">
              <a:buFont typeface="Arial"/>
              <a:buChar char="•"/>
            </a:pPr>
            <a:r>
              <a:rPr lang="en-US" sz="2800" dirty="0"/>
              <a:t>Watson and Crick were able to piece together the puzzle of the DNA molecule using Franklin's data </a:t>
            </a:r>
            <a:r>
              <a:rPr lang="en-US" sz="2800" dirty="0" smtClean="0"/>
              <a:t>and key </a:t>
            </a:r>
            <a:r>
              <a:rPr lang="en-US" sz="2800" dirty="0"/>
              <a:t>pieces of information available from other researchers such as Chargaff’s </a:t>
            </a:r>
            <a:r>
              <a:rPr lang="en-US" sz="2800" dirty="0" smtClean="0"/>
              <a:t>rules </a:t>
            </a:r>
          </a:p>
          <a:p>
            <a:pPr marL="457200" indent="-457200">
              <a:buFont typeface="Arial"/>
              <a:buChar char="•"/>
            </a:pPr>
            <a:r>
              <a:rPr lang="en-US" sz="2800" dirty="0" smtClean="0"/>
              <a:t>Chargaff </a:t>
            </a:r>
            <a:r>
              <a:rPr lang="en-US" sz="2800" dirty="0"/>
              <a:t>had shown that of the four kinds of monomers (nucleotides) present in a DNA molecule, two types were always present in equal amounts and the remaining two types were also always present in equal </a:t>
            </a:r>
            <a:r>
              <a:rPr lang="en-US" sz="2800" dirty="0" smtClean="0"/>
              <a:t>amounts; this </a:t>
            </a:r>
            <a:r>
              <a:rPr lang="en-US" sz="2800" dirty="0"/>
              <a:t>meant they were always paired in some </a:t>
            </a:r>
            <a:r>
              <a:rPr lang="en-US" sz="2800" dirty="0" smtClean="0"/>
              <a:t>way</a:t>
            </a:r>
            <a:endParaRPr lang="en-US" sz="2800" dirty="0"/>
          </a:p>
        </p:txBody>
      </p:sp>
    </p:spTree>
    <p:extLst>
      <p:ext uri="{BB962C8B-B14F-4D97-AF65-F5344CB8AC3E}">
        <p14:creationId xmlns:p14="http://schemas.microsoft.com/office/powerpoint/2010/main" val="551333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a:t>
            </a:r>
            <a:r>
              <a:rPr lang="en-US" dirty="0">
                <a:solidFill>
                  <a:srgbClr val="009900"/>
                </a:solidFill>
              </a:rPr>
              <a:t>9.14</a:t>
            </a:r>
            <a:endParaRPr lang="en-US" sz="2400" dirty="0">
              <a:solidFill>
                <a:srgbClr val="009900"/>
              </a:solidFill>
            </a:endParaRPr>
          </a:p>
        </p:txBody>
      </p:sp>
      <p:pic>
        <p:nvPicPr>
          <p:cNvPr id="4" name="Figure" descr="A flow chart shows DNA, with an arrow to RNA, which has an arrow to prote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098" r="-1709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central dogma states that DNA encodes RNA, which in turn encodes protein.</a:t>
            </a:r>
          </a:p>
        </p:txBody>
      </p:sp>
      <p:sp>
        <p:nvSpPr>
          <p:cNvPr id="6" name="Disclaimer">
            <a:extLst>
              <a:ext uri="{FF2B5EF4-FFF2-40B4-BE49-F238E27FC236}">
                <a16:creationId xmlns:a16="http://schemas.microsoft.com/office/drawing/2014/main" id="{900FECC5-470A-4EB4-8C89-A3D238E5436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512109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773768" cy="651210"/>
          </a:xfrm>
        </p:spPr>
        <p:txBody>
          <a:bodyPr>
            <a:normAutofit/>
          </a:bodyPr>
          <a:lstStyle/>
          <a:p>
            <a:r>
              <a:rPr lang="en-US" sz="2800" b="1" dirty="0" smtClean="0">
                <a:solidFill>
                  <a:srgbClr val="009900"/>
                </a:solidFill>
              </a:rPr>
              <a:t>Transcription: from DNA to mRNA</a:t>
            </a:r>
            <a:endParaRPr lang="en-US" sz="2800" b="1" dirty="0">
              <a:solidFill>
                <a:srgbClr val="009900"/>
              </a:solidFill>
            </a:endParaRPr>
          </a:p>
        </p:txBody>
      </p:sp>
      <p:sp>
        <p:nvSpPr>
          <p:cNvPr id="6" name="TextBox 5"/>
          <p:cNvSpPr txBox="1"/>
          <p:nvPr/>
        </p:nvSpPr>
        <p:spPr>
          <a:xfrm>
            <a:off x="457200" y="789484"/>
            <a:ext cx="7992208" cy="6124754"/>
          </a:xfrm>
          <a:prstGeom prst="rect">
            <a:avLst/>
          </a:prstGeom>
          <a:noFill/>
        </p:spPr>
        <p:txBody>
          <a:bodyPr wrap="square" rtlCol="0">
            <a:spAutoFit/>
          </a:bodyPr>
          <a:lstStyle/>
          <a:p>
            <a:pPr marL="457200" indent="-457200">
              <a:buFont typeface="Arial"/>
              <a:buChar char="•"/>
            </a:pPr>
            <a:r>
              <a:rPr lang="en-US" sz="2800" dirty="0" smtClean="0"/>
              <a:t>Both prokaryotes and eukaryotes perform fundamentally the same process of transcription having three main stages: </a:t>
            </a:r>
          </a:p>
          <a:p>
            <a:pPr marL="1371600" lvl="2" indent="-457200">
              <a:buFont typeface="Wingdings" charset="2"/>
              <a:buChar char="ü"/>
            </a:pPr>
            <a:r>
              <a:rPr lang="en-US" sz="2800" dirty="0"/>
              <a:t>initiation</a:t>
            </a:r>
          </a:p>
          <a:p>
            <a:pPr marL="1371600" lvl="2" indent="-457200">
              <a:buFont typeface="Wingdings" charset="2"/>
              <a:buChar char="ü"/>
            </a:pPr>
            <a:r>
              <a:rPr lang="en-US" sz="2800" dirty="0"/>
              <a:t>elongation</a:t>
            </a:r>
          </a:p>
          <a:p>
            <a:pPr marL="1371600" lvl="2" indent="-457200">
              <a:buFont typeface="Wingdings" charset="2"/>
              <a:buChar char="ü"/>
            </a:pPr>
            <a:r>
              <a:rPr lang="en-US" sz="2800" dirty="0"/>
              <a:t>termination</a:t>
            </a:r>
          </a:p>
          <a:p>
            <a:pPr marL="457200" indent="-457200">
              <a:buFont typeface="Arial"/>
              <a:buChar char="•"/>
            </a:pPr>
            <a:r>
              <a:rPr lang="en-US" sz="2800" dirty="0" smtClean="0"/>
              <a:t>In eukaryotes, with </a:t>
            </a:r>
            <a:r>
              <a:rPr lang="en-US" sz="2800" dirty="0"/>
              <a:t>the genes bound in the nucleus, transcription occurs in the nucleus of the cell and the mRNA transcript must be transported to the </a:t>
            </a:r>
            <a:r>
              <a:rPr lang="en-US" sz="2800" dirty="0" smtClean="0"/>
              <a:t>cytoplasm</a:t>
            </a:r>
          </a:p>
          <a:p>
            <a:pPr marL="457200" indent="-457200">
              <a:buFont typeface="Arial"/>
              <a:buChar char="•"/>
            </a:pPr>
            <a:r>
              <a:rPr lang="en-US" sz="2800" dirty="0" smtClean="0"/>
              <a:t>The </a:t>
            </a:r>
            <a:r>
              <a:rPr lang="en-US" sz="2800" dirty="0"/>
              <a:t>prokaryotes, which include bacteria and </a:t>
            </a:r>
            <a:r>
              <a:rPr lang="en-US" sz="2800" dirty="0" err="1"/>
              <a:t>archaea</a:t>
            </a:r>
            <a:r>
              <a:rPr lang="en-US" sz="2800" dirty="0"/>
              <a:t>, lack membrane-bound nuclei and other organelles, and transcription occurs in the cytoplasm of the </a:t>
            </a:r>
            <a:r>
              <a:rPr lang="en-US" sz="2800" dirty="0" smtClean="0"/>
              <a:t>cell</a:t>
            </a:r>
            <a:endParaRPr lang="en-US" sz="2800" dirty="0"/>
          </a:p>
        </p:txBody>
      </p:sp>
    </p:spTree>
    <p:extLst>
      <p:ext uri="{BB962C8B-B14F-4D97-AF65-F5344CB8AC3E}">
        <p14:creationId xmlns:p14="http://schemas.microsoft.com/office/powerpoint/2010/main" val="2991000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Initiation</a:t>
            </a:r>
            <a:endParaRPr lang="en-US" sz="2800" b="1" dirty="0">
              <a:solidFill>
                <a:srgbClr val="009900"/>
              </a:solidFill>
            </a:endParaRPr>
          </a:p>
        </p:txBody>
      </p:sp>
      <p:sp>
        <p:nvSpPr>
          <p:cNvPr id="6" name="TextBox 5"/>
          <p:cNvSpPr txBox="1"/>
          <p:nvPr/>
        </p:nvSpPr>
        <p:spPr>
          <a:xfrm>
            <a:off x="457200" y="1178170"/>
            <a:ext cx="7455877" cy="4832092"/>
          </a:xfrm>
          <a:prstGeom prst="rect">
            <a:avLst/>
          </a:prstGeom>
          <a:noFill/>
        </p:spPr>
        <p:txBody>
          <a:bodyPr wrap="square" rtlCol="0">
            <a:spAutoFit/>
          </a:bodyPr>
          <a:lstStyle/>
          <a:p>
            <a:pPr marL="457200" indent="-457200">
              <a:buFont typeface="Arial"/>
              <a:buChar char="•"/>
            </a:pPr>
            <a:r>
              <a:rPr lang="en-US" sz="2800" dirty="0" smtClean="0"/>
              <a:t>Transcription </a:t>
            </a:r>
            <a:r>
              <a:rPr lang="en-US" sz="2800" dirty="0"/>
              <a:t>requires the DNA double helix to partially unwind in the region of mRNA </a:t>
            </a:r>
            <a:r>
              <a:rPr lang="en-US" sz="2800" dirty="0" smtClean="0"/>
              <a:t>synthesis, this region </a:t>
            </a:r>
            <a:r>
              <a:rPr lang="en-US" sz="2800" dirty="0"/>
              <a:t>is called a </a:t>
            </a:r>
            <a:r>
              <a:rPr lang="en-US" sz="2800" b="1" dirty="0">
                <a:solidFill>
                  <a:srgbClr val="009900"/>
                </a:solidFill>
              </a:rPr>
              <a:t>transcription </a:t>
            </a:r>
            <a:r>
              <a:rPr lang="en-US" sz="2800" b="1" dirty="0" smtClean="0">
                <a:solidFill>
                  <a:srgbClr val="009900"/>
                </a:solidFill>
              </a:rPr>
              <a:t>bubble</a:t>
            </a:r>
            <a:endParaRPr lang="en-US" sz="2800" b="1" dirty="0">
              <a:solidFill>
                <a:srgbClr val="009900"/>
              </a:solidFill>
            </a:endParaRPr>
          </a:p>
          <a:p>
            <a:pPr marL="457200" indent="-457200">
              <a:buFont typeface="Arial"/>
              <a:buChar char="•"/>
            </a:pPr>
            <a:r>
              <a:rPr lang="en-US" sz="2800" b="1" dirty="0" smtClean="0">
                <a:solidFill>
                  <a:srgbClr val="009900"/>
                </a:solidFill>
              </a:rPr>
              <a:t>Promoter</a:t>
            </a:r>
            <a:r>
              <a:rPr lang="en-US" sz="2800" dirty="0" smtClean="0"/>
              <a:t> – the DNA sequences to which the involved proteins and enzymes bind to initiate the process of transcription</a:t>
            </a:r>
            <a:endParaRPr lang="en-US" sz="2800" b="1" dirty="0">
              <a:solidFill>
                <a:srgbClr val="009900"/>
              </a:solidFill>
            </a:endParaRPr>
          </a:p>
          <a:p>
            <a:pPr marL="457200" indent="-457200">
              <a:buFont typeface="Arial"/>
              <a:buChar char="•"/>
            </a:pPr>
            <a:r>
              <a:rPr lang="en-US" sz="2800" dirty="0" smtClean="0"/>
              <a:t>Promoters are very important because they determine whether the corresponding gene is transcribed all of the time, some of the time, or hardly at all (</a:t>
            </a:r>
            <a:r>
              <a:rPr lang="en-US" sz="2800" dirty="0"/>
              <a:t>Figure 9.15</a:t>
            </a:r>
            <a:r>
              <a:rPr lang="en-US" sz="2800" dirty="0" smtClean="0"/>
              <a:t>) </a:t>
            </a:r>
            <a:endParaRPr lang="en-US" sz="2800" dirty="0"/>
          </a:p>
        </p:txBody>
      </p:sp>
    </p:spTree>
    <p:extLst>
      <p:ext uri="{BB962C8B-B14F-4D97-AF65-F5344CB8AC3E}">
        <p14:creationId xmlns:p14="http://schemas.microsoft.com/office/powerpoint/2010/main" val="31103514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9.15</a:t>
            </a:r>
          </a:p>
        </p:txBody>
      </p:sp>
      <p:pic>
        <p:nvPicPr>
          <p:cNvPr id="4" name="Figure" descr="Illustration shows a template strand and nontemplate strand of DNA, with a promoter section in red on the template strand. Downstream of the promoter is an RNA polymerase where RNA is being synthesiz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15" r="-4415"/>
          <a:stretch>
            <a:fillRect/>
          </a:stretch>
        </p:blipFill>
        <p:spPr/>
      </p:pic>
      <p:sp>
        <p:nvSpPr>
          <p:cNvPr id="7" name="Figure Legend"/>
          <p:cNvSpPr>
            <a:spLocks noGrp="1"/>
          </p:cNvSpPr>
          <p:nvPr>
            <p:ph type="body" sz="quarter" idx="14"/>
          </p:nvPr>
        </p:nvSpPr>
        <p:spPr/>
        <p:txBody>
          <a:bodyPr>
            <a:normAutofit/>
          </a:bodyPr>
          <a:lstStyle/>
          <a:p>
            <a:r>
              <a:rPr lang="en-US" sz="1600" dirty="0"/>
              <a:t>The initiation of transcription begins when DNA is unwound, forming a transcription bubble. Enzymes and other proteins involved in transcription bind at the promoter.</a:t>
            </a:r>
          </a:p>
        </p:txBody>
      </p:sp>
      <p:sp>
        <p:nvSpPr>
          <p:cNvPr id="6" name="Disclaimer">
            <a:extLst>
              <a:ext uri="{FF2B5EF4-FFF2-40B4-BE49-F238E27FC236}">
                <a16:creationId xmlns:a16="http://schemas.microsoft.com/office/drawing/2014/main" id="{D9F97048-2577-4E01-BEC4-4FDCA8E16F1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469464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Elongation (1 of 2)</a:t>
            </a:r>
            <a:endParaRPr lang="en-US" sz="2800" b="1" dirty="0">
              <a:solidFill>
                <a:srgbClr val="009900"/>
              </a:solidFill>
            </a:endParaRPr>
          </a:p>
        </p:txBody>
      </p:sp>
      <p:sp>
        <p:nvSpPr>
          <p:cNvPr id="6" name="TextBox 5"/>
          <p:cNvSpPr txBox="1"/>
          <p:nvPr/>
        </p:nvSpPr>
        <p:spPr>
          <a:xfrm>
            <a:off x="457200" y="1380393"/>
            <a:ext cx="7762369" cy="4401205"/>
          </a:xfrm>
          <a:prstGeom prst="rect">
            <a:avLst/>
          </a:prstGeom>
          <a:noFill/>
        </p:spPr>
        <p:txBody>
          <a:bodyPr wrap="square" rtlCol="0">
            <a:spAutoFit/>
          </a:bodyPr>
          <a:lstStyle/>
          <a:p>
            <a:pPr marL="457200" indent="-457200">
              <a:buFont typeface="Arial"/>
              <a:buChar char="•"/>
            </a:pPr>
            <a:r>
              <a:rPr lang="en-US" sz="2800" dirty="0" smtClean="0"/>
              <a:t>Transcription </a:t>
            </a:r>
            <a:r>
              <a:rPr lang="en-US" sz="2800" dirty="0"/>
              <a:t>always proceeds from one of the two DNA strands, which is called the </a:t>
            </a:r>
            <a:r>
              <a:rPr lang="en-US" sz="2800" b="1" dirty="0">
                <a:solidFill>
                  <a:srgbClr val="009900"/>
                </a:solidFill>
              </a:rPr>
              <a:t>template </a:t>
            </a:r>
            <a:r>
              <a:rPr lang="en-US" sz="2800" b="1" dirty="0" smtClean="0">
                <a:solidFill>
                  <a:srgbClr val="009900"/>
                </a:solidFill>
              </a:rPr>
              <a:t>strand</a:t>
            </a:r>
            <a:endParaRPr lang="en-US" sz="2800" b="1" dirty="0">
              <a:solidFill>
                <a:srgbClr val="009900"/>
              </a:solidFill>
            </a:endParaRPr>
          </a:p>
          <a:p>
            <a:pPr marL="457200" indent="-457200">
              <a:buFont typeface="Arial"/>
              <a:buChar char="•"/>
            </a:pPr>
            <a:r>
              <a:rPr lang="en-US" sz="2800" dirty="0" smtClean="0"/>
              <a:t>The </a:t>
            </a:r>
            <a:r>
              <a:rPr lang="en-US" sz="2800" dirty="0"/>
              <a:t>mRNA product is complementary to the template strand and is almost identical to the other DNA strand, called the </a:t>
            </a:r>
            <a:r>
              <a:rPr lang="en-US" sz="2800" b="1" dirty="0" err="1">
                <a:solidFill>
                  <a:srgbClr val="009900"/>
                </a:solidFill>
              </a:rPr>
              <a:t>nontemplate</a:t>
            </a:r>
            <a:r>
              <a:rPr lang="en-US" sz="2800" b="1" dirty="0">
                <a:solidFill>
                  <a:srgbClr val="009900"/>
                </a:solidFill>
              </a:rPr>
              <a:t> strand</a:t>
            </a:r>
            <a:r>
              <a:rPr lang="en-US" sz="2800" dirty="0"/>
              <a:t>, with the exception that RNA contains a uracil (U) in place of the thymine (T) found in </a:t>
            </a:r>
            <a:r>
              <a:rPr lang="en-US" sz="2800" dirty="0" smtClean="0"/>
              <a:t>DNA</a:t>
            </a:r>
          </a:p>
          <a:p>
            <a:pPr marL="457200" indent="-457200">
              <a:buFont typeface="Arial"/>
              <a:buChar char="•"/>
            </a:pPr>
            <a:endParaRPr lang="en-US" sz="2800" dirty="0"/>
          </a:p>
        </p:txBody>
      </p:sp>
    </p:spTree>
    <p:extLst>
      <p:ext uri="{BB962C8B-B14F-4D97-AF65-F5344CB8AC3E}">
        <p14:creationId xmlns:p14="http://schemas.microsoft.com/office/powerpoint/2010/main" val="2822283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Elongation (2 of 2)</a:t>
            </a:r>
            <a:endParaRPr lang="en-US" sz="2800" b="1" dirty="0">
              <a:solidFill>
                <a:srgbClr val="009900"/>
              </a:solidFill>
            </a:endParaRPr>
          </a:p>
        </p:txBody>
      </p:sp>
      <p:sp>
        <p:nvSpPr>
          <p:cNvPr id="6" name="TextBox 5"/>
          <p:cNvSpPr txBox="1"/>
          <p:nvPr/>
        </p:nvSpPr>
        <p:spPr>
          <a:xfrm>
            <a:off x="457200" y="1494693"/>
            <a:ext cx="7762369" cy="3108544"/>
          </a:xfrm>
          <a:prstGeom prst="rect">
            <a:avLst/>
          </a:prstGeom>
          <a:noFill/>
        </p:spPr>
        <p:txBody>
          <a:bodyPr wrap="square" rtlCol="0">
            <a:spAutoFit/>
          </a:bodyPr>
          <a:lstStyle/>
          <a:p>
            <a:pPr marL="457200" indent="-457200">
              <a:buFont typeface="Arial"/>
              <a:buChar char="•"/>
            </a:pPr>
            <a:r>
              <a:rPr lang="en-US" sz="2800" dirty="0"/>
              <a:t>During elongation, an enzyme called </a:t>
            </a:r>
            <a:r>
              <a:rPr lang="en-US" sz="2800" b="1" dirty="0">
                <a:solidFill>
                  <a:srgbClr val="009900"/>
                </a:solidFill>
              </a:rPr>
              <a:t>RNA polymerase</a:t>
            </a:r>
            <a:r>
              <a:rPr lang="en-US" sz="2800" b="1" dirty="0"/>
              <a:t> </a:t>
            </a:r>
            <a:r>
              <a:rPr lang="en-US" sz="2800" dirty="0"/>
              <a:t>proceeds along the DNA template adding nucleotides by base pairing</a:t>
            </a:r>
          </a:p>
          <a:p>
            <a:pPr marL="457200" indent="-457200">
              <a:buFont typeface="Arial"/>
              <a:buChar char="•"/>
            </a:pPr>
            <a:r>
              <a:rPr lang="en-US" sz="2800" dirty="0"/>
              <a:t>As elongation proceeds, the DNA is continuously unwound ahead of the core enzyme and rewound behind it (Figure 9.16</a:t>
            </a:r>
            <a:r>
              <a:rPr lang="en-US" sz="2800" dirty="0" smtClean="0"/>
              <a:t>) </a:t>
            </a:r>
            <a:endParaRPr lang="en-US" sz="2800" dirty="0"/>
          </a:p>
          <a:p>
            <a:pPr marL="457200" indent="-457200">
              <a:buFont typeface="Arial"/>
              <a:buChar char="•"/>
            </a:pPr>
            <a:endParaRPr lang="en-US" sz="2800" dirty="0"/>
          </a:p>
        </p:txBody>
      </p:sp>
    </p:spTree>
    <p:extLst>
      <p:ext uri="{BB962C8B-B14F-4D97-AF65-F5344CB8AC3E}">
        <p14:creationId xmlns:p14="http://schemas.microsoft.com/office/powerpoint/2010/main" val="41540579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b="1" dirty="0">
                <a:solidFill>
                  <a:srgbClr val="009900"/>
                </a:solidFill>
              </a:rPr>
              <a:t>Figure 9.16</a:t>
            </a:r>
          </a:p>
        </p:txBody>
      </p:sp>
      <p:pic>
        <p:nvPicPr>
          <p:cNvPr id="2" name="Figure" descr="Illustration shows RNA synthesis by RNA polymerase. The RNA strand is synthesized in the 5' to 3' direc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93" b="-4093"/>
          <a:stretch>
            <a:fillRect/>
          </a:stretch>
        </p:blipFill>
        <p:spPr/>
      </p:pic>
      <p:sp>
        <p:nvSpPr>
          <p:cNvPr id="7" name="Figure Legend"/>
          <p:cNvSpPr>
            <a:spLocks noGrp="1"/>
          </p:cNvSpPr>
          <p:nvPr>
            <p:ph type="body" sz="quarter" idx="14"/>
          </p:nvPr>
        </p:nvSpPr>
        <p:spPr/>
        <p:txBody>
          <a:bodyPr>
            <a:normAutofit/>
          </a:bodyPr>
          <a:lstStyle/>
          <a:p>
            <a:r>
              <a:rPr lang="en-US" sz="1600" dirty="0"/>
              <a:t>During elongation, RNA polymerase tracks along the DNA template, synthesizes mRNA in the 5' to 3' direction, and unwinds then rewinds the DNA as it is read.</a:t>
            </a:r>
          </a:p>
        </p:txBody>
      </p:sp>
      <p:sp>
        <p:nvSpPr>
          <p:cNvPr id="6" name="Disclaimer">
            <a:extLst>
              <a:ext uri="{FF2B5EF4-FFF2-40B4-BE49-F238E27FC236}">
                <a16:creationId xmlns:a16="http://schemas.microsoft.com/office/drawing/2014/main" id="{35CE0957-4DCE-47F4-A9B4-6F3EE5F3B0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562169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Termination (1 of 2)</a:t>
            </a:r>
            <a:endParaRPr lang="en-US" sz="2800" b="1" dirty="0">
              <a:solidFill>
                <a:srgbClr val="009900"/>
              </a:solidFill>
            </a:endParaRPr>
          </a:p>
        </p:txBody>
      </p:sp>
      <p:sp>
        <p:nvSpPr>
          <p:cNvPr id="6" name="TextBox 5"/>
          <p:cNvSpPr txBox="1"/>
          <p:nvPr/>
        </p:nvSpPr>
        <p:spPr>
          <a:xfrm>
            <a:off x="457200" y="1538655"/>
            <a:ext cx="7762369" cy="3970318"/>
          </a:xfrm>
          <a:prstGeom prst="rect">
            <a:avLst/>
          </a:prstGeom>
          <a:noFill/>
        </p:spPr>
        <p:txBody>
          <a:bodyPr wrap="square" rtlCol="0">
            <a:spAutoFit/>
          </a:bodyPr>
          <a:lstStyle/>
          <a:p>
            <a:pPr marL="457200" indent="-457200">
              <a:buFont typeface="Arial"/>
              <a:buChar char="•"/>
            </a:pPr>
            <a:r>
              <a:rPr lang="en-US" sz="2800" dirty="0"/>
              <a:t>T</a:t>
            </a:r>
            <a:r>
              <a:rPr lang="en-US" sz="2800" dirty="0" smtClean="0"/>
              <a:t>here are two kinds of termination signals, but both involve repeated nucleotide sequences in the DNA template that result in RNA polymerase stalling, leaving the DNA template, and freeing the mRNA transcript</a:t>
            </a:r>
          </a:p>
          <a:p>
            <a:pPr marL="457200" indent="-457200">
              <a:buFont typeface="Arial"/>
              <a:buChar char="•"/>
            </a:pPr>
            <a:r>
              <a:rPr lang="en-US" sz="2800" dirty="0" smtClean="0"/>
              <a:t>On </a:t>
            </a:r>
            <a:r>
              <a:rPr lang="en-US" sz="2800" dirty="0"/>
              <a:t>termination, the process of transcription is </a:t>
            </a:r>
            <a:r>
              <a:rPr lang="en-US" sz="2800" dirty="0" smtClean="0"/>
              <a:t>complete</a:t>
            </a:r>
          </a:p>
          <a:p>
            <a:endParaRPr lang="en-US" sz="2800" dirty="0"/>
          </a:p>
          <a:p>
            <a:pPr marL="457200" indent="-457200">
              <a:buFont typeface="Arial"/>
              <a:buChar char="•"/>
            </a:pPr>
            <a:endParaRPr lang="en-US" sz="2800" dirty="0"/>
          </a:p>
        </p:txBody>
      </p:sp>
    </p:spTree>
    <p:extLst>
      <p:ext uri="{BB962C8B-B14F-4D97-AF65-F5344CB8AC3E}">
        <p14:creationId xmlns:p14="http://schemas.microsoft.com/office/powerpoint/2010/main" val="28093492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Termination (2 of 2)</a:t>
            </a:r>
            <a:endParaRPr lang="en-US" sz="2800" b="1" dirty="0">
              <a:solidFill>
                <a:srgbClr val="009900"/>
              </a:solidFill>
            </a:endParaRPr>
          </a:p>
        </p:txBody>
      </p:sp>
      <p:sp>
        <p:nvSpPr>
          <p:cNvPr id="6" name="TextBox 5"/>
          <p:cNvSpPr txBox="1"/>
          <p:nvPr/>
        </p:nvSpPr>
        <p:spPr>
          <a:xfrm>
            <a:off x="457200" y="1397978"/>
            <a:ext cx="7762369" cy="5262980"/>
          </a:xfrm>
          <a:prstGeom prst="rect">
            <a:avLst/>
          </a:prstGeom>
          <a:noFill/>
        </p:spPr>
        <p:txBody>
          <a:bodyPr wrap="square" rtlCol="0">
            <a:spAutoFit/>
          </a:bodyPr>
          <a:lstStyle/>
          <a:p>
            <a:pPr marL="457200" indent="-457200">
              <a:buFont typeface="Arial"/>
              <a:buChar char="•"/>
            </a:pPr>
            <a:r>
              <a:rPr lang="en-US" sz="2800" dirty="0"/>
              <a:t>In a prokaryotic cell, by the time termination occurs, the transcript would already have been used to partially synthesize numerous copies of the encoded protein because these processes can occur concurrently using multiple ribosomes (polyribosomes) (Figure </a:t>
            </a:r>
            <a:r>
              <a:rPr lang="en-US" sz="2800" dirty="0" smtClean="0"/>
              <a:t>9.17)</a:t>
            </a:r>
          </a:p>
          <a:p>
            <a:pPr marL="457200" indent="-457200">
              <a:buFont typeface="Arial"/>
              <a:buChar char="•"/>
            </a:pPr>
            <a:r>
              <a:rPr lang="en-US" sz="2800" dirty="0" smtClean="0"/>
              <a:t>In </a:t>
            </a:r>
            <a:r>
              <a:rPr lang="en-US" sz="2800" dirty="0"/>
              <a:t>contrast, the presence of a nucleus in eukaryotic cells precludes simultaneous transcription and </a:t>
            </a:r>
            <a:r>
              <a:rPr lang="en-US" sz="2800" dirty="0" smtClean="0"/>
              <a:t>translation </a:t>
            </a:r>
            <a:endParaRPr lang="en-US" sz="2800" dirty="0"/>
          </a:p>
          <a:p>
            <a:endParaRPr lang="en-US" sz="2800" dirty="0"/>
          </a:p>
          <a:p>
            <a:pPr marL="457200" indent="-457200">
              <a:buFont typeface="Arial"/>
              <a:buChar char="•"/>
            </a:pPr>
            <a:endParaRPr lang="en-US" sz="2800" dirty="0"/>
          </a:p>
        </p:txBody>
      </p:sp>
    </p:spTree>
    <p:extLst>
      <p:ext uri="{BB962C8B-B14F-4D97-AF65-F5344CB8AC3E}">
        <p14:creationId xmlns:p14="http://schemas.microsoft.com/office/powerpoint/2010/main" val="39168446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9.17</a:t>
            </a:r>
          </a:p>
        </p:txBody>
      </p:sp>
      <p:pic>
        <p:nvPicPr>
          <p:cNvPr id="2" name="Figure" descr="Illustration shows multiple mRNAs being transcribed off one gene. Ribosomes attach to the mRNA before transcription is done and begin making protei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73" b="-12473"/>
          <a:stretch>
            <a:fillRect/>
          </a:stretch>
        </p:blipFill>
        <p:spPr>
          <a:xfrm>
            <a:off x="457199" y="1158962"/>
            <a:ext cx="8062913" cy="3500071"/>
          </a:xfrm>
        </p:spPr>
      </p:pic>
      <p:sp>
        <p:nvSpPr>
          <p:cNvPr id="7" name="Figure Legend"/>
          <p:cNvSpPr>
            <a:spLocks noGrp="1"/>
          </p:cNvSpPr>
          <p:nvPr>
            <p:ph type="body" sz="quarter" idx="14"/>
          </p:nvPr>
        </p:nvSpPr>
        <p:spPr/>
        <p:txBody>
          <a:bodyPr>
            <a:normAutofit/>
          </a:bodyPr>
          <a:lstStyle/>
          <a:p>
            <a:r>
              <a:rPr lang="en-US" sz="1600" dirty="0"/>
              <a:t>Multiple polymerases can transcribe a single bacterial gene while numerous ribosomes concurrently translate the mRNA transcripts into polypeptides. In this way, a specific protein can rapidly reach a high concentration in the bacterial cell.</a:t>
            </a:r>
          </a:p>
        </p:txBody>
      </p:sp>
      <p:sp>
        <p:nvSpPr>
          <p:cNvPr id="6" name="Disclaimer">
            <a:extLst>
              <a:ext uri="{FF2B5EF4-FFF2-40B4-BE49-F238E27FC236}">
                <a16:creationId xmlns:a16="http://schemas.microsoft.com/office/drawing/2014/main" id="{2F7597CA-19D5-4FF1-950D-17F771EA6F6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2857379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Structure of DNA (3 of 8)</a:t>
            </a:r>
            <a:endParaRPr lang="en-US" sz="2800" b="1" dirty="0">
              <a:solidFill>
                <a:srgbClr val="009900"/>
              </a:solidFill>
            </a:endParaRPr>
          </a:p>
        </p:txBody>
      </p:sp>
      <p:sp>
        <p:nvSpPr>
          <p:cNvPr id="6" name="TextBox 5"/>
          <p:cNvSpPr txBox="1"/>
          <p:nvPr/>
        </p:nvSpPr>
        <p:spPr>
          <a:xfrm>
            <a:off x="457200" y="1441939"/>
            <a:ext cx="7455877" cy="1815882"/>
          </a:xfrm>
          <a:prstGeom prst="rect">
            <a:avLst/>
          </a:prstGeom>
          <a:noFill/>
        </p:spPr>
        <p:txBody>
          <a:bodyPr wrap="square" rtlCol="0">
            <a:spAutoFit/>
          </a:bodyPr>
          <a:lstStyle/>
          <a:p>
            <a:pPr marL="457200" indent="-457200">
              <a:buFont typeface="Arial"/>
              <a:buChar char="•"/>
            </a:pPr>
            <a:r>
              <a:rPr lang="en-US" sz="2800" dirty="0" smtClean="0"/>
              <a:t>In </a:t>
            </a:r>
            <a:r>
              <a:rPr lang="en-US" sz="2800" dirty="0"/>
              <a:t>1962, James Watson, Francis Crick, and Maurice Wilkins were awarded the Nobel Prize in Medicine for their work in determining the structure of </a:t>
            </a:r>
            <a:r>
              <a:rPr lang="en-US" sz="2800" dirty="0" smtClean="0"/>
              <a:t>DNA</a:t>
            </a:r>
            <a:endParaRPr lang="en-US" sz="2800" dirty="0"/>
          </a:p>
        </p:txBody>
      </p:sp>
    </p:spTree>
    <p:extLst>
      <p:ext uri="{BB962C8B-B14F-4D97-AF65-F5344CB8AC3E}">
        <p14:creationId xmlns:p14="http://schemas.microsoft.com/office/powerpoint/2010/main" val="26230074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121770" cy="651210"/>
          </a:xfrm>
        </p:spPr>
        <p:txBody>
          <a:bodyPr>
            <a:normAutofit/>
          </a:bodyPr>
          <a:lstStyle/>
          <a:p>
            <a:r>
              <a:rPr lang="en-US" sz="3200" b="1" dirty="0" smtClean="0">
                <a:solidFill>
                  <a:srgbClr val="009900"/>
                </a:solidFill>
              </a:rPr>
              <a:t>Eukaryotic RNA Processing (1 of 5)</a:t>
            </a:r>
            <a:endParaRPr lang="en-US" sz="3200" b="1" dirty="0">
              <a:solidFill>
                <a:srgbClr val="009900"/>
              </a:solidFill>
            </a:endParaRPr>
          </a:p>
        </p:txBody>
      </p:sp>
      <p:sp>
        <p:nvSpPr>
          <p:cNvPr id="6" name="TextBox 5"/>
          <p:cNvSpPr txBox="1"/>
          <p:nvPr/>
        </p:nvSpPr>
        <p:spPr>
          <a:xfrm>
            <a:off x="457200" y="1283678"/>
            <a:ext cx="7455877" cy="5262980"/>
          </a:xfrm>
          <a:prstGeom prst="rect">
            <a:avLst/>
          </a:prstGeom>
          <a:noFill/>
        </p:spPr>
        <p:txBody>
          <a:bodyPr wrap="square" rtlCol="0">
            <a:spAutoFit/>
          </a:bodyPr>
          <a:lstStyle/>
          <a:p>
            <a:pPr marL="457200" indent="-457200">
              <a:buFont typeface="Arial"/>
              <a:buChar char="•"/>
            </a:pPr>
            <a:r>
              <a:rPr lang="en-US" sz="2800" dirty="0" smtClean="0"/>
              <a:t>The </a:t>
            </a:r>
            <a:r>
              <a:rPr lang="en-US" sz="2800" dirty="0"/>
              <a:t>newly transcribed eukaryotic mRNAs must undergo several processing steps before they can be transferred from the nucleus to the cytoplasm and translated into a </a:t>
            </a:r>
            <a:r>
              <a:rPr lang="en-US" sz="2800" dirty="0" smtClean="0"/>
              <a:t>protein</a:t>
            </a:r>
          </a:p>
          <a:p>
            <a:pPr marL="457200" indent="-457200">
              <a:buFont typeface="Arial"/>
              <a:buChar char="•"/>
            </a:pPr>
            <a:r>
              <a:rPr lang="en-US" sz="2800" dirty="0" smtClean="0"/>
              <a:t>The </a:t>
            </a:r>
            <a:r>
              <a:rPr lang="en-US" sz="2800" dirty="0"/>
              <a:t>additional </a:t>
            </a:r>
            <a:r>
              <a:rPr lang="en-US" sz="2800" dirty="0" smtClean="0"/>
              <a:t>steps </a:t>
            </a:r>
            <a:r>
              <a:rPr lang="en-US" sz="2800" dirty="0"/>
              <a:t>create a molecule that is much more stable than a prokaryotic </a:t>
            </a:r>
            <a:r>
              <a:rPr lang="en-US" sz="2800" dirty="0" smtClean="0"/>
              <a:t>mRNA </a:t>
            </a:r>
          </a:p>
          <a:p>
            <a:pPr marL="457200" indent="-457200">
              <a:buFont typeface="Arial"/>
              <a:buChar char="•"/>
            </a:pPr>
            <a:r>
              <a:rPr lang="en-US" sz="2800" dirty="0" smtClean="0"/>
              <a:t>For </a:t>
            </a:r>
            <a:r>
              <a:rPr lang="en-US" sz="2800" dirty="0"/>
              <a:t>example, eukaryotic mRNAs last for several hours, whereas the typical prokaryotic mRNA lasts no more than five seconds. </a:t>
            </a:r>
            <a:r>
              <a:rPr lang="en-US" sz="2800" dirty="0" smtClean="0"/>
              <a:t> </a:t>
            </a:r>
            <a:endParaRPr lang="en-US" sz="2800" dirty="0"/>
          </a:p>
        </p:txBody>
      </p:sp>
    </p:spTree>
    <p:extLst>
      <p:ext uri="{BB962C8B-B14F-4D97-AF65-F5344CB8AC3E}">
        <p14:creationId xmlns:p14="http://schemas.microsoft.com/office/powerpoint/2010/main" val="22843532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148146" cy="651210"/>
          </a:xfrm>
        </p:spPr>
        <p:txBody>
          <a:bodyPr>
            <a:normAutofit/>
          </a:bodyPr>
          <a:lstStyle/>
          <a:p>
            <a:r>
              <a:rPr lang="en-US" sz="3200" b="1" dirty="0" smtClean="0">
                <a:solidFill>
                  <a:srgbClr val="009900"/>
                </a:solidFill>
              </a:rPr>
              <a:t>Eukaryotic RNA Processing (2 of 5)</a:t>
            </a:r>
            <a:endParaRPr lang="en-US" sz="3200" b="1" dirty="0">
              <a:solidFill>
                <a:srgbClr val="009900"/>
              </a:solidFill>
            </a:endParaRPr>
          </a:p>
        </p:txBody>
      </p:sp>
      <p:sp>
        <p:nvSpPr>
          <p:cNvPr id="6" name="TextBox 5"/>
          <p:cNvSpPr txBox="1"/>
          <p:nvPr/>
        </p:nvSpPr>
        <p:spPr>
          <a:xfrm>
            <a:off x="457200" y="1257300"/>
            <a:ext cx="7455877" cy="5262980"/>
          </a:xfrm>
          <a:prstGeom prst="rect">
            <a:avLst/>
          </a:prstGeom>
          <a:noFill/>
        </p:spPr>
        <p:txBody>
          <a:bodyPr wrap="square" rtlCol="0">
            <a:spAutoFit/>
          </a:bodyPr>
          <a:lstStyle/>
          <a:p>
            <a:pPr marL="457200" indent="-457200">
              <a:buFont typeface="Arial"/>
              <a:buChar char="•"/>
            </a:pPr>
            <a:r>
              <a:rPr lang="en-US" sz="2800" dirty="0"/>
              <a:t>The mRNA transcript is first coated in RNA-stabilizing proteins to prevent it from degrading while it is processed and exported out of the </a:t>
            </a:r>
            <a:r>
              <a:rPr lang="en-US" sz="2800" dirty="0" smtClean="0"/>
              <a:t>nucleus</a:t>
            </a:r>
          </a:p>
          <a:p>
            <a:pPr marL="457200" indent="-457200">
              <a:buFont typeface="Arial"/>
              <a:buChar char="•"/>
            </a:pPr>
            <a:r>
              <a:rPr lang="en-US" sz="2800" dirty="0" smtClean="0"/>
              <a:t>This </a:t>
            </a:r>
            <a:r>
              <a:rPr lang="en-US" sz="2800" dirty="0"/>
              <a:t>occurs while the pre-mRNA still is being synthesized by adding a special nucleotide “cap” to the 5' end of the growing </a:t>
            </a:r>
            <a:r>
              <a:rPr lang="en-US" sz="2800" dirty="0" smtClean="0"/>
              <a:t>transcript</a:t>
            </a:r>
          </a:p>
          <a:p>
            <a:pPr marL="457200" indent="-457200">
              <a:buFont typeface="Arial"/>
              <a:buChar char="•"/>
            </a:pPr>
            <a:r>
              <a:rPr lang="en-US" sz="2800" dirty="0" smtClean="0"/>
              <a:t>In </a:t>
            </a:r>
            <a:r>
              <a:rPr lang="en-US" sz="2800" dirty="0"/>
              <a:t>addition to preventing degradation, factors involved in protein synthesis recognize the cap to help initiate translation by </a:t>
            </a:r>
            <a:r>
              <a:rPr lang="en-US" sz="2800" dirty="0" smtClean="0"/>
              <a:t>ribosomes</a:t>
            </a:r>
            <a:endParaRPr lang="en-US" sz="2800" dirty="0"/>
          </a:p>
        </p:txBody>
      </p:sp>
    </p:spTree>
    <p:extLst>
      <p:ext uri="{BB962C8B-B14F-4D97-AF65-F5344CB8AC3E}">
        <p14:creationId xmlns:p14="http://schemas.microsoft.com/office/powerpoint/2010/main" val="36517233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6796454" cy="651210"/>
          </a:xfrm>
        </p:spPr>
        <p:txBody>
          <a:bodyPr>
            <a:normAutofit fontScale="92500"/>
          </a:bodyPr>
          <a:lstStyle/>
          <a:p>
            <a:r>
              <a:rPr lang="en-US" sz="3200" b="1" dirty="0" smtClean="0">
                <a:solidFill>
                  <a:srgbClr val="009900"/>
                </a:solidFill>
              </a:rPr>
              <a:t>Eukaryotic RNA Processing (3 of 5)</a:t>
            </a:r>
            <a:endParaRPr lang="en-US" sz="3200" b="1" dirty="0">
              <a:solidFill>
                <a:srgbClr val="009900"/>
              </a:solidFill>
            </a:endParaRPr>
          </a:p>
        </p:txBody>
      </p:sp>
      <p:sp>
        <p:nvSpPr>
          <p:cNvPr id="6" name="TextBox 5"/>
          <p:cNvSpPr txBox="1"/>
          <p:nvPr/>
        </p:nvSpPr>
        <p:spPr>
          <a:xfrm>
            <a:off x="457200" y="1441939"/>
            <a:ext cx="7455877" cy="3539431"/>
          </a:xfrm>
          <a:prstGeom prst="rect">
            <a:avLst/>
          </a:prstGeom>
          <a:noFill/>
        </p:spPr>
        <p:txBody>
          <a:bodyPr wrap="square" rtlCol="0">
            <a:spAutoFit/>
          </a:bodyPr>
          <a:lstStyle/>
          <a:p>
            <a:pPr marL="457200" indent="-457200">
              <a:buFont typeface="Arial"/>
              <a:buChar char="•"/>
            </a:pPr>
            <a:r>
              <a:rPr lang="en-US" sz="2800" dirty="0"/>
              <a:t>Once elongation is complete, an enzyme then adds a string of approximately 200 adenine residues to the 3' end, called the </a:t>
            </a:r>
            <a:r>
              <a:rPr lang="en-US" sz="2800" b="1" dirty="0">
                <a:solidFill>
                  <a:srgbClr val="009900"/>
                </a:solidFill>
              </a:rPr>
              <a:t>poly-A </a:t>
            </a:r>
            <a:r>
              <a:rPr lang="en-US" sz="2800" b="1" dirty="0" smtClean="0">
                <a:solidFill>
                  <a:srgbClr val="009900"/>
                </a:solidFill>
              </a:rPr>
              <a:t>tail </a:t>
            </a:r>
          </a:p>
          <a:p>
            <a:pPr marL="457200" indent="-457200">
              <a:buFont typeface="Arial"/>
              <a:buChar char="•"/>
            </a:pPr>
            <a:r>
              <a:rPr lang="en-US" sz="2800" dirty="0" smtClean="0"/>
              <a:t>This </a:t>
            </a:r>
            <a:r>
              <a:rPr lang="en-US" sz="2800" dirty="0"/>
              <a:t>modification further protects the pre-mRNA from degradation and signals to cellular factors that the transcript needs to be exported to the </a:t>
            </a:r>
            <a:r>
              <a:rPr lang="en-US" sz="2800" dirty="0" smtClean="0"/>
              <a:t>cytoplasm </a:t>
            </a:r>
            <a:endParaRPr lang="en-US" sz="2800" dirty="0"/>
          </a:p>
        </p:txBody>
      </p:sp>
    </p:spTree>
    <p:extLst>
      <p:ext uri="{BB962C8B-B14F-4D97-AF65-F5344CB8AC3E}">
        <p14:creationId xmlns:p14="http://schemas.microsoft.com/office/powerpoint/2010/main" val="8916039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6954715" cy="651210"/>
          </a:xfrm>
        </p:spPr>
        <p:txBody>
          <a:bodyPr>
            <a:normAutofit fontScale="92500"/>
          </a:bodyPr>
          <a:lstStyle/>
          <a:p>
            <a:r>
              <a:rPr lang="en-US" sz="3200" b="1" dirty="0" smtClean="0">
                <a:solidFill>
                  <a:srgbClr val="009900"/>
                </a:solidFill>
              </a:rPr>
              <a:t>Eukaryotic RNA Processing (4 of 5)</a:t>
            </a:r>
            <a:endParaRPr lang="en-US" sz="3200" b="1" dirty="0">
              <a:solidFill>
                <a:srgbClr val="009900"/>
              </a:solidFill>
            </a:endParaRPr>
          </a:p>
        </p:txBody>
      </p:sp>
      <p:sp>
        <p:nvSpPr>
          <p:cNvPr id="6" name="TextBox 5"/>
          <p:cNvSpPr txBox="1"/>
          <p:nvPr/>
        </p:nvSpPr>
        <p:spPr>
          <a:xfrm>
            <a:off x="457200" y="1477108"/>
            <a:ext cx="7455877" cy="3970318"/>
          </a:xfrm>
          <a:prstGeom prst="rect">
            <a:avLst/>
          </a:prstGeom>
          <a:noFill/>
        </p:spPr>
        <p:txBody>
          <a:bodyPr wrap="square" rtlCol="0">
            <a:spAutoFit/>
          </a:bodyPr>
          <a:lstStyle/>
          <a:p>
            <a:pPr marL="457200" indent="-457200">
              <a:buFont typeface="Arial"/>
              <a:buChar char="•"/>
            </a:pPr>
            <a:r>
              <a:rPr lang="en-US" sz="2800" dirty="0"/>
              <a:t>Eukaryotic genes are composed of protein-coding sequences called </a:t>
            </a:r>
            <a:r>
              <a:rPr lang="en-US" sz="2800" b="1" dirty="0">
                <a:solidFill>
                  <a:srgbClr val="009900"/>
                </a:solidFill>
              </a:rPr>
              <a:t>exons</a:t>
            </a:r>
            <a:r>
              <a:rPr lang="en-US" sz="2800" b="1" dirty="0"/>
              <a:t> </a:t>
            </a:r>
            <a:r>
              <a:rPr lang="en-US" sz="2800" dirty="0"/>
              <a:t>(</a:t>
            </a:r>
            <a:r>
              <a:rPr lang="en-US" sz="2800" i="1" dirty="0"/>
              <a:t>ex-</a:t>
            </a:r>
            <a:r>
              <a:rPr lang="en-US" sz="2800" dirty="0"/>
              <a:t>on signifies that they are </a:t>
            </a:r>
            <a:r>
              <a:rPr lang="en-US" sz="2800" i="1" dirty="0"/>
              <a:t>ex</a:t>
            </a:r>
            <a:r>
              <a:rPr lang="en-US" sz="2800" dirty="0"/>
              <a:t>pressed) and </a:t>
            </a:r>
            <a:r>
              <a:rPr lang="en-US" sz="2800" i="1" dirty="0"/>
              <a:t>int</a:t>
            </a:r>
            <a:r>
              <a:rPr lang="en-US" sz="2800" dirty="0"/>
              <a:t>ervening sequences called </a:t>
            </a:r>
            <a:r>
              <a:rPr lang="en-US" sz="2800" b="1" dirty="0">
                <a:solidFill>
                  <a:srgbClr val="009900"/>
                </a:solidFill>
              </a:rPr>
              <a:t>introns</a:t>
            </a:r>
            <a:r>
              <a:rPr lang="en-US" sz="2800" b="1" dirty="0"/>
              <a:t> </a:t>
            </a:r>
            <a:r>
              <a:rPr lang="en-US" sz="2800" dirty="0"/>
              <a:t>(</a:t>
            </a:r>
            <a:r>
              <a:rPr lang="en-US" sz="2800" i="1" dirty="0" err="1"/>
              <a:t>int-</a:t>
            </a:r>
            <a:r>
              <a:rPr lang="en-US" sz="2800" dirty="0" err="1"/>
              <a:t>ron</a:t>
            </a:r>
            <a:r>
              <a:rPr lang="en-US" sz="2800" dirty="0"/>
              <a:t> denotes their </a:t>
            </a:r>
            <a:r>
              <a:rPr lang="en-US" sz="2800" i="1" dirty="0"/>
              <a:t>int</a:t>
            </a:r>
            <a:r>
              <a:rPr lang="en-US" sz="2800" dirty="0"/>
              <a:t>ervening role</a:t>
            </a:r>
            <a:r>
              <a:rPr lang="en-US" sz="2800" dirty="0" smtClean="0"/>
              <a:t>)</a:t>
            </a:r>
            <a:endParaRPr lang="en-US" sz="2800" dirty="0"/>
          </a:p>
          <a:p>
            <a:pPr marL="457200" indent="-457200">
              <a:buFont typeface="Arial"/>
              <a:buChar char="•"/>
            </a:pPr>
            <a:r>
              <a:rPr lang="en-US" sz="2800" dirty="0" smtClean="0"/>
              <a:t>Introns </a:t>
            </a:r>
            <a:r>
              <a:rPr lang="en-US" sz="2800" dirty="0"/>
              <a:t>are removed from the pre-mRNA during </a:t>
            </a:r>
            <a:r>
              <a:rPr lang="en-US" sz="2800" dirty="0" smtClean="0"/>
              <a:t>processing</a:t>
            </a:r>
          </a:p>
          <a:p>
            <a:pPr marL="457200" indent="-457200">
              <a:buFont typeface="Arial"/>
              <a:buChar char="•"/>
            </a:pPr>
            <a:r>
              <a:rPr lang="en-US" sz="2800" dirty="0" smtClean="0"/>
              <a:t>Intron </a:t>
            </a:r>
            <a:r>
              <a:rPr lang="en-US" sz="2800" dirty="0"/>
              <a:t>sequences in mRNA do not encode functional </a:t>
            </a:r>
            <a:r>
              <a:rPr lang="en-US" sz="2800" dirty="0" smtClean="0"/>
              <a:t>proteins</a:t>
            </a:r>
          </a:p>
        </p:txBody>
      </p:sp>
    </p:spTree>
    <p:extLst>
      <p:ext uri="{BB962C8B-B14F-4D97-AF65-F5344CB8AC3E}">
        <p14:creationId xmlns:p14="http://schemas.microsoft.com/office/powerpoint/2010/main" val="789190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6831623" cy="651210"/>
          </a:xfrm>
        </p:spPr>
        <p:txBody>
          <a:bodyPr>
            <a:normAutofit fontScale="92500"/>
          </a:bodyPr>
          <a:lstStyle/>
          <a:p>
            <a:r>
              <a:rPr lang="en-US" sz="3200" b="1" dirty="0" smtClean="0">
                <a:solidFill>
                  <a:srgbClr val="009900"/>
                </a:solidFill>
              </a:rPr>
              <a:t>Eukaryotic RNA Processing (5 of 5)</a:t>
            </a:r>
            <a:endParaRPr lang="en-US" sz="3200" b="1" dirty="0">
              <a:solidFill>
                <a:srgbClr val="009900"/>
              </a:solidFill>
            </a:endParaRPr>
          </a:p>
        </p:txBody>
      </p:sp>
      <p:sp>
        <p:nvSpPr>
          <p:cNvPr id="6" name="TextBox 5"/>
          <p:cNvSpPr txBox="1"/>
          <p:nvPr/>
        </p:nvSpPr>
        <p:spPr>
          <a:xfrm>
            <a:off x="457200" y="1362808"/>
            <a:ext cx="7455877" cy="5262980"/>
          </a:xfrm>
          <a:prstGeom prst="rect">
            <a:avLst/>
          </a:prstGeom>
          <a:noFill/>
        </p:spPr>
        <p:txBody>
          <a:bodyPr wrap="square" rtlCol="0">
            <a:spAutoFit/>
          </a:bodyPr>
          <a:lstStyle/>
          <a:p>
            <a:pPr marL="457200" indent="-457200">
              <a:buFont typeface="Arial"/>
              <a:buChar char="•"/>
            </a:pPr>
            <a:r>
              <a:rPr lang="en-US" sz="2800" dirty="0"/>
              <a:t>It is essential that all of a pre-mRNA’s introns be completely and precisely removed before protein synthesis so that the exons join together to code for the correct amino </a:t>
            </a:r>
            <a:r>
              <a:rPr lang="en-US" sz="2800" dirty="0" smtClean="0"/>
              <a:t>acids</a:t>
            </a:r>
          </a:p>
          <a:p>
            <a:pPr marL="457200" indent="-457200">
              <a:buFont typeface="Arial"/>
              <a:buChar char="•"/>
            </a:pPr>
            <a:r>
              <a:rPr lang="en-US" sz="2800" dirty="0" smtClean="0"/>
              <a:t>If </a:t>
            </a:r>
            <a:r>
              <a:rPr lang="en-US" sz="2800" dirty="0"/>
              <a:t>the process errs by even a single nucleotide, the sequence of the rejoined exons would be shifted, and the resulting protein would be </a:t>
            </a:r>
            <a:r>
              <a:rPr lang="en-US" sz="2800" dirty="0" smtClean="0"/>
              <a:t>nonfunctional</a:t>
            </a:r>
          </a:p>
          <a:p>
            <a:pPr marL="457200" indent="-457200">
              <a:buFont typeface="Arial"/>
              <a:buChar char="•"/>
            </a:pPr>
            <a:r>
              <a:rPr lang="en-US" sz="2800" dirty="0" smtClean="0"/>
              <a:t>The </a:t>
            </a:r>
            <a:r>
              <a:rPr lang="en-US" sz="2800" dirty="0"/>
              <a:t>process of removing introns and reconnecting exons is called </a:t>
            </a:r>
            <a:r>
              <a:rPr lang="en-US" sz="2800" b="1" dirty="0">
                <a:solidFill>
                  <a:srgbClr val="009900"/>
                </a:solidFill>
              </a:rPr>
              <a:t>splicing </a:t>
            </a:r>
            <a:r>
              <a:rPr lang="en-US" sz="2800" dirty="0"/>
              <a:t>(Figure 9.18</a:t>
            </a:r>
            <a:r>
              <a:rPr lang="en-US" sz="2800" dirty="0" smtClean="0"/>
              <a:t>)</a:t>
            </a:r>
            <a:endParaRPr lang="en-US" sz="2800" dirty="0"/>
          </a:p>
        </p:txBody>
      </p:sp>
    </p:spTree>
    <p:extLst>
      <p:ext uri="{BB962C8B-B14F-4D97-AF65-F5344CB8AC3E}">
        <p14:creationId xmlns:p14="http://schemas.microsoft.com/office/powerpoint/2010/main" val="25336261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199" y="241326"/>
            <a:ext cx="8062913" cy="659535"/>
          </a:xfrm>
        </p:spPr>
        <p:txBody>
          <a:bodyPr/>
          <a:lstStyle/>
          <a:p>
            <a:r>
              <a:rPr lang="en-US" dirty="0">
                <a:solidFill>
                  <a:srgbClr val="009900"/>
                </a:solidFill>
              </a:rPr>
              <a:t>Figure 9.18</a:t>
            </a:r>
          </a:p>
        </p:txBody>
      </p:sp>
      <p:pic>
        <p:nvPicPr>
          <p:cNvPr id="2" name="Figure" descr="Illustration shows a primary RNA transcript with three exons and two introns. In the spliced transcript, the introns are removed and the exons are fused together. A 5' cap and poly-A tail have also been add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578" r="-14578"/>
          <a:stretch>
            <a:fillRect/>
          </a:stretch>
        </p:blipFill>
        <p:spPr/>
      </p:pic>
      <p:sp>
        <p:nvSpPr>
          <p:cNvPr id="7" name="Figure Legend"/>
          <p:cNvSpPr>
            <a:spLocks noGrp="1"/>
          </p:cNvSpPr>
          <p:nvPr>
            <p:ph type="body" sz="quarter" idx="14"/>
          </p:nvPr>
        </p:nvSpPr>
        <p:spPr/>
        <p:txBody>
          <a:bodyPr>
            <a:normAutofit/>
          </a:bodyPr>
          <a:lstStyle/>
          <a:p>
            <a:r>
              <a:rPr lang="en-US" sz="1600" dirty="0"/>
              <a:t>Eukaryotic mRNA contains introns that must be spliced out. A 5' cap and 3' tail are also </a:t>
            </a:r>
            <a:r>
              <a:rPr lang="nb-NO" sz="1600" dirty="0" err="1"/>
              <a:t>added</a:t>
            </a:r>
            <a:r>
              <a:rPr lang="nb-NO" sz="1600" dirty="0"/>
              <a:t>.</a:t>
            </a:r>
            <a:endParaRPr lang="en-US" sz="1600" dirty="0"/>
          </a:p>
        </p:txBody>
      </p:sp>
      <p:sp>
        <p:nvSpPr>
          <p:cNvPr id="6" name="Disclaimer">
            <a:extLst>
              <a:ext uri="{FF2B5EF4-FFF2-40B4-BE49-F238E27FC236}">
                <a16:creationId xmlns:a16="http://schemas.microsoft.com/office/drawing/2014/main" id="{4D119994-2C87-41FA-9958-649DCB82FA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9165948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3200" b="1" dirty="0" smtClean="0">
                <a:solidFill>
                  <a:srgbClr val="009900"/>
                </a:solidFill>
              </a:rPr>
              <a:t>9.4  TRANSLATION</a:t>
            </a:r>
            <a:endParaRPr lang="en-US" sz="3200" b="1" dirty="0">
              <a:solidFill>
                <a:srgbClr val="009900"/>
              </a:solidFill>
            </a:endParaRPr>
          </a:p>
        </p:txBody>
      </p:sp>
      <p:sp>
        <p:nvSpPr>
          <p:cNvPr id="6" name="TextBox 5"/>
          <p:cNvSpPr txBox="1"/>
          <p:nvPr/>
        </p:nvSpPr>
        <p:spPr>
          <a:xfrm>
            <a:off x="457200" y="1591408"/>
            <a:ext cx="7455877" cy="3539431"/>
          </a:xfrm>
          <a:prstGeom prst="rect">
            <a:avLst/>
          </a:prstGeom>
          <a:noFill/>
        </p:spPr>
        <p:txBody>
          <a:bodyPr wrap="square" rtlCol="0">
            <a:spAutoFit/>
          </a:bodyPr>
          <a:lstStyle/>
          <a:p>
            <a:pPr marL="457200" indent="-457200">
              <a:buFont typeface="Arial"/>
              <a:buChar char="•"/>
            </a:pPr>
            <a:r>
              <a:rPr lang="en-US" sz="2800" dirty="0"/>
              <a:t>The synthesis of proteins is one of a cell’s most energy-consuming metabolic </a:t>
            </a:r>
            <a:r>
              <a:rPr lang="en-US" sz="2800" dirty="0" smtClean="0"/>
              <a:t>processes </a:t>
            </a:r>
          </a:p>
          <a:p>
            <a:pPr marL="457200" indent="-457200">
              <a:buFont typeface="Arial"/>
              <a:buChar char="•"/>
            </a:pPr>
            <a:r>
              <a:rPr lang="en-US" sz="2800" dirty="0" smtClean="0"/>
              <a:t>In </a:t>
            </a:r>
            <a:r>
              <a:rPr lang="en-US" sz="2800" dirty="0"/>
              <a:t>turn, proteins account for more mass than any other component of living organisms (with the exception of water), and proteins perform a wide variety of the functions of a </a:t>
            </a:r>
            <a:r>
              <a:rPr lang="en-US" sz="2800" dirty="0" smtClean="0"/>
              <a:t>cell</a:t>
            </a:r>
          </a:p>
        </p:txBody>
      </p:sp>
    </p:spTree>
    <p:extLst>
      <p:ext uri="{BB962C8B-B14F-4D97-AF65-F5344CB8AC3E}">
        <p14:creationId xmlns:p14="http://schemas.microsoft.com/office/powerpoint/2010/main" val="1522795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467600" cy="651210"/>
          </a:xfrm>
        </p:spPr>
        <p:txBody>
          <a:bodyPr>
            <a:normAutofit/>
          </a:bodyPr>
          <a:lstStyle/>
          <a:p>
            <a:r>
              <a:rPr lang="en-US" sz="2800" b="1" dirty="0" smtClean="0">
                <a:solidFill>
                  <a:srgbClr val="009900"/>
                </a:solidFill>
              </a:rPr>
              <a:t>The Protein Synthesis Machinery (1 of 3)</a:t>
            </a:r>
            <a:endParaRPr lang="en-US" sz="2800" b="1" dirty="0">
              <a:solidFill>
                <a:srgbClr val="009900"/>
              </a:solidFill>
            </a:endParaRPr>
          </a:p>
        </p:txBody>
      </p:sp>
      <p:sp>
        <p:nvSpPr>
          <p:cNvPr id="6" name="TextBox 5"/>
          <p:cNvSpPr txBox="1"/>
          <p:nvPr/>
        </p:nvSpPr>
        <p:spPr>
          <a:xfrm>
            <a:off x="457200" y="1617785"/>
            <a:ext cx="7455877" cy="2677656"/>
          </a:xfrm>
          <a:prstGeom prst="rect">
            <a:avLst/>
          </a:prstGeom>
          <a:noFill/>
        </p:spPr>
        <p:txBody>
          <a:bodyPr wrap="square" rtlCol="0">
            <a:spAutoFit/>
          </a:bodyPr>
          <a:lstStyle/>
          <a:p>
            <a:pPr marL="457200" indent="-457200">
              <a:buFont typeface="Arial"/>
              <a:buChar char="•"/>
            </a:pPr>
            <a:r>
              <a:rPr lang="en-US" sz="2800" dirty="0"/>
              <a:t>T</a:t>
            </a:r>
            <a:r>
              <a:rPr lang="en-US" sz="2800" dirty="0" smtClean="0"/>
              <a:t>he </a:t>
            </a:r>
            <a:r>
              <a:rPr lang="en-US" sz="2800" dirty="0"/>
              <a:t>general structures and functions of the protein synthesis machinery are comparable from bacteria to human </a:t>
            </a:r>
            <a:r>
              <a:rPr lang="en-US" sz="2800" dirty="0" smtClean="0"/>
              <a:t>cells</a:t>
            </a:r>
          </a:p>
          <a:p>
            <a:pPr marL="457200" indent="-457200">
              <a:buFont typeface="Arial"/>
              <a:buChar char="•"/>
            </a:pPr>
            <a:r>
              <a:rPr lang="en-US" sz="2800" dirty="0" smtClean="0"/>
              <a:t>Translation </a:t>
            </a:r>
            <a:r>
              <a:rPr lang="en-US" sz="2800" dirty="0"/>
              <a:t>requires the input of </a:t>
            </a:r>
            <a:r>
              <a:rPr lang="en-US" sz="2800" dirty="0" smtClean="0"/>
              <a:t>a </a:t>
            </a:r>
            <a:r>
              <a:rPr lang="en-US" sz="2800" dirty="0"/>
              <a:t>mRNA template, ribosomes, </a:t>
            </a:r>
            <a:r>
              <a:rPr lang="en-US" sz="2800" dirty="0" err="1"/>
              <a:t>tRNAs</a:t>
            </a:r>
            <a:r>
              <a:rPr lang="en-US" sz="2800" dirty="0"/>
              <a:t>, and various enzymatic factors (Figure 9.19</a:t>
            </a:r>
            <a:r>
              <a:rPr lang="en-US" sz="2800" dirty="0" smtClean="0"/>
              <a:t>) </a:t>
            </a:r>
            <a:endParaRPr lang="en-US" sz="2800" dirty="0"/>
          </a:p>
        </p:txBody>
      </p:sp>
    </p:spTree>
    <p:extLst>
      <p:ext uri="{BB962C8B-B14F-4D97-AF65-F5344CB8AC3E}">
        <p14:creationId xmlns:p14="http://schemas.microsoft.com/office/powerpoint/2010/main" val="40799582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9.19</a:t>
            </a:r>
          </a:p>
        </p:txBody>
      </p:sp>
      <p:pic>
        <p:nvPicPr>
          <p:cNvPr id="4" name="Figure" descr="Illustration of the molecules involved in protein translation. A ribosome is shown with mRNA and tRNA. Amino acids are emerging to form a protein cha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973" r="-46973"/>
          <a:stretch>
            <a:fillRect/>
          </a:stretch>
        </p:blipFill>
        <p:spPr/>
      </p:pic>
      <p:sp>
        <p:nvSpPr>
          <p:cNvPr id="7" name="Figure Legend"/>
          <p:cNvSpPr>
            <a:spLocks noGrp="1"/>
          </p:cNvSpPr>
          <p:nvPr>
            <p:ph type="body" sz="quarter" idx="14"/>
          </p:nvPr>
        </p:nvSpPr>
        <p:spPr/>
        <p:txBody>
          <a:bodyPr>
            <a:normAutofit/>
          </a:bodyPr>
          <a:lstStyle/>
          <a:p>
            <a:r>
              <a:rPr lang="en-US" sz="1600" dirty="0"/>
              <a:t>The protein synthesis machinery includes the large and small subunits of the ribosome, mRNA, and </a:t>
            </a:r>
            <a:r>
              <a:rPr lang="en-US" sz="1600" dirty="0" err="1"/>
              <a:t>tRNA</a:t>
            </a:r>
            <a:r>
              <a:rPr lang="en-US" sz="1600" dirty="0"/>
              <a:t>. (credit: modification of work by NIGMS, NIH)</a:t>
            </a:r>
          </a:p>
        </p:txBody>
      </p:sp>
      <p:sp>
        <p:nvSpPr>
          <p:cNvPr id="6" name="Disclaimer">
            <a:extLst>
              <a:ext uri="{FF2B5EF4-FFF2-40B4-BE49-F238E27FC236}">
                <a16:creationId xmlns:a16="http://schemas.microsoft.com/office/drawing/2014/main" id="{67CEDC78-1B37-44A3-88B5-C2E67BA81C9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6495179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467600" cy="651210"/>
          </a:xfrm>
        </p:spPr>
        <p:txBody>
          <a:bodyPr>
            <a:normAutofit/>
          </a:bodyPr>
          <a:lstStyle/>
          <a:p>
            <a:r>
              <a:rPr lang="en-US" sz="2800" b="1" dirty="0" smtClean="0">
                <a:solidFill>
                  <a:srgbClr val="009900"/>
                </a:solidFill>
              </a:rPr>
              <a:t>The Protein Synthesis Machinery (2 of 3)</a:t>
            </a:r>
            <a:endParaRPr lang="en-US" sz="2800" b="1" dirty="0">
              <a:solidFill>
                <a:srgbClr val="009900"/>
              </a:solidFill>
            </a:endParaRPr>
          </a:p>
        </p:txBody>
      </p:sp>
      <p:sp>
        <p:nvSpPr>
          <p:cNvPr id="6" name="TextBox 5"/>
          <p:cNvSpPr txBox="1"/>
          <p:nvPr/>
        </p:nvSpPr>
        <p:spPr>
          <a:xfrm>
            <a:off x="457200" y="1538654"/>
            <a:ext cx="7455877" cy="3970318"/>
          </a:xfrm>
          <a:prstGeom prst="rect">
            <a:avLst/>
          </a:prstGeom>
          <a:noFill/>
        </p:spPr>
        <p:txBody>
          <a:bodyPr wrap="square" rtlCol="0">
            <a:spAutoFit/>
          </a:bodyPr>
          <a:lstStyle/>
          <a:p>
            <a:pPr marL="457200" indent="-457200">
              <a:buFont typeface="Arial"/>
              <a:buChar char="•"/>
            </a:pPr>
            <a:r>
              <a:rPr lang="en-US" sz="2800" b="1" dirty="0" smtClean="0">
                <a:solidFill>
                  <a:srgbClr val="009900"/>
                </a:solidFill>
              </a:rPr>
              <a:t>Ribosome</a:t>
            </a:r>
            <a:r>
              <a:rPr lang="en-US" sz="2800" dirty="0" smtClean="0"/>
              <a:t> </a:t>
            </a:r>
            <a:r>
              <a:rPr lang="en-US" sz="2800" dirty="0"/>
              <a:t>-</a:t>
            </a:r>
            <a:r>
              <a:rPr lang="en-US" sz="2800" dirty="0" smtClean="0"/>
              <a:t> </a:t>
            </a:r>
            <a:r>
              <a:rPr lang="en-US" sz="2800" dirty="0"/>
              <a:t>a complex macromolecule composed of structural and catalytic </a:t>
            </a:r>
            <a:r>
              <a:rPr lang="en-US" sz="2800" dirty="0" err="1"/>
              <a:t>rRNAs</a:t>
            </a:r>
            <a:r>
              <a:rPr lang="en-US" sz="2800" dirty="0"/>
              <a:t>, and many distinct </a:t>
            </a:r>
            <a:r>
              <a:rPr lang="en-US" sz="2800" dirty="0" smtClean="0"/>
              <a:t>polypeptides</a:t>
            </a:r>
          </a:p>
          <a:p>
            <a:pPr marL="457200" indent="-457200">
              <a:buFont typeface="Arial"/>
              <a:buChar char="•"/>
            </a:pPr>
            <a:r>
              <a:rPr lang="en-US" sz="2800" dirty="0" smtClean="0"/>
              <a:t>Ribosomes </a:t>
            </a:r>
            <a:r>
              <a:rPr lang="en-US" sz="2800" dirty="0"/>
              <a:t>are located in the cytoplasm in prokaryotes and in the cytoplasm and endoplasmic reticulum of </a:t>
            </a:r>
            <a:r>
              <a:rPr lang="en-US" sz="2800" dirty="0" smtClean="0"/>
              <a:t>eukaryotes</a:t>
            </a:r>
          </a:p>
          <a:p>
            <a:pPr marL="457200" indent="-457200">
              <a:buFont typeface="Arial"/>
              <a:buChar char="•"/>
            </a:pPr>
            <a:r>
              <a:rPr lang="en-US" sz="2800" dirty="0" smtClean="0"/>
              <a:t>Ribosomes </a:t>
            </a:r>
            <a:r>
              <a:rPr lang="en-US" sz="2800" dirty="0"/>
              <a:t>are made up of a large and a small subunit that come together for </a:t>
            </a:r>
            <a:r>
              <a:rPr lang="en-US" sz="2800" dirty="0" smtClean="0"/>
              <a:t>translation</a:t>
            </a:r>
          </a:p>
        </p:txBody>
      </p:sp>
    </p:spTree>
    <p:extLst>
      <p:ext uri="{BB962C8B-B14F-4D97-AF65-F5344CB8AC3E}">
        <p14:creationId xmlns:p14="http://schemas.microsoft.com/office/powerpoint/2010/main" val="130732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9.2</a:t>
            </a:r>
          </a:p>
        </p:txBody>
      </p:sp>
      <p:pic>
        <p:nvPicPr>
          <p:cNvPr id="2" name="Figure" descr="Photo in part A shows James Watson, Francis Crick, and Maclyn McCarty. The x-ray diffraction pattern in part b is symmetrical, with dots in an x-shap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37" r="-4937"/>
          <a:stretch>
            <a:fillRect/>
          </a:stretch>
        </p:blipFill>
        <p:spPr/>
      </p:pic>
      <p:sp>
        <p:nvSpPr>
          <p:cNvPr id="7" name="Figure Legend"/>
          <p:cNvSpPr>
            <a:spLocks noGrp="1"/>
          </p:cNvSpPr>
          <p:nvPr>
            <p:ph type="body" sz="quarter" idx="14"/>
          </p:nvPr>
        </p:nvSpPr>
        <p:spPr/>
        <p:txBody>
          <a:bodyPr>
            <a:normAutofit/>
          </a:bodyPr>
          <a:lstStyle/>
          <a:p>
            <a:r>
              <a:rPr lang="en-US" sz="1550" dirty="0"/>
              <a:t>Pioneering scientists </a:t>
            </a:r>
            <a:r>
              <a:rPr lang="en-US" sz="1550" dirty="0">
                <a:solidFill>
                  <a:srgbClr val="6CB255"/>
                </a:solidFill>
              </a:rPr>
              <a:t>(a) </a:t>
            </a:r>
            <a:r>
              <a:rPr lang="en-US" sz="1550" dirty="0"/>
              <a:t>James Watson and Francis Crick are pictured here with American geneticist </a:t>
            </a:r>
            <a:r>
              <a:rPr lang="en-US" sz="1550" dirty="0" err="1"/>
              <a:t>Maclyn</a:t>
            </a:r>
            <a:r>
              <a:rPr lang="en-US" sz="1550" dirty="0"/>
              <a:t> McCarty. Scientist Rosalind Franklin discovered </a:t>
            </a:r>
            <a:r>
              <a:rPr lang="en-US" sz="1550" dirty="0">
                <a:solidFill>
                  <a:srgbClr val="6CB255"/>
                </a:solidFill>
              </a:rPr>
              <a:t>(b) </a:t>
            </a:r>
            <a:r>
              <a:rPr lang="en-US" sz="1550" dirty="0"/>
              <a:t>the X-ray diffraction pattern of DNA, which helped to elucidate its double helix structure. (credit a: modification of work </a:t>
            </a:r>
            <a:r>
              <a:rPr lang="fi-FI" sz="1550" dirty="0" err="1"/>
              <a:t>by</a:t>
            </a:r>
            <a:r>
              <a:rPr lang="fi-FI" sz="1550" dirty="0"/>
              <a:t> </a:t>
            </a:r>
            <a:r>
              <a:rPr lang="fi-FI" sz="1550" dirty="0" err="1"/>
              <a:t>Marjorie</a:t>
            </a:r>
            <a:r>
              <a:rPr lang="fi-FI" sz="1550" dirty="0"/>
              <a:t> </a:t>
            </a:r>
            <a:r>
              <a:rPr lang="fi-FI" sz="1550" dirty="0" err="1"/>
              <a:t>McCarty</a:t>
            </a:r>
            <a:r>
              <a:rPr lang="fi-FI" sz="1550" dirty="0"/>
              <a:t>; b: </a:t>
            </a:r>
            <a:r>
              <a:rPr lang="fi-FI" sz="1550" dirty="0" err="1"/>
              <a:t>modification</a:t>
            </a:r>
            <a:r>
              <a:rPr lang="fi-FI" sz="1550" dirty="0"/>
              <a:t> of </a:t>
            </a:r>
            <a:r>
              <a:rPr lang="fi-FI" sz="1550" dirty="0" err="1"/>
              <a:t>work</a:t>
            </a:r>
            <a:r>
              <a:rPr lang="fi-FI" sz="1550" dirty="0"/>
              <a:t> </a:t>
            </a:r>
            <a:r>
              <a:rPr lang="fi-FI" sz="1550" dirty="0" err="1"/>
              <a:t>by</a:t>
            </a:r>
            <a:r>
              <a:rPr lang="fi-FI" sz="1550" dirty="0"/>
              <a:t> NIH)</a:t>
            </a:r>
            <a:endParaRPr lang="en-US" sz="1550" dirty="0"/>
          </a:p>
        </p:txBody>
      </p:sp>
      <p:sp>
        <p:nvSpPr>
          <p:cNvPr id="6" name="Disclaimer">
            <a:extLst>
              <a:ext uri="{FF2B5EF4-FFF2-40B4-BE49-F238E27FC236}">
                <a16:creationId xmlns:a16="http://schemas.microsoft.com/office/drawing/2014/main" id="{51E6F838-9A32-4359-988A-6A06AEA1DC3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34154990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467600" cy="651210"/>
          </a:xfrm>
        </p:spPr>
        <p:txBody>
          <a:bodyPr>
            <a:normAutofit/>
          </a:bodyPr>
          <a:lstStyle/>
          <a:p>
            <a:r>
              <a:rPr lang="en-US" sz="2800" b="1" dirty="0" smtClean="0">
                <a:solidFill>
                  <a:srgbClr val="009900"/>
                </a:solidFill>
              </a:rPr>
              <a:t>The Protein Synthesis Machinery (3 of 3)</a:t>
            </a:r>
            <a:endParaRPr lang="en-US" sz="2800" b="1" dirty="0">
              <a:solidFill>
                <a:srgbClr val="009900"/>
              </a:solidFill>
            </a:endParaRPr>
          </a:p>
        </p:txBody>
      </p:sp>
      <p:sp>
        <p:nvSpPr>
          <p:cNvPr id="6" name="TextBox 5"/>
          <p:cNvSpPr txBox="1"/>
          <p:nvPr/>
        </p:nvSpPr>
        <p:spPr>
          <a:xfrm>
            <a:off x="457200" y="1064159"/>
            <a:ext cx="7455877" cy="5693866"/>
          </a:xfrm>
          <a:prstGeom prst="rect">
            <a:avLst/>
          </a:prstGeom>
          <a:noFill/>
        </p:spPr>
        <p:txBody>
          <a:bodyPr wrap="square" rtlCol="0">
            <a:spAutoFit/>
          </a:bodyPr>
          <a:lstStyle/>
          <a:p>
            <a:pPr marL="457200" indent="-457200">
              <a:buFont typeface="Arial"/>
              <a:buChar char="•"/>
            </a:pPr>
            <a:r>
              <a:rPr lang="en-US" sz="2800" dirty="0"/>
              <a:t>The small subunit is responsible for binding the mRNA template, whereas the large subunit sequentially binds </a:t>
            </a:r>
            <a:r>
              <a:rPr lang="en-US" sz="2800" b="1" dirty="0" err="1">
                <a:solidFill>
                  <a:srgbClr val="009900"/>
                </a:solidFill>
              </a:rPr>
              <a:t>tRNAs</a:t>
            </a:r>
            <a:r>
              <a:rPr lang="en-US" sz="2800" dirty="0"/>
              <a:t>, a type of RNA molecule that brings amino acids to the growing chain of the </a:t>
            </a:r>
            <a:r>
              <a:rPr lang="en-US" sz="2800" dirty="0" smtClean="0"/>
              <a:t>polypeptide</a:t>
            </a:r>
          </a:p>
          <a:p>
            <a:pPr marL="457200" indent="-457200">
              <a:buFont typeface="Arial"/>
              <a:buChar char="•"/>
            </a:pPr>
            <a:r>
              <a:rPr lang="en-US" sz="2800" dirty="0" smtClean="0"/>
              <a:t>Each </a:t>
            </a:r>
            <a:r>
              <a:rPr lang="en-US" sz="2800" dirty="0"/>
              <a:t>mRNA molecule is simultaneously translated by many ribosomes, all synthesizing protein in the same </a:t>
            </a:r>
            <a:r>
              <a:rPr lang="en-US" sz="2800" dirty="0" smtClean="0"/>
              <a:t>direction </a:t>
            </a:r>
            <a:endParaRPr lang="en-US" sz="2800" dirty="0"/>
          </a:p>
          <a:p>
            <a:pPr marL="457200" indent="-457200">
              <a:buFont typeface="Arial"/>
              <a:buChar char="•"/>
            </a:pPr>
            <a:r>
              <a:rPr lang="en-US" sz="2800" dirty="0" smtClean="0"/>
              <a:t>Serving </a:t>
            </a:r>
            <a:r>
              <a:rPr lang="en-US" sz="2800" dirty="0"/>
              <a:t>as adaptors, specific </a:t>
            </a:r>
            <a:r>
              <a:rPr lang="en-US" sz="2800" dirty="0" err="1"/>
              <a:t>tRNAs</a:t>
            </a:r>
            <a:r>
              <a:rPr lang="en-US" sz="2800" dirty="0"/>
              <a:t> bind to sequences on the mRNA template and add the corresponding amino acid to the polypeptide </a:t>
            </a:r>
            <a:r>
              <a:rPr lang="en-US" sz="2800" dirty="0" smtClean="0"/>
              <a:t>chain</a:t>
            </a:r>
            <a:endParaRPr lang="en-US" sz="2800" dirty="0"/>
          </a:p>
        </p:txBody>
      </p:sp>
    </p:spTree>
    <p:extLst>
      <p:ext uri="{BB962C8B-B14F-4D97-AF65-F5344CB8AC3E}">
        <p14:creationId xmlns:p14="http://schemas.microsoft.com/office/powerpoint/2010/main" val="42324965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Genetic Code (1 of 2)</a:t>
            </a:r>
            <a:endParaRPr lang="en-US" sz="2800" b="1" dirty="0">
              <a:solidFill>
                <a:srgbClr val="009900"/>
              </a:solidFill>
            </a:endParaRPr>
          </a:p>
        </p:txBody>
      </p:sp>
      <p:sp>
        <p:nvSpPr>
          <p:cNvPr id="6" name="TextBox 5"/>
          <p:cNvSpPr txBox="1"/>
          <p:nvPr/>
        </p:nvSpPr>
        <p:spPr>
          <a:xfrm>
            <a:off x="457200" y="1125416"/>
            <a:ext cx="7455877" cy="5262979"/>
          </a:xfrm>
          <a:prstGeom prst="rect">
            <a:avLst/>
          </a:prstGeom>
          <a:noFill/>
        </p:spPr>
        <p:txBody>
          <a:bodyPr wrap="square" rtlCol="0">
            <a:spAutoFit/>
          </a:bodyPr>
          <a:lstStyle/>
          <a:p>
            <a:pPr marL="457200" indent="-457200">
              <a:buFont typeface="Arial"/>
              <a:buChar char="•"/>
            </a:pPr>
            <a:r>
              <a:rPr lang="en-US" sz="2800" dirty="0" smtClean="0"/>
              <a:t>Protein </a:t>
            </a:r>
            <a:r>
              <a:rPr lang="en-US" sz="2800" dirty="0"/>
              <a:t>sequences consist of 20 commonly occurring amino acids; therefore, it can be said that the protein alphabet consists of 20 </a:t>
            </a:r>
            <a:r>
              <a:rPr lang="en-US" sz="2800" dirty="0" smtClean="0"/>
              <a:t>letters</a:t>
            </a:r>
          </a:p>
          <a:p>
            <a:pPr marL="457200" indent="-457200">
              <a:buFont typeface="Arial"/>
              <a:buChar char="•"/>
            </a:pPr>
            <a:r>
              <a:rPr lang="en-US" sz="2800" dirty="0" smtClean="0"/>
              <a:t>Each </a:t>
            </a:r>
            <a:r>
              <a:rPr lang="en-US" sz="2800" dirty="0"/>
              <a:t>amino acid is defined by a three- nucleotide sequence called the triplet </a:t>
            </a:r>
            <a:r>
              <a:rPr lang="en-US" sz="2800" b="1" dirty="0" smtClean="0">
                <a:solidFill>
                  <a:srgbClr val="009900"/>
                </a:solidFill>
              </a:rPr>
              <a:t>codon</a:t>
            </a:r>
            <a:endParaRPr lang="en-US" sz="2800" b="1" dirty="0">
              <a:solidFill>
                <a:srgbClr val="009900"/>
              </a:solidFill>
            </a:endParaRPr>
          </a:p>
          <a:p>
            <a:pPr marL="457200" indent="-457200">
              <a:buFont typeface="Arial"/>
              <a:buChar char="•"/>
            </a:pPr>
            <a:r>
              <a:rPr lang="en-US" sz="2800" dirty="0" smtClean="0"/>
              <a:t>The </a:t>
            </a:r>
            <a:r>
              <a:rPr lang="en-US" sz="2800" dirty="0"/>
              <a:t>relationship between a nucleotide codon and its corresponding amino acid is called the </a:t>
            </a:r>
            <a:r>
              <a:rPr lang="en-US" sz="2800" b="1" dirty="0">
                <a:solidFill>
                  <a:srgbClr val="009900"/>
                </a:solidFill>
              </a:rPr>
              <a:t>genetic </a:t>
            </a:r>
            <a:r>
              <a:rPr lang="en-US" sz="2800" b="1" dirty="0" smtClean="0">
                <a:solidFill>
                  <a:srgbClr val="009900"/>
                </a:solidFill>
              </a:rPr>
              <a:t>code</a:t>
            </a:r>
            <a:endParaRPr lang="en-US" sz="2800" b="1" dirty="0">
              <a:solidFill>
                <a:srgbClr val="009900"/>
              </a:solidFill>
            </a:endParaRPr>
          </a:p>
          <a:p>
            <a:pPr marL="457200" indent="-457200">
              <a:buFont typeface="Arial"/>
              <a:buChar char="•"/>
            </a:pPr>
            <a:r>
              <a:rPr lang="en-US" sz="2800" dirty="0" smtClean="0"/>
              <a:t>There are 64 possible codons (Figure 9.20)</a:t>
            </a:r>
          </a:p>
        </p:txBody>
      </p:sp>
    </p:spTree>
    <p:extLst>
      <p:ext uri="{BB962C8B-B14F-4D97-AF65-F5344CB8AC3E}">
        <p14:creationId xmlns:p14="http://schemas.microsoft.com/office/powerpoint/2010/main" val="4088356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solidFill>
                  <a:srgbClr val="009900"/>
                </a:solidFill>
              </a:rPr>
              <a:t>Figure 9.20</a:t>
            </a:r>
          </a:p>
        </p:txBody>
      </p:sp>
      <p:pic>
        <p:nvPicPr>
          <p:cNvPr id="2" name="Figure" descr="Figure shows all 64 codons. Sixty-two of these code for amino acids, and three are stop codons shown in red. The start codon, AUG, is colored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698" r="-48698"/>
          <a:stretch>
            <a:fillRect/>
          </a:stretch>
        </p:blipFill>
        <p:spPr/>
      </p:pic>
      <p:sp>
        <p:nvSpPr>
          <p:cNvPr id="7" name="Figure Legend"/>
          <p:cNvSpPr>
            <a:spLocks noGrp="1"/>
          </p:cNvSpPr>
          <p:nvPr>
            <p:ph type="body" sz="quarter" idx="14"/>
          </p:nvPr>
        </p:nvSpPr>
        <p:spPr/>
        <p:txBody>
          <a:bodyPr>
            <a:normAutofit/>
          </a:bodyPr>
          <a:lstStyle/>
          <a:p>
            <a:r>
              <a:rPr lang="en-US" sz="1550" dirty="0"/>
              <a:t>This figure shows the genetic code for translating each nucleotide triplet, or codon, in mRNA into an amino acid or a termination signal in a nascent protein. (credit: modification of work </a:t>
            </a:r>
            <a:r>
              <a:rPr lang="cs-CZ" sz="1550" dirty="0"/>
              <a:t>by NIH)</a:t>
            </a:r>
            <a:endParaRPr lang="en-US" sz="1550" dirty="0"/>
          </a:p>
        </p:txBody>
      </p:sp>
      <p:sp>
        <p:nvSpPr>
          <p:cNvPr id="6" name="Disclaimer">
            <a:extLst>
              <a:ext uri="{FF2B5EF4-FFF2-40B4-BE49-F238E27FC236}">
                <a16:creationId xmlns:a16="http://schemas.microsoft.com/office/drawing/2014/main" id="{E34E7C7C-869A-432E-A4AA-6095E557B93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42380465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5359400" cy="651210"/>
          </a:xfrm>
        </p:spPr>
        <p:txBody>
          <a:bodyPr>
            <a:normAutofit/>
          </a:bodyPr>
          <a:lstStyle/>
          <a:p>
            <a:r>
              <a:rPr lang="en-US" sz="2800" b="1" dirty="0" smtClean="0">
                <a:solidFill>
                  <a:srgbClr val="009900"/>
                </a:solidFill>
              </a:rPr>
              <a:t>The Genetic Code (2 of 2)</a:t>
            </a:r>
            <a:endParaRPr lang="en-US" sz="2800" b="1" dirty="0">
              <a:solidFill>
                <a:srgbClr val="009900"/>
              </a:solidFill>
            </a:endParaRPr>
          </a:p>
        </p:txBody>
      </p:sp>
      <p:sp>
        <p:nvSpPr>
          <p:cNvPr id="6" name="TextBox 5"/>
          <p:cNvSpPr txBox="1"/>
          <p:nvPr/>
        </p:nvSpPr>
        <p:spPr>
          <a:xfrm>
            <a:off x="457200" y="1002902"/>
            <a:ext cx="8011746" cy="5693866"/>
          </a:xfrm>
          <a:prstGeom prst="rect">
            <a:avLst/>
          </a:prstGeom>
          <a:noFill/>
        </p:spPr>
        <p:txBody>
          <a:bodyPr wrap="square" rtlCol="0">
            <a:spAutoFit/>
          </a:bodyPr>
          <a:lstStyle/>
          <a:p>
            <a:pPr marL="457200" indent="-457200">
              <a:buFont typeface="Arial"/>
              <a:buChar char="•"/>
            </a:pPr>
            <a:r>
              <a:rPr lang="en-US" sz="2800" b="1" dirty="0">
                <a:solidFill>
                  <a:srgbClr val="009900"/>
                </a:solidFill>
              </a:rPr>
              <a:t>Stop codons </a:t>
            </a:r>
            <a:r>
              <a:rPr lang="en-US" sz="2800" dirty="0" smtClean="0"/>
              <a:t>– The three triplets of </a:t>
            </a:r>
            <a:r>
              <a:rPr lang="en-US" sz="2800" dirty="0"/>
              <a:t>the 64 codons </a:t>
            </a:r>
            <a:r>
              <a:rPr lang="en-US" sz="2800" dirty="0" smtClean="0"/>
              <a:t>that terminate </a:t>
            </a:r>
            <a:r>
              <a:rPr lang="en-US" sz="2800" dirty="0"/>
              <a:t>protein synthesis and release the polypeptide from the translation </a:t>
            </a:r>
            <a:r>
              <a:rPr lang="en-US" sz="2800" dirty="0" smtClean="0"/>
              <a:t>machinery</a:t>
            </a:r>
            <a:endParaRPr lang="en-US" sz="2800" b="1" dirty="0">
              <a:solidFill>
                <a:srgbClr val="009900"/>
              </a:solidFill>
            </a:endParaRPr>
          </a:p>
          <a:p>
            <a:pPr marL="457200" indent="-457200">
              <a:buFont typeface="Arial"/>
              <a:buChar char="•"/>
            </a:pPr>
            <a:r>
              <a:rPr lang="en-US" sz="2800" dirty="0" smtClean="0"/>
              <a:t>Another </a:t>
            </a:r>
            <a:r>
              <a:rPr lang="en-US" sz="2800" dirty="0"/>
              <a:t>codon, </a:t>
            </a:r>
            <a:r>
              <a:rPr lang="en-US" sz="2800" dirty="0">
                <a:solidFill>
                  <a:srgbClr val="009900"/>
                </a:solidFill>
              </a:rPr>
              <a:t>AUG</a:t>
            </a:r>
            <a:r>
              <a:rPr lang="en-US" sz="2800" dirty="0"/>
              <a:t>, also has a special </a:t>
            </a:r>
            <a:r>
              <a:rPr lang="en-US" sz="2800" dirty="0" smtClean="0"/>
              <a:t>function… in </a:t>
            </a:r>
            <a:r>
              <a:rPr lang="en-US" sz="2800" dirty="0"/>
              <a:t>addition to specifying the amino acid methionine, it also serves as the </a:t>
            </a:r>
            <a:r>
              <a:rPr lang="en-US" sz="2800" b="1" dirty="0">
                <a:solidFill>
                  <a:srgbClr val="009900"/>
                </a:solidFill>
              </a:rPr>
              <a:t>start codon</a:t>
            </a:r>
            <a:r>
              <a:rPr lang="en-US" sz="2800" b="1" dirty="0">
                <a:solidFill>
                  <a:srgbClr val="6CB255"/>
                </a:solidFill>
              </a:rPr>
              <a:t> </a:t>
            </a:r>
            <a:r>
              <a:rPr lang="en-US" sz="2800" dirty="0"/>
              <a:t>to initiate </a:t>
            </a:r>
            <a:r>
              <a:rPr lang="en-US" sz="2800" dirty="0" smtClean="0"/>
              <a:t>translation</a:t>
            </a:r>
          </a:p>
          <a:p>
            <a:pPr marL="457200" indent="-457200">
              <a:buFont typeface="Arial"/>
              <a:buChar char="•"/>
            </a:pPr>
            <a:r>
              <a:rPr lang="en-US" sz="2800" dirty="0" smtClean="0"/>
              <a:t>The </a:t>
            </a:r>
            <a:r>
              <a:rPr lang="en-US" sz="2800" dirty="0"/>
              <a:t>genetic code is </a:t>
            </a:r>
            <a:r>
              <a:rPr lang="en-US" sz="2800" dirty="0" smtClean="0"/>
              <a:t>universal; with </a:t>
            </a:r>
            <a:r>
              <a:rPr lang="en-US" sz="2800" dirty="0"/>
              <a:t>a few exceptions, virtually all species use the same genetic code for protein synthesis, which is powerful evidence that all life on Earth shares a common </a:t>
            </a:r>
            <a:r>
              <a:rPr lang="en-US" sz="2800" dirty="0" smtClean="0"/>
              <a:t>origin</a:t>
            </a:r>
            <a:endParaRPr lang="en-US" sz="2800" dirty="0"/>
          </a:p>
        </p:txBody>
      </p:sp>
    </p:spTree>
    <p:extLst>
      <p:ext uri="{BB962C8B-B14F-4D97-AF65-F5344CB8AC3E}">
        <p14:creationId xmlns:p14="http://schemas.microsoft.com/office/powerpoint/2010/main" val="35156142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921869" cy="651210"/>
          </a:xfrm>
        </p:spPr>
        <p:txBody>
          <a:bodyPr>
            <a:normAutofit/>
          </a:bodyPr>
          <a:lstStyle/>
          <a:p>
            <a:r>
              <a:rPr lang="en-US" sz="2800" b="1" dirty="0" smtClean="0">
                <a:solidFill>
                  <a:srgbClr val="009900"/>
                </a:solidFill>
              </a:rPr>
              <a:t>The Mechanism of Protein Synthesis (1 of 4)</a:t>
            </a:r>
            <a:endParaRPr lang="en-US" sz="2800" b="1" dirty="0">
              <a:solidFill>
                <a:srgbClr val="009900"/>
              </a:solidFill>
            </a:endParaRPr>
          </a:p>
        </p:txBody>
      </p:sp>
      <p:sp>
        <p:nvSpPr>
          <p:cNvPr id="6" name="TextBox 5"/>
          <p:cNvSpPr txBox="1"/>
          <p:nvPr/>
        </p:nvSpPr>
        <p:spPr>
          <a:xfrm>
            <a:off x="457200" y="1020486"/>
            <a:ext cx="8062546" cy="5693866"/>
          </a:xfrm>
          <a:prstGeom prst="rect">
            <a:avLst/>
          </a:prstGeom>
          <a:noFill/>
        </p:spPr>
        <p:txBody>
          <a:bodyPr wrap="square" rtlCol="0">
            <a:spAutoFit/>
          </a:bodyPr>
          <a:lstStyle/>
          <a:p>
            <a:pPr marL="457200" indent="-457200">
              <a:buFont typeface="Arial"/>
              <a:buChar char="•"/>
            </a:pPr>
            <a:r>
              <a:rPr lang="en-US" sz="2800" dirty="0" smtClean="0"/>
              <a:t>Just </a:t>
            </a:r>
            <a:r>
              <a:rPr lang="en-US" sz="2800" dirty="0"/>
              <a:t>as with mRNA synthesis, protein synthesis can be divided into three phases: </a:t>
            </a:r>
            <a:endParaRPr lang="en-US" sz="2800" dirty="0" smtClean="0"/>
          </a:p>
          <a:p>
            <a:pPr marL="1371600" lvl="2" indent="-457200">
              <a:buFont typeface="Wingdings" charset="2"/>
              <a:buChar char="ü"/>
            </a:pPr>
            <a:r>
              <a:rPr lang="en-US" sz="2800" dirty="0"/>
              <a:t>initiation</a:t>
            </a:r>
          </a:p>
          <a:p>
            <a:pPr marL="1371600" lvl="2" indent="-457200">
              <a:buFont typeface="Wingdings" charset="2"/>
              <a:buChar char="ü"/>
            </a:pPr>
            <a:r>
              <a:rPr lang="en-US" sz="2800" dirty="0"/>
              <a:t>elongation</a:t>
            </a:r>
          </a:p>
          <a:p>
            <a:pPr marL="1371600" lvl="2" indent="-457200">
              <a:buFont typeface="Wingdings" charset="2"/>
              <a:buChar char="ü"/>
            </a:pPr>
            <a:r>
              <a:rPr lang="en-US" sz="2800" dirty="0"/>
              <a:t>termination</a:t>
            </a:r>
          </a:p>
          <a:p>
            <a:pPr marL="457200" indent="-457200">
              <a:buFont typeface="Arial"/>
              <a:buChar char="•"/>
            </a:pPr>
            <a:r>
              <a:rPr lang="en-US" sz="2800" dirty="0" smtClean="0"/>
              <a:t>Protein </a:t>
            </a:r>
            <a:r>
              <a:rPr lang="en-US" sz="2800" dirty="0"/>
              <a:t>synthesis begins with the formation of an initiation </a:t>
            </a:r>
            <a:r>
              <a:rPr lang="en-US" sz="2800" dirty="0" smtClean="0"/>
              <a:t>complex</a:t>
            </a:r>
            <a:r>
              <a:rPr lang="en-US" sz="2800" dirty="0"/>
              <a:t> </a:t>
            </a:r>
            <a:r>
              <a:rPr lang="en-US" sz="2800" dirty="0" smtClean="0"/>
              <a:t>which </a:t>
            </a:r>
            <a:r>
              <a:rPr lang="en-US" sz="2800" dirty="0"/>
              <a:t>involves the small ribosome subunit, the mRNA template, three initiation factors, and a special initiator </a:t>
            </a:r>
            <a:r>
              <a:rPr lang="en-US" sz="2800" dirty="0" err="1" smtClean="0"/>
              <a:t>tRNA</a:t>
            </a:r>
            <a:endParaRPr lang="en-US" sz="2800" dirty="0" smtClean="0"/>
          </a:p>
          <a:p>
            <a:pPr marL="457200" indent="-457200">
              <a:buFont typeface="Arial"/>
              <a:buChar char="•"/>
            </a:pPr>
            <a:r>
              <a:rPr lang="en-US" sz="2800" dirty="0" smtClean="0"/>
              <a:t>The </a:t>
            </a:r>
            <a:r>
              <a:rPr lang="en-US" sz="2800" dirty="0"/>
              <a:t>initiator </a:t>
            </a:r>
            <a:r>
              <a:rPr lang="en-US" sz="2800" dirty="0" err="1"/>
              <a:t>tRNA</a:t>
            </a:r>
            <a:r>
              <a:rPr lang="en-US" sz="2800" dirty="0"/>
              <a:t> interacts with the AUG start codon, and links to a special form of the amino acid methionine that is typically removed from the polypeptide after translation is </a:t>
            </a:r>
            <a:r>
              <a:rPr lang="en-US" sz="2800" dirty="0" smtClean="0"/>
              <a:t>complete</a:t>
            </a:r>
            <a:endParaRPr lang="en-US" sz="2800" dirty="0"/>
          </a:p>
        </p:txBody>
      </p:sp>
    </p:spTree>
    <p:extLst>
      <p:ext uri="{BB962C8B-B14F-4D97-AF65-F5344CB8AC3E}">
        <p14:creationId xmlns:p14="http://schemas.microsoft.com/office/powerpoint/2010/main" val="36018218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027377" cy="651210"/>
          </a:xfrm>
        </p:spPr>
        <p:txBody>
          <a:bodyPr>
            <a:normAutofit/>
          </a:bodyPr>
          <a:lstStyle/>
          <a:p>
            <a:r>
              <a:rPr lang="en-US" sz="2800" b="1" dirty="0" smtClean="0">
                <a:solidFill>
                  <a:srgbClr val="009900"/>
                </a:solidFill>
              </a:rPr>
              <a:t>The Mechanism of Protein Synthesis (2 of 4)</a:t>
            </a:r>
            <a:endParaRPr lang="en-US" sz="2800" b="1" dirty="0">
              <a:solidFill>
                <a:srgbClr val="009900"/>
              </a:solidFill>
            </a:endParaRPr>
          </a:p>
        </p:txBody>
      </p:sp>
      <p:sp>
        <p:nvSpPr>
          <p:cNvPr id="6" name="TextBox 5"/>
          <p:cNvSpPr txBox="1"/>
          <p:nvPr/>
        </p:nvSpPr>
        <p:spPr>
          <a:xfrm>
            <a:off x="457200" y="1239715"/>
            <a:ext cx="7904284" cy="5262979"/>
          </a:xfrm>
          <a:prstGeom prst="rect">
            <a:avLst/>
          </a:prstGeom>
          <a:noFill/>
        </p:spPr>
        <p:txBody>
          <a:bodyPr wrap="square" rtlCol="0">
            <a:spAutoFit/>
          </a:bodyPr>
          <a:lstStyle/>
          <a:p>
            <a:pPr marL="457200" indent="-457200">
              <a:buFont typeface="Arial"/>
              <a:buChar char="•"/>
            </a:pPr>
            <a:r>
              <a:rPr lang="en-US" sz="2800" dirty="0" smtClean="0"/>
              <a:t>The </a:t>
            </a:r>
            <a:r>
              <a:rPr lang="en-US" sz="2800" dirty="0"/>
              <a:t>large ribosomal subunit </a:t>
            </a:r>
            <a:r>
              <a:rPr lang="en-US" sz="2800" dirty="0" smtClean="0"/>
              <a:t>consists </a:t>
            </a:r>
            <a:r>
              <a:rPr lang="en-US" sz="2800" dirty="0"/>
              <a:t>of three compartments: </a:t>
            </a:r>
            <a:endParaRPr lang="en-US" sz="2800" dirty="0" smtClean="0"/>
          </a:p>
          <a:p>
            <a:pPr marL="800100" lvl="1" indent="-342900">
              <a:buFont typeface="Wingdings" charset="2"/>
              <a:buChar char="ü"/>
            </a:pPr>
            <a:r>
              <a:rPr lang="en-US" sz="2800" dirty="0"/>
              <a:t>T</a:t>
            </a:r>
            <a:r>
              <a:rPr lang="en-US" sz="2800" dirty="0" smtClean="0"/>
              <a:t>he </a:t>
            </a:r>
            <a:r>
              <a:rPr lang="en-US" sz="2800" b="1" dirty="0">
                <a:solidFill>
                  <a:srgbClr val="009900"/>
                </a:solidFill>
              </a:rPr>
              <a:t>A site </a:t>
            </a:r>
            <a:r>
              <a:rPr lang="en-US" sz="2800" dirty="0"/>
              <a:t>binds incoming charged </a:t>
            </a:r>
            <a:r>
              <a:rPr lang="en-US" sz="2800" dirty="0" err="1" smtClean="0"/>
              <a:t>tRNAs</a:t>
            </a:r>
            <a:r>
              <a:rPr lang="en-US" sz="2800" dirty="0" smtClean="0"/>
              <a:t> </a:t>
            </a:r>
            <a:r>
              <a:rPr lang="en-US" sz="2800" dirty="0"/>
              <a:t>with their attached specific amino </a:t>
            </a:r>
            <a:r>
              <a:rPr lang="en-US" sz="2800" dirty="0" smtClean="0"/>
              <a:t>acids</a:t>
            </a:r>
            <a:endParaRPr lang="en-US" sz="2800" dirty="0"/>
          </a:p>
          <a:p>
            <a:pPr marL="800100" lvl="1" indent="-342900">
              <a:buFont typeface="Wingdings" charset="2"/>
              <a:buChar char="ü"/>
            </a:pPr>
            <a:r>
              <a:rPr lang="en-US" sz="2800" dirty="0" smtClean="0"/>
              <a:t>The </a:t>
            </a:r>
            <a:r>
              <a:rPr lang="en-US" sz="2800" b="1" dirty="0">
                <a:solidFill>
                  <a:srgbClr val="009900"/>
                </a:solidFill>
              </a:rPr>
              <a:t>P site </a:t>
            </a:r>
            <a:r>
              <a:rPr lang="en-US" sz="2800" dirty="0"/>
              <a:t>binds charged </a:t>
            </a:r>
            <a:r>
              <a:rPr lang="en-US" sz="2800" dirty="0" err="1"/>
              <a:t>tRNAs</a:t>
            </a:r>
            <a:r>
              <a:rPr lang="en-US" sz="2800" dirty="0"/>
              <a:t> carrying amino acids that have formed bonds with the growing polypeptide chain but have not yet dissociated from their corresponding </a:t>
            </a:r>
            <a:r>
              <a:rPr lang="en-US" sz="2800" dirty="0" err="1" smtClean="0"/>
              <a:t>tRNA</a:t>
            </a:r>
            <a:endParaRPr lang="en-US" sz="2800" dirty="0" smtClean="0"/>
          </a:p>
          <a:p>
            <a:pPr marL="800100" lvl="1" indent="-342900">
              <a:buFont typeface="Wingdings" charset="2"/>
              <a:buChar char="ü"/>
            </a:pPr>
            <a:r>
              <a:rPr lang="en-US" sz="2800" dirty="0" smtClean="0"/>
              <a:t>The </a:t>
            </a:r>
            <a:r>
              <a:rPr lang="en-US" sz="2800" b="1" dirty="0">
                <a:solidFill>
                  <a:srgbClr val="009900"/>
                </a:solidFill>
              </a:rPr>
              <a:t>E site </a:t>
            </a:r>
            <a:r>
              <a:rPr lang="en-US" sz="2800" dirty="0"/>
              <a:t>releases dissociated </a:t>
            </a:r>
            <a:r>
              <a:rPr lang="en-US" sz="2800" dirty="0" err="1"/>
              <a:t>tRNAs</a:t>
            </a:r>
            <a:r>
              <a:rPr lang="en-US" sz="2800" dirty="0"/>
              <a:t> so they can be recharged with free amino </a:t>
            </a:r>
            <a:r>
              <a:rPr lang="en-US" sz="2800" dirty="0" smtClean="0"/>
              <a:t>acids</a:t>
            </a:r>
          </a:p>
        </p:txBody>
      </p:sp>
    </p:spTree>
    <p:extLst>
      <p:ext uri="{BB962C8B-B14F-4D97-AF65-F5344CB8AC3E}">
        <p14:creationId xmlns:p14="http://schemas.microsoft.com/office/powerpoint/2010/main" val="33835438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8071725" cy="651210"/>
          </a:xfrm>
        </p:spPr>
        <p:txBody>
          <a:bodyPr>
            <a:normAutofit/>
          </a:bodyPr>
          <a:lstStyle/>
          <a:p>
            <a:r>
              <a:rPr lang="en-US" sz="2800" b="1" dirty="0" smtClean="0">
                <a:solidFill>
                  <a:srgbClr val="009900"/>
                </a:solidFill>
              </a:rPr>
              <a:t>The Mechanism of Protein Synthesis (3 of 4)</a:t>
            </a:r>
            <a:endParaRPr lang="en-US" sz="2800" b="1" dirty="0">
              <a:solidFill>
                <a:srgbClr val="009900"/>
              </a:solidFill>
            </a:endParaRPr>
          </a:p>
        </p:txBody>
      </p:sp>
      <p:sp>
        <p:nvSpPr>
          <p:cNvPr id="6" name="TextBox 5"/>
          <p:cNvSpPr txBox="1"/>
          <p:nvPr/>
        </p:nvSpPr>
        <p:spPr>
          <a:xfrm>
            <a:off x="0" y="1172925"/>
            <a:ext cx="8528925" cy="5262979"/>
          </a:xfrm>
          <a:prstGeom prst="rect">
            <a:avLst/>
          </a:prstGeom>
          <a:noFill/>
        </p:spPr>
        <p:txBody>
          <a:bodyPr wrap="square" rtlCol="0">
            <a:spAutoFit/>
          </a:bodyPr>
          <a:lstStyle/>
          <a:p>
            <a:pPr marL="914400" lvl="1" indent="-457200">
              <a:buFont typeface="Arial"/>
              <a:buChar char="•"/>
            </a:pPr>
            <a:r>
              <a:rPr lang="en-US" sz="2800" dirty="0"/>
              <a:t>The ribosome shifts one codon at a time, catalyzing each process that occurs in the three </a:t>
            </a:r>
            <a:r>
              <a:rPr lang="en-US" sz="2800" dirty="0" smtClean="0"/>
              <a:t>sites</a:t>
            </a:r>
          </a:p>
          <a:p>
            <a:pPr marL="914400" lvl="1" indent="-457200">
              <a:buFont typeface="Arial"/>
              <a:buChar char="•"/>
            </a:pPr>
            <a:r>
              <a:rPr lang="en-US" sz="2800" dirty="0" smtClean="0"/>
              <a:t>With </a:t>
            </a:r>
            <a:r>
              <a:rPr lang="en-US" sz="2800" dirty="0"/>
              <a:t>each step, a charged </a:t>
            </a:r>
            <a:r>
              <a:rPr lang="en-US" sz="2800" dirty="0" err="1"/>
              <a:t>tRNA</a:t>
            </a:r>
            <a:r>
              <a:rPr lang="en-US" sz="2800" dirty="0"/>
              <a:t> enters the complex, the polypeptide becomes one amino acid longer, and an uncharged </a:t>
            </a:r>
            <a:r>
              <a:rPr lang="en-US" sz="2800" dirty="0" err="1"/>
              <a:t>tRNA</a:t>
            </a:r>
            <a:r>
              <a:rPr lang="en-US" sz="2800" dirty="0"/>
              <a:t> </a:t>
            </a:r>
            <a:r>
              <a:rPr lang="en-US" sz="2800" dirty="0" smtClean="0"/>
              <a:t>departs</a:t>
            </a:r>
          </a:p>
          <a:p>
            <a:pPr marL="914400" lvl="1" indent="-457200">
              <a:buFont typeface="Arial"/>
              <a:buChar char="•"/>
            </a:pPr>
            <a:r>
              <a:rPr lang="en-US" sz="2800" dirty="0" smtClean="0"/>
              <a:t>The </a:t>
            </a:r>
            <a:r>
              <a:rPr lang="en-US" sz="2800" dirty="0"/>
              <a:t>energy for each bond between amino acids is derived from GTP, a molecule similar to ATP (Figure 9.21</a:t>
            </a:r>
            <a:r>
              <a:rPr lang="en-US" sz="2800" dirty="0" smtClean="0"/>
              <a:t>) </a:t>
            </a:r>
          </a:p>
          <a:p>
            <a:pPr marL="914400" lvl="1" indent="-457200">
              <a:buFont typeface="Arial"/>
              <a:buChar char="•"/>
            </a:pPr>
            <a:r>
              <a:rPr lang="en-US" sz="2800" dirty="0" smtClean="0"/>
              <a:t>Amazingly</a:t>
            </a:r>
            <a:r>
              <a:rPr lang="en-US" sz="2800" dirty="0"/>
              <a:t>, the </a:t>
            </a:r>
            <a:r>
              <a:rPr lang="en-US" sz="2800" i="1" dirty="0"/>
              <a:t>E. coli </a:t>
            </a:r>
            <a:r>
              <a:rPr lang="en-US" sz="2800" dirty="0"/>
              <a:t>translation </a:t>
            </a:r>
            <a:r>
              <a:rPr lang="en-US" sz="2800" dirty="0" smtClean="0"/>
              <a:t>can translate a 200-</a:t>
            </a:r>
            <a:r>
              <a:rPr lang="en-US" sz="2800" dirty="0"/>
              <a:t>amino acid </a:t>
            </a:r>
            <a:r>
              <a:rPr lang="en-US" sz="2800" dirty="0" smtClean="0"/>
              <a:t>polypeptide </a:t>
            </a:r>
            <a:r>
              <a:rPr lang="en-US" sz="2800" dirty="0"/>
              <a:t>in just 10 </a:t>
            </a:r>
            <a:r>
              <a:rPr lang="en-US" sz="2800" dirty="0" smtClean="0"/>
              <a:t>seconds</a:t>
            </a:r>
            <a:endParaRPr lang="en-US" sz="2800" dirty="0"/>
          </a:p>
        </p:txBody>
      </p:sp>
    </p:spTree>
    <p:extLst>
      <p:ext uri="{BB962C8B-B14F-4D97-AF65-F5344CB8AC3E}">
        <p14:creationId xmlns:p14="http://schemas.microsoft.com/office/powerpoint/2010/main" val="20646283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sz="2400" dirty="0">
                <a:solidFill>
                  <a:srgbClr val="009900"/>
                </a:solidFill>
              </a:rPr>
              <a:t>Figure </a:t>
            </a:r>
            <a:r>
              <a:rPr lang="en-US" dirty="0">
                <a:solidFill>
                  <a:srgbClr val="009900"/>
                </a:solidFill>
              </a:rPr>
              <a:t>9.21</a:t>
            </a:r>
            <a:endParaRPr lang="en-US" sz="2400" dirty="0">
              <a:solidFill>
                <a:srgbClr val="009900"/>
              </a:solidFill>
            </a:endParaRPr>
          </a:p>
        </p:txBody>
      </p:sp>
      <p:pic>
        <p:nvPicPr>
          <p:cNvPr id="3" name="Figure" descr="Illustration shows the steps of protein synthesis. First, an initiator tRNA recognizes the sequence AUG on the mRNA that is associated with the small ribosomal subunit. The large subunit joins the complex. Next, a second tRNA is recruited at the A site. A peptide bond is formed between the first amino acid, which is at the P site, and the second amino acid, which is at the A site. The mRNA then shifts and the first tRNA is moved to the E site, where it dissociates from the ribosome. Another tRNA binds the A site, and the process is repe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208" r="-16208"/>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550" dirty="0">
                <a:solidFill>
                  <a:srgbClr val="000000"/>
                </a:solidFill>
              </a:rPr>
              <a:t>Translation begins when a </a:t>
            </a:r>
            <a:r>
              <a:rPr lang="en-US" sz="1550" dirty="0" err="1">
                <a:solidFill>
                  <a:srgbClr val="000000"/>
                </a:solidFill>
              </a:rPr>
              <a:t>tRNA</a:t>
            </a:r>
            <a:r>
              <a:rPr lang="en-US" sz="1550" dirty="0">
                <a:solidFill>
                  <a:srgbClr val="000000"/>
                </a:solidFill>
              </a:rPr>
              <a:t> anticodon recognizes a codon on the mRNA. The large ribosomal subunit joins the small subunit, and a second </a:t>
            </a:r>
            <a:r>
              <a:rPr lang="en-US" sz="1550" dirty="0" err="1">
                <a:solidFill>
                  <a:srgbClr val="000000"/>
                </a:solidFill>
              </a:rPr>
              <a:t>tRNA</a:t>
            </a:r>
            <a:r>
              <a:rPr lang="en-US" sz="1550" dirty="0">
                <a:solidFill>
                  <a:srgbClr val="000000"/>
                </a:solidFill>
              </a:rPr>
              <a:t> is recruited. As the mRNA moves relative to the ribosome, the polypeptide chain is formed. Entry of a release factor into the A site terminates translation and the components dissociate.</a:t>
            </a:r>
          </a:p>
        </p:txBody>
      </p:sp>
      <p:sp>
        <p:nvSpPr>
          <p:cNvPr id="6" name="Disclaimer">
            <a:extLst>
              <a:ext uri="{FF2B5EF4-FFF2-40B4-BE49-F238E27FC236}">
                <a16:creationId xmlns:a16="http://schemas.microsoft.com/office/drawing/2014/main" id="{058A94E3-92AF-47EC-9EE3-0BDF4AC6A28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Tree>
    <p:extLst>
      <p:ext uri="{BB962C8B-B14F-4D97-AF65-F5344CB8AC3E}">
        <p14:creationId xmlns:p14="http://schemas.microsoft.com/office/powerpoint/2010/main" val="11602870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200" y="342610"/>
            <a:ext cx="7814204" cy="651210"/>
          </a:xfrm>
        </p:spPr>
        <p:txBody>
          <a:bodyPr>
            <a:normAutofit/>
          </a:bodyPr>
          <a:lstStyle/>
          <a:p>
            <a:r>
              <a:rPr lang="en-US" sz="2800" b="1" dirty="0" smtClean="0">
                <a:solidFill>
                  <a:srgbClr val="009900"/>
                </a:solidFill>
              </a:rPr>
              <a:t>The Mechanism of Protein Synthesis (4 of 4)</a:t>
            </a:r>
            <a:endParaRPr lang="en-US" sz="2800" b="1" dirty="0">
              <a:solidFill>
                <a:srgbClr val="009900"/>
              </a:solidFill>
            </a:endParaRPr>
          </a:p>
        </p:txBody>
      </p:sp>
      <p:sp>
        <p:nvSpPr>
          <p:cNvPr id="6" name="TextBox 5"/>
          <p:cNvSpPr txBox="1"/>
          <p:nvPr/>
        </p:nvSpPr>
        <p:spPr>
          <a:xfrm>
            <a:off x="457200" y="1164133"/>
            <a:ext cx="7814204" cy="4401205"/>
          </a:xfrm>
          <a:prstGeom prst="rect">
            <a:avLst/>
          </a:prstGeom>
          <a:noFill/>
        </p:spPr>
        <p:txBody>
          <a:bodyPr wrap="square" rtlCol="0">
            <a:spAutoFit/>
          </a:bodyPr>
          <a:lstStyle/>
          <a:p>
            <a:pPr marL="457200" indent="-457200">
              <a:buFont typeface="Arial"/>
              <a:buChar char="•"/>
            </a:pPr>
            <a:r>
              <a:rPr lang="en-US" sz="2800" dirty="0"/>
              <a:t>Termination of translation occurs when a stop codon (UAA, UAG, or UGA) is </a:t>
            </a:r>
            <a:r>
              <a:rPr lang="en-US" sz="2800" dirty="0" smtClean="0"/>
              <a:t>encountered</a:t>
            </a:r>
          </a:p>
          <a:p>
            <a:pPr marL="457200" indent="-457200">
              <a:buFont typeface="Arial"/>
              <a:buChar char="•"/>
            </a:pPr>
            <a:r>
              <a:rPr lang="en-US" sz="2800" dirty="0" smtClean="0"/>
              <a:t>When </a:t>
            </a:r>
            <a:r>
              <a:rPr lang="en-US" sz="2800" dirty="0"/>
              <a:t>the ribosome encounters the stop codon, the growing polypeptide is released and the ribosome subunits dissociate and leave the </a:t>
            </a:r>
            <a:r>
              <a:rPr lang="en-US" sz="2800" dirty="0" smtClean="0"/>
              <a:t>mRNA</a:t>
            </a:r>
          </a:p>
          <a:p>
            <a:pPr marL="457200" indent="-457200">
              <a:buFont typeface="Arial"/>
              <a:buChar char="•"/>
            </a:pPr>
            <a:r>
              <a:rPr lang="en-US" sz="2800" dirty="0" smtClean="0"/>
              <a:t>After </a:t>
            </a:r>
            <a:r>
              <a:rPr lang="en-US" sz="2800" dirty="0"/>
              <a:t>many ribosomes have completed translation, the mRNA is degraded so the nucleotides can be reused in another transcription </a:t>
            </a:r>
            <a:r>
              <a:rPr lang="en-US" sz="2800" dirty="0" smtClean="0"/>
              <a:t>reaction </a:t>
            </a:r>
            <a:endParaRPr lang="en-US" sz="2800" dirty="0"/>
          </a:p>
        </p:txBody>
      </p:sp>
    </p:spTree>
    <p:extLst>
      <p:ext uri="{BB962C8B-B14F-4D97-AF65-F5344CB8AC3E}">
        <p14:creationId xmlns:p14="http://schemas.microsoft.com/office/powerpoint/2010/main" val="25014929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434664" cy="651210"/>
          </a:xfrm>
        </p:spPr>
        <p:txBody>
          <a:bodyPr>
            <a:normAutofit fontScale="85000" lnSpcReduction="10000"/>
          </a:bodyPr>
          <a:lstStyle/>
          <a:p>
            <a:r>
              <a:rPr lang="en-US" sz="3200" b="1" dirty="0" smtClean="0">
                <a:solidFill>
                  <a:srgbClr val="009900"/>
                </a:solidFill>
              </a:rPr>
              <a:t>9.5  HOW GENES ARE REGULATED (1 of 3)</a:t>
            </a:r>
            <a:endParaRPr lang="en-US" sz="3200" b="1" dirty="0">
              <a:solidFill>
                <a:srgbClr val="009900"/>
              </a:solidFill>
            </a:endParaRPr>
          </a:p>
        </p:txBody>
      </p:sp>
      <p:sp>
        <p:nvSpPr>
          <p:cNvPr id="6" name="TextBox 5"/>
          <p:cNvSpPr txBox="1"/>
          <p:nvPr/>
        </p:nvSpPr>
        <p:spPr>
          <a:xfrm>
            <a:off x="457199" y="1441939"/>
            <a:ext cx="7455877" cy="3970318"/>
          </a:xfrm>
          <a:prstGeom prst="rect">
            <a:avLst/>
          </a:prstGeom>
          <a:noFill/>
        </p:spPr>
        <p:txBody>
          <a:bodyPr wrap="square" rtlCol="0">
            <a:spAutoFit/>
          </a:bodyPr>
          <a:lstStyle/>
          <a:p>
            <a:pPr marL="457200" indent="-457200">
              <a:buFont typeface="Arial"/>
              <a:buChar char="•"/>
            </a:pPr>
            <a:r>
              <a:rPr lang="en-US" sz="2800" dirty="0" smtClean="0"/>
              <a:t>For </a:t>
            </a:r>
            <a:r>
              <a:rPr lang="en-US" sz="2800" dirty="0"/>
              <a:t>a cell to function properly, necessary proteins must be synthesized at the proper </a:t>
            </a:r>
            <a:r>
              <a:rPr lang="en-US" sz="2800" dirty="0" smtClean="0"/>
              <a:t>time</a:t>
            </a:r>
          </a:p>
          <a:p>
            <a:pPr marL="457200" indent="-457200">
              <a:buFont typeface="Arial"/>
              <a:buChar char="•"/>
            </a:pPr>
            <a:r>
              <a:rPr lang="en-US" sz="2800" dirty="0" smtClean="0"/>
              <a:t>All </a:t>
            </a:r>
            <a:r>
              <a:rPr lang="en-US" sz="2800" dirty="0"/>
              <a:t>organisms and cells control or regulate the transcription and translation of their DNA into </a:t>
            </a:r>
            <a:r>
              <a:rPr lang="en-US" sz="2800" dirty="0" smtClean="0"/>
              <a:t>protein</a:t>
            </a:r>
          </a:p>
          <a:p>
            <a:pPr marL="457200" indent="-457200">
              <a:buFont typeface="Arial"/>
              <a:buChar char="•"/>
            </a:pPr>
            <a:r>
              <a:rPr lang="en-US" sz="2800" dirty="0" smtClean="0"/>
              <a:t>The </a:t>
            </a:r>
            <a:r>
              <a:rPr lang="en-US" sz="2800" dirty="0"/>
              <a:t>process of turning on a gene to produce RNA and protein is called </a:t>
            </a:r>
            <a:r>
              <a:rPr lang="en-US" sz="2800" b="1" dirty="0">
                <a:solidFill>
                  <a:srgbClr val="009900"/>
                </a:solidFill>
              </a:rPr>
              <a:t>gene </a:t>
            </a:r>
            <a:r>
              <a:rPr lang="en-US" sz="2800" b="1" dirty="0" smtClean="0">
                <a:solidFill>
                  <a:srgbClr val="009900"/>
                </a:solidFill>
              </a:rPr>
              <a:t>expression</a:t>
            </a:r>
            <a:r>
              <a:rPr lang="en-US" sz="2800" b="1" dirty="0">
                <a:solidFill>
                  <a:srgbClr val="009900"/>
                </a:solidFill>
              </a:rPr>
              <a:t> </a:t>
            </a:r>
            <a:endParaRPr lang="en-US" sz="2800" b="1" dirty="0" smtClean="0">
              <a:solidFill>
                <a:srgbClr val="009900"/>
              </a:solidFill>
            </a:endParaRPr>
          </a:p>
        </p:txBody>
      </p:sp>
    </p:spTree>
    <p:extLst>
      <p:ext uri="{BB962C8B-B14F-4D97-AF65-F5344CB8AC3E}">
        <p14:creationId xmlns:p14="http://schemas.microsoft.com/office/powerpoint/2010/main" val="223536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457200" y="342610"/>
            <a:ext cx="5359400" cy="65121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800" b="1" dirty="0" smtClean="0">
                <a:solidFill>
                  <a:srgbClr val="009900"/>
                </a:solidFill>
              </a:rPr>
              <a:t>The Structure of DNA (4 of 8)</a:t>
            </a:r>
            <a:endParaRPr lang="en-US" sz="2800" b="1" dirty="0">
              <a:solidFill>
                <a:srgbClr val="009900"/>
              </a:solidFill>
            </a:endParaRPr>
          </a:p>
        </p:txBody>
      </p:sp>
      <p:sp>
        <p:nvSpPr>
          <p:cNvPr id="6" name="TextBox 5"/>
          <p:cNvSpPr txBox="1"/>
          <p:nvPr/>
        </p:nvSpPr>
        <p:spPr>
          <a:xfrm>
            <a:off x="457200" y="1015602"/>
            <a:ext cx="7455877" cy="5693867"/>
          </a:xfrm>
          <a:prstGeom prst="rect">
            <a:avLst/>
          </a:prstGeom>
          <a:noFill/>
        </p:spPr>
        <p:txBody>
          <a:bodyPr wrap="square" rtlCol="0">
            <a:spAutoFit/>
          </a:bodyPr>
          <a:lstStyle/>
          <a:p>
            <a:pPr marL="457200" indent="-457200">
              <a:buFont typeface="Arial"/>
              <a:buChar char="•"/>
            </a:pPr>
            <a:r>
              <a:rPr lang="en-US" sz="2800" dirty="0"/>
              <a:t>Now let’s consider the structure of the two types of nucleic acids, deoxyribonucleic acid (DNA) and ribonucleic acid (RNA). </a:t>
            </a:r>
            <a:endParaRPr lang="en-US" sz="2800" dirty="0" smtClean="0"/>
          </a:p>
          <a:p>
            <a:pPr marL="457200" indent="-457200">
              <a:buFont typeface="Arial"/>
              <a:buChar char="•"/>
            </a:pPr>
            <a:r>
              <a:rPr lang="en-US" sz="2800" dirty="0" smtClean="0"/>
              <a:t>The </a:t>
            </a:r>
            <a:r>
              <a:rPr lang="en-US" sz="2800" dirty="0"/>
              <a:t>building blocks of DNA are nucleotides, which are made up of three parts: a </a:t>
            </a:r>
            <a:r>
              <a:rPr lang="en-US" sz="2800" b="1" dirty="0" err="1">
                <a:solidFill>
                  <a:srgbClr val="009900"/>
                </a:solidFill>
              </a:rPr>
              <a:t>deoxyribose</a:t>
            </a:r>
            <a:r>
              <a:rPr lang="en-US" sz="2800" b="1" dirty="0"/>
              <a:t> </a:t>
            </a:r>
            <a:r>
              <a:rPr lang="en-US" sz="2800" dirty="0"/>
              <a:t>(5-carbon sugar), a </a:t>
            </a:r>
            <a:r>
              <a:rPr lang="en-US" sz="2800" b="1" dirty="0">
                <a:solidFill>
                  <a:srgbClr val="009900"/>
                </a:solidFill>
              </a:rPr>
              <a:t>phosphate group</a:t>
            </a:r>
            <a:r>
              <a:rPr lang="en-US" sz="2800" dirty="0"/>
              <a:t>, and a </a:t>
            </a:r>
            <a:r>
              <a:rPr lang="en-US" sz="2800" b="1" dirty="0">
                <a:solidFill>
                  <a:srgbClr val="009900"/>
                </a:solidFill>
              </a:rPr>
              <a:t>nitrogenous base</a:t>
            </a:r>
            <a:r>
              <a:rPr lang="en-US" sz="2800" b="1" dirty="0"/>
              <a:t> </a:t>
            </a:r>
            <a:r>
              <a:rPr lang="en-US" sz="2800" dirty="0"/>
              <a:t>(Figure 9.3</a:t>
            </a:r>
            <a:r>
              <a:rPr lang="en-US" sz="2800" dirty="0" smtClean="0"/>
              <a:t>)</a:t>
            </a:r>
            <a:endParaRPr lang="en-US" sz="2800" dirty="0"/>
          </a:p>
          <a:p>
            <a:pPr marL="457200" indent="-457200">
              <a:buFont typeface="Arial"/>
              <a:buChar char="•"/>
            </a:pPr>
            <a:r>
              <a:rPr lang="en-US" sz="2800" dirty="0" smtClean="0"/>
              <a:t>There </a:t>
            </a:r>
            <a:r>
              <a:rPr lang="en-US" sz="2800" dirty="0"/>
              <a:t>are four types of nitrogenous bases in </a:t>
            </a:r>
            <a:r>
              <a:rPr lang="en-US" sz="2800" dirty="0" smtClean="0"/>
              <a:t>DNA: </a:t>
            </a:r>
            <a:r>
              <a:rPr lang="en-US" sz="2800" dirty="0"/>
              <a:t>Adenine (A) and guanine (G) are double-ringed purines, and cytosine (C) and thymine (T) are smaller, single-ringed </a:t>
            </a:r>
            <a:r>
              <a:rPr lang="en-US" sz="2800" dirty="0" err="1" smtClean="0"/>
              <a:t>pyrimidines</a:t>
            </a:r>
            <a:endParaRPr lang="en-US" sz="2800" dirty="0"/>
          </a:p>
        </p:txBody>
      </p:sp>
    </p:spTree>
    <p:extLst>
      <p:ext uri="{BB962C8B-B14F-4D97-AF65-F5344CB8AC3E}">
        <p14:creationId xmlns:p14="http://schemas.microsoft.com/office/powerpoint/2010/main" val="173568847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434664" cy="651210"/>
          </a:xfrm>
        </p:spPr>
        <p:txBody>
          <a:bodyPr>
            <a:normAutofit/>
          </a:bodyPr>
          <a:lstStyle/>
          <a:p>
            <a:r>
              <a:rPr lang="en-US" sz="2800" b="1" dirty="0" smtClean="0">
                <a:solidFill>
                  <a:srgbClr val="009900"/>
                </a:solidFill>
              </a:rPr>
              <a:t>How Genes Are Regulated (2 of 3)</a:t>
            </a:r>
            <a:endParaRPr lang="en-US" sz="2800" b="1" dirty="0">
              <a:solidFill>
                <a:srgbClr val="009900"/>
              </a:solidFill>
            </a:endParaRPr>
          </a:p>
        </p:txBody>
      </p:sp>
      <p:sp>
        <p:nvSpPr>
          <p:cNvPr id="6" name="TextBox 5"/>
          <p:cNvSpPr txBox="1"/>
          <p:nvPr/>
        </p:nvSpPr>
        <p:spPr>
          <a:xfrm>
            <a:off x="457199" y="1362808"/>
            <a:ext cx="7455877" cy="4832093"/>
          </a:xfrm>
          <a:prstGeom prst="rect">
            <a:avLst/>
          </a:prstGeom>
          <a:noFill/>
        </p:spPr>
        <p:txBody>
          <a:bodyPr wrap="square" rtlCol="0">
            <a:spAutoFit/>
          </a:bodyPr>
          <a:lstStyle/>
          <a:p>
            <a:pPr marL="457200" indent="-457200">
              <a:buFont typeface="Arial"/>
              <a:buChar char="•"/>
            </a:pPr>
            <a:r>
              <a:rPr lang="en-US" sz="2800" dirty="0"/>
              <a:t>Cells in multicellular organisms are specialized; f</a:t>
            </a:r>
            <a:r>
              <a:rPr lang="en-US" sz="2800" dirty="0" smtClean="0"/>
              <a:t>or </a:t>
            </a:r>
            <a:r>
              <a:rPr lang="en-US" sz="2800" dirty="0"/>
              <a:t>example, a muscle cell is very different from a liver cell, which is very different from a skin </a:t>
            </a:r>
            <a:r>
              <a:rPr lang="en-US" sz="2800" dirty="0" smtClean="0"/>
              <a:t>cell</a:t>
            </a:r>
          </a:p>
          <a:p>
            <a:pPr marL="457200" indent="-457200">
              <a:buFont typeface="Arial"/>
              <a:buChar char="•"/>
            </a:pPr>
            <a:r>
              <a:rPr lang="en-US" sz="2800" dirty="0" smtClean="0"/>
              <a:t>These </a:t>
            </a:r>
            <a:r>
              <a:rPr lang="en-US" sz="2800" dirty="0"/>
              <a:t>differences are a consequence of the expression of different sets of genes in each of these </a:t>
            </a:r>
            <a:r>
              <a:rPr lang="en-US" sz="2800" dirty="0" smtClean="0"/>
              <a:t>cells  </a:t>
            </a:r>
          </a:p>
          <a:p>
            <a:pPr marL="457200" indent="-457200">
              <a:buFont typeface="Arial"/>
              <a:buChar char="•"/>
            </a:pPr>
            <a:r>
              <a:rPr lang="en-US" sz="2800" dirty="0"/>
              <a:t>C</a:t>
            </a:r>
            <a:r>
              <a:rPr lang="en-US" sz="2800" dirty="0" smtClean="0"/>
              <a:t>ells </a:t>
            </a:r>
            <a:r>
              <a:rPr lang="en-US" sz="2800" dirty="0"/>
              <a:t>will turn on or off certain genes at different times in response to changes in the environment or at different times during the development of the </a:t>
            </a:r>
            <a:r>
              <a:rPr lang="en-US" sz="2800" dirty="0" smtClean="0"/>
              <a:t>organism</a:t>
            </a:r>
          </a:p>
        </p:txBody>
      </p:sp>
    </p:spTree>
    <p:extLst>
      <p:ext uri="{BB962C8B-B14F-4D97-AF65-F5344CB8AC3E}">
        <p14:creationId xmlns:p14="http://schemas.microsoft.com/office/powerpoint/2010/main" val="20338002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434664" cy="651210"/>
          </a:xfrm>
        </p:spPr>
        <p:txBody>
          <a:bodyPr>
            <a:normAutofit/>
          </a:bodyPr>
          <a:lstStyle/>
          <a:p>
            <a:r>
              <a:rPr lang="en-US" sz="2800" b="1" dirty="0" smtClean="0">
                <a:solidFill>
                  <a:srgbClr val="009900"/>
                </a:solidFill>
              </a:rPr>
              <a:t>How Genes Are Regulated (3 of 3)</a:t>
            </a:r>
            <a:endParaRPr lang="en-US" sz="2800" b="1" dirty="0">
              <a:solidFill>
                <a:srgbClr val="009900"/>
              </a:solidFill>
            </a:endParaRPr>
          </a:p>
        </p:txBody>
      </p:sp>
      <p:sp>
        <p:nvSpPr>
          <p:cNvPr id="6" name="TextBox 5"/>
          <p:cNvSpPr txBox="1"/>
          <p:nvPr/>
        </p:nvSpPr>
        <p:spPr>
          <a:xfrm>
            <a:off x="457199" y="1512278"/>
            <a:ext cx="7455877" cy="2677656"/>
          </a:xfrm>
          <a:prstGeom prst="rect">
            <a:avLst/>
          </a:prstGeom>
          <a:noFill/>
        </p:spPr>
        <p:txBody>
          <a:bodyPr wrap="square" rtlCol="0">
            <a:spAutoFit/>
          </a:bodyPr>
          <a:lstStyle/>
          <a:p>
            <a:pPr marL="457200" indent="-457200">
              <a:buFont typeface="Arial"/>
              <a:buChar char="•"/>
            </a:pPr>
            <a:r>
              <a:rPr lang="en-US" sz="2800" dirty="0"/>
              <a:t>The control of gene expression is extremely </a:t>
            </a:r>
            <a:r>
              <a:rPr lang="en-US" sz="2800" dirty="0" smtClean="0"/>
              <a:t>complex</a:t>
            </a:r>
          </a:p>
          <a:p>
            <a:pPr marL="457200" indent="-457200">
              <a:buFont typeface="Arial"/>
              <a:buChar char="•"/>
            </a:pPr>
            <a:r>
              <a:rPr lang="en-US" sz="2800" dirty="0" smtClean="0"/>
              <a:t>Malfunctions </a:t>
            </a:r>
            <a:r>
              <a:rPr lang="en-US" sz="2800" dirty="0"/>
              <a:t>in this process are detrimental to the cell and can lead to the development of many diseases, including </a:t>
            </a:r>
            <a:r>
              <a:rPr lang="en-US" sz="2800" dirty="0" smtClean="0"/>
              <a:t>cancer </a:t>
            </a:r>
            <a:endParaRPr lang="en-US" sz="2800" dirty="0"/>
          </a:p>
        </p:txBody>
      </p:sp>
    </p:spTree>
    <p:extLst>
      <p:ext uri="{BB962C8B-B14F-4D97-AF65-F5344CB8AC3E}">
        <p14:creationId xmlns:p14="http://schemas.microsoft.com/office/powerpoint/2010/main" val="32469402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9" y="342610"/>
            <a:ext cx="7781194" cy="651210"/>
          </a:xfrm>
        </p:spPr>
        <p:txBody>
          <a:bodyPr>
            <a:noAutofit/>
          </a:bodyPr>
          <a:lstStyle/>
          <a:p>
            <a:r>
              <a:rPr lang="en-US" sz="2800" b="1" dirty="0" smtClean="0">
                <a:solidFill>
                  <a:srgbClr val="009900"/>
                </a:solidFill>
              </a:rPr>
              <a:t>Prokaryotic versus Eukaryotic Gene Expression (1 of 6)</a:t>
            </a:r>
            <a:endParaRPr lang="en-US" sz="2800" b="1" dirty="0">
              <a:solidFill>
                <a:srgbClr val="009900"/>
              </a:solidFill>
            </a:endParaRPr>
          </a:p>
        </p:txBody>
      </p:sp>
      <p:sp>
        <p:nvSpPr>
          <p:cNvPr id="6" name="TextBox 5"/>
          <p:cNvSpPr txBox="1"/>
          <p:nvPr/>
        </p:nvSpPr>
        <p:spPr>
          <a:xfrm>
            <a:off x="457198" y="1644162"/>
            <a:ext cx="7455877" cy="2677656"/>
          </a:xfrm>
          <a:prstGeom prst="rect">
            <a:avLst/>
          </a:prstGeom>
          <a:noFill/>
        </p:spPr>
        <p:txBody>
          <a:bodyPr wrap="square" rtlCol="0">
            <a:spAutoFit/>
          </a:bodyPr>
          <a:lstStyle/>
          <a:p>
            <a:pPr marL="457200" indent="-457200">
              <a:buFont typeface="Arial"/>
              <a:buChar char="•"/>
            </a:pPr>
            <a:r>
              <a:rPr lang="en-US" sz="2800" dirty="0" smtClean="0"/>
              <a:t>To </a:t>
            </a:r>
            <a:r>
              <a:rPr lang="en-US" sz="2800" dirty="0"/>
              <a:t>understand how gene expression is regulated, we must first understand how a gene becomes a functional protein in a </a:t>
            </a:r>
            <a:r>
              <a:rPr lang="en-US" sz="2800" dirty="0" smtClean="0"/>
              <a:t>cell</a:t>
            </a:r>
          </a:p>
          <a:p>
            <a:pPr marL="457200" indent="-457200">
              <a:buFont typeface="Arial"/>
              <a:buChar char="•"/>
            </a:pPr>
            <a:r>
              <a:rPr lang="en-US" sz="2800" dirty="0" smtClean="0"/>
              <a:t>The </a:t>
            </a:r>
            <a:r>
              <a:rPr lang="en-US" sz="2800" dirty="0"/>
              <a:t>process occurs in both prokaryotic and eukaryotic cells, just in slightly different </a:t>
            </a:r>
            <a:r>
              <a:rPr lang="en-US" sz="2800" dirty="0" smtClean="0"/>
              <a:t>fashions </a:t>
            </a:r>
            <a:endParaRPr lang="en-US" sz="2800" dirty="0"/>
          </a:p>
        </p:txBody>
      </p:sp>
    </p:spTree>
    <p:extLst>
      <p:ext uri="{BB962C8B-B14F-4D97-AF65-F5344CB8AC3E}">
        <p14:creationId xmlns:p14="http://schemas.microsoft.com/office/powerpoint/2010/main" val="10787770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8" y="342610"/>
            <a:ext cx="8134435" cy="651210"/>
          </a:xfrm>
        </p:spPr>
        <p:txBody>
          <a:bodyPr>
            <a:noAutofit/>
          </a:bodyPr>
          <a:lstStyle/>
          <a:p>
            <a:r>
              <a:rPr lang="en-US" sz="2800" b="1" dirty="0" smtClean="0">
                <a:solidFill>
                  <a:srgbClr val="009900"/>
                </a:solidFill>
              </a:rPr>
              <a:t>Prokaryotic versus Eukaryotic Gene Expression (2 of 6)</a:t>
            </a:r>
            <a:endParaRPr lang="en-US" sz="2800" b="1" dirty="0">
              <a:solidFill>
                <a:srgbClr val="009900"/>
              </a:solidFill>
            </a:endParaRPr>
          </a:p>
        </p:txBody>
      </p:sp>
      <p:sp>
        <p:nvSpPr>
          <p:cNvPr id="6" name="TextBox 5"/>
          <p:cNvSpPr txBox="1"/>
          <p:nvPr/>
        </p:nvSpPr>
        <p:spPr>
          <a:xfrm>
            <a:off x="457198" y="1477108"/>
            <a:ext cx="7455877" cy="3970318"/>
          </a:xfrm>
          <a:prstGeom prst="rect">
            <a:avLst/>
          </a:prstGeom>
          <a:noFill/>
        </p:spPr>
        <p:txBody>
          <a:bodyPr wrap="square" rtlCol="0">
            <a:spAutoFit/>
          </a:bodyPr>
          <a:lstStyle/>
          <a:p>
            <a:pPr marL="457200" indent="-457200">
              <a:buFont typeface="Arial"/>
              <a:buChar char="•"/>
            </a:pPr>
            <a:r>
              <a:rPr lang="en-US" sz="2800" dirty="0"/>
              <a:t>Because prokaryotic organisms lack a cell nucleus, the processes of transcription and translation occur almost </a:t>
            </a:r>
            <a:r>
              <a:rPr lang="en-US" sz="2800" dirty="0" smtClean="0"/>
              <a:t>simultaneously</a:t>
            </a:r>
          </a:p>
          <a:p>
            <a:pPr marL="457200" indent="-457200">
              <a:buFont typeface="Arial"/>
              <a:buChar char="•"/>
            </a:pPr>
            <a:r>
              <a:rPr lang="en-US" sz="2800" dirty="0" smtClean="0"/>
              <a:t>When </a:t>
            </a:r>
            <a:r>
              <a:rPr lang="en-US" sz="2800" dirty="0"/>
              <a:t>the protein is no longer needed, transcription </a:t>
            </a:r>
            <a:r>
              <a:rPr lang="en-US" sz="2800" dirty="0" smtClean="0"/>
              <a:t>stops, when </a:t>
            </a:r>
            <a:r>
              <a:rPr lang="en-US" sz="2800" dirty="0"/>
              <a:t>more protein is required, more transcription </a:t>
            </a:r>
            <a:r>
              <a:rPr lang="en-US" sz="2800" dirty="0" smtClean="0"/>
              <a:t>occurs</a:t>
            </a:r>
          </a:p>
          <a:p>
            <a:pPr marL="457200" indent="-457200">
              <a:buFont typeface="Arial"/>
              <a:buChar char="•"/>
            </a:pPr>
            <a:r>
              <a:rPr lang="en-US" sz="2800" dirty="0" smtClean="0"/>
              <a:t>Therefore</a:t>
            </a:r>
            <a:r>
              <a:rPr lang="en-US" sz="2800" dirty="0"/>
              <a:t>, in prokaryotic cells, the control of gene expression is almost entirely at the transcriptional </a:t>
            </a:r>
            <a:r>
              <a:rPr lang="en-US" sz="2800" dirty="0" smtClean="0"/>
              <a:t>level</a:t>
            </a:r>
          </a:p>
        </p:txBody>
      </p:sp>
    </p:spTree>
    <p:extLst>
      <p:ext uri="{BB962C8B-B14F-4D97-AF65-F5344CB8AC3E}">
        <p14:creationId xmlns:p14="http://schemas.microsoft.com/office/powerpoint/2010/main" val="18043798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8" y="342610"/>
            <a:ext cx="8134435" cy="651210"/>
          </a:xfrm>
        </p:spPr>
        <p:txBody>
          <a:bodyPr>
            <a:noAutofit/>
          </a:bodyPr>
          <a:lstStyle/>
          <a:p>
            <a:r>
              <a:rPr lang="en-US" sz="2800" b="1" dirty="0" smtClean="0">
                <a:solidFill>
                  <a:srgbClr val="009900"/>
                </a:solidFill>
              </a:rPr>
              <a:t>Prokaryotic versus Eukaryotic Gene Expression (3 of 6)</a:t>
            </a:r>
            <a:endParaRPr lang="en-US" sz="2800" b="1" dirty="0">
              <a:solidFill>
                <a:srgbClr val="009900"/>
              </a:solidFill>
            </a:endParaRPr>
          </a:p>
        </p:txBody>
      </p:sp>
      <p:sp>
        <p:nvSpPr>
          <p:cNvPr id="6" name="TextBox 5"/>
          <p:cNvSpPr txBox="1"/>
          <p:nvPr/>
        </p:nvSpPr>
        <p:spPr>
          <a:xfrm>
            <a:off x="457198" y="1502169"/>
            <a:ext cx="7982668" cy="3970318"/>
          </a:xfrm>
          <a:prstGeom prst="rect">
            <a:avLst/>
          </a:prstGeom>
          <a:noFill/>
        </p:spPr>
        <p:txBody>
          <a:bodyPr wrap="square" rtlCol="0">
            <a:spAutoFit/>
          </a:bodyPr>
          <a:lstStyle/>
          <a:p>
            <a:pPr marL="457200" indent="-457200">
              <a:buFont typeface="Arial"/>
              <a:buChar char="•"/>
            </a:pPr>
            <a:r>
              <a:rPr lang="en-US" sz="2800" dirty="0"/>
              <a:t>The first example of such control was discovered using </a:t>
            </a:r>
            <a:r>
              <a:rPr lang="en-US" sz="2800" i="1" dirty="0"/>
              <a:t>E</a:t>
            </a:r>
            <a:r>
              <a:rPr lang="en-US" sz="2800" dirty="0"/>
              <a:t>. </a:t>
            </a:r>
            <a:r>
              <a:rPr lang="en-US" sz="2800" i="1" dirty="0"/>
              <a:t>coli </a:t>
            </a:r>
            <a:r>
              <a:rPr lang="en-US" sz="2800" dirty="0"/>
              <a:t>in the 1950s </a:t>
            </a:r>
            <a:endParaRPr lang="en-US" sz="2800" dirty="0" smtClean="0"/>
          </a:p>
          <a:p>
            <a:pPr marL="457200" indent="-457200">
              <a:buFont typeface="Arial"/>
              <a:buChar char="•"/>
            </a:pPr>
            <a:r>
              <a:rPr lang="en-US" sz="2800" dirty="0" smtClean="0"/>
              <a:t>Lactose is </a:t>
            </a:r>
            <a:r>
              <a:rPr lang="en-US" sz="2800" dirty="0"/>
              <a:t>a food source for </a:t>
            </a:r>
            <a:r>
              <a:rPr lang="en-US" sz="2800" i="1" dirty="0"/>
              <a:t>E</a:t>
            </a:r>
            <a:r>
              <a:rPr lang="en-US" sz="2800" dirty="0"/>
              <a:t>. </a:t>
            </a:r>
            <a:r>
              <a:rPr lang="en-US" sz="2800" i="1" dirty="0" smtClean="0"/>
              <a:t>coli</a:t>
            </a:r>
            <a:endParaRPr lang="en-US" sz="2800" dirty="0"/>
          </a:p>
          <a:p>
            <a:pPr marL="457200" indent="-457200">
              <a:buFont typeface="Arial"/>
              <a:buChar char="•"/>
            </a:pPr>
            <a:r>
              <a:rPr lang="en-US" sz="2800" dirty="0" smtClean="0"/>
              <a:t>When </a:t>
            </a:r>
            <a:r>
              <a:rPr lang="en-US" sz="2800" dirty="0"/>
              <a:t>lactose is not present in the bacterium’s environment, the </a:t>
            </a:r>
            <a:r>
              <a:rPr lang="en-US" sz="2800" i="1" dirty="0"/>
              <a:t>lac </a:t>
            </a:r>
            <a:r>
              <a:rPr lang="en-US" sz="2800" dirty="0"/>
              <a:t>genes are transcribed in small </a:t>
            </a:r>
            <a:r>
              <a:rPr lang="en-US" sz="2800" dirty="0" smtClean="0"/>
              <a:t>amounts</a:t>
            </a:r>
          </a:p>
          <a:p>
            <a:pPr marL="457200" indent="-457200">
              <a:buFont typeface="Arial"/>
              <a:buChar char="•"/>
            </a:pPr>
            <a:r>
              <a:rPr lang="en-US" sz="2800" dirty="0" smtClean="0"/>
              <a:t>When </a:t>
            </a:r>
            <a:r>
              <a:rPr lang="en-US" sz="2800" dirty="0"/>
              <a:t>lactose is present, the genes are transcribed and the bacterium is able to use the lactose as a food </a:t>
            </a:r>
            <a:r>
              <a:rPr lang="en-US" sz="2800" dirty="0" smtClean="0"/>
              <a:t>source</a:t>
            </a:r>
          </a:p>
        </p:txBody>
      </p:sp>
    </p:spTree>
    <p:extLst>
      <p:ext uri="{BB962C8B-B14F-4D97-AF65-F5344CB8AC3E}">
        <p14:creationId xmlns:p14="http://schemas.microsoft.com/office/powerpoint/2010/main" val="18514061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8" y="228310"/>
            <a:ext cx="8510956" cy="651210"/>
          </a:xfrm>
        </p:spPr>
        <p:txBody>
          <a:bodyPr>
            <a:noAutofit/>
          </a:bodyPr>
          <a:lstStyle/>
          <a:p>
            <a:r>
              <a:rPr lang="en-US" sz="2800" b="1" dirty="0" smtClean="0">
                <a:solidFill>
                  <a:srgbClr val="009900"/>
                </a:solidFill>
              </a:rPr>
              <a:t>Prokaryotic versus Eukaryotic Gene Expression (4 of 6)</a:t>
            </a:r>
            <a:endParaRPr lang="en-US" sz="2800" b="1" dirty="0">
              <a:solidFill>
                <a:srgbClr val="009900"/>
              </a:solidFill>
            </a:endParaRPr>
          </a:p>
        </p:txBody>
      </p:sp>
      <p:sp>
        <p:nvSpPr>
          <p:cNvPr id="6" name="TextBox 5"/>
          <p:cNvSpPr txBox="1"/>
          <p:nvPr/>
        </p:nvSpPr>
        <p:spPr>
          <a:xfrm>
            <a:off x="457198" y="1160875"/>
            <a:ext cx="7455877" cy="5262980"/>
          </a:xfrm>
          <a:prstGeom prst="rect">
            <a:avLst/>
          </a:prstGeom>
          <a:noFill/>
        </p:spPr>
        <p:txBody>
          <a:bodyPr wrap="square" rtlCol="0">
            <a:spAutoFit/>
          </a:bodyPr>
          <a:lstStyle/>
          <a:p>
            <a:pPr marL="457200" indent="-457200">
              <a:buFont typeface="Arial"/>
              <a:buChar char="•"/>
            </a:pPr>
            <a:r>
              <a:rPr lang="en-US" sz="2800" dirty="0"/>
              <a:t>When there is no lactose present, a protein known as a repressor binds to the operator and prevents RNA polymerase from binding to the </a:t>
            </a:r>
            <a:r>
              <a:rPr lang="en-US" sz="2800" dirty="0" smtClean="0"/>
              <a:t>promoter, thus </a:t>
            </a:r>
            <a:r>
              <a:rPr lang="en-US" sz="2800" dirty="0"/>
              <a:t>very little of the protein products </a:t>
            </a:r>
            <a:r>
              <a:rPr lang="en-US" sz="2800" dirty="0" smtClean="0"/>
              <a:t>is made </a:t>
            </a:r>
          </a:p>
          <a:p>
            <a:pPr marL="457200" indent="-457200">
              <a:buFont typeface="Arial"/>
              <a:buChar char="•"/>
            </a:pPr>
            <a:r>
              <a:rPr lang="en-US" sz="2800" dirty="0" smtClean="0"/>
              <a:t>When </a:t>
            </a:r>
            <a:r>
              <a:rPr lang="en-US" sz="2800" dirty="0"/>
              <a:t>lactose is present, an end product of lactose metabolism binds to the repressor protein and prevents it from binding to the </a:t>
            </a:r>
            <a:r>
              <a:rPr lang="en-US" sz="2800" dirty="0" smtClean="0"/>
              <a:t>operator</a:t>
            </a:r>
          </a:p>
          <a:p>
            <a:pPr marL="457200" indent="-457200">
              <a:buFont typeface="Arial"/>
              <a:buChar char="•"/>
            </a:pPr>
            <a:r>
              <a:rPr lang="en-US" sz="2800" dirty="0" smtClean="0"/>
              <a:t>This </a:t>
            </a:r>
            <a:r>
              <a:rPr lang="en-US" sz="2800" dirty="0"/>
              <a:t>allows RNA polymerase to bind to the promoter and freely transcribe the three genes, </a:t>
            </a:r>
            <a:r>
              <a:rPr lang="en-US" sz="2800" dirty="0" smtClean="0"/>
              <a:t>producing lactase</a:t>
            </a:r>
          </a:p>
        </p:txBody>
      </p:sp>
    </p:spTree>
    <p:extLst>
      <p:ext uri="{BB962C8B-B14F-4D97-AF65-F5344CB8AC3E}">
        <p14:creationId xmlns:p14="http://schemas.microsoft.com/office/powerpoint/2010/main" val="13560703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8" y="228021"/>
            <a:ext cx="8134435" cy="651210"/>
          </a:xfrm>
        </p:spPr>
        <p:txBody>
          <a:bodyPr>
            <a:noAutofit/>
          </a:bodyPr>
          <a:lstStyle/>
          <a:p>
            <a:r>
              <a:rPr lang="en-US" sz="2800" b="1" dirty="0" smtClean="0">
                <a:solidFill>
                  <a:srgbClr val="009900"/>
                </a:solidFill>
              </a:rPr>
              <a:t>Prokaryotic versus Eukaryotic Gene Expression (5 of 6)</a:t>
            </a:r>
            <a:endParaRPr lang="en-US" sz="2800" b="1" dirty="0">
              <a:solidFill>
                <a:srgbClr val="009900"/>
              </a:solidFill>
            </a:endParaRPr>
          </a:p>
        </p:txBody>
      </p:sp>
      <p:sp>
        <p:nvSpPr>
          <p:cNvPr id="6" name="TextBox 5"/>
          <p:cNvSpPr txBox="1"/>
          <p:nvPr/>
        </p:nvSpPr>
        <p:spPr>
          <a:xfrm>
            <a:off x="457198" y="1283677"/>
            <a:ext cx="7455877" cy="5262980"/>
          </a:xfrm>
          <a:prstGeom prst="rect">
            <a:avLst/>
          </a:prstGeom>
          <a:noFill/>
        </p:spPr>
        <p:txBody>
          <a:bodyPr wrap="square" rtlCol="0">
            <a:spAutoFit/>
          </a:bodyPr>
          <a:lstStyle/>
          <a:p>
            <a:pPr marL="457200" indent="-457200">
              <a:buFont typeface="Arial"/>
              <a:buChar char="•"/>
            </a:pPr>
            <a:r>
              <a:rPr lang="en-US" sz="2800" dirty="0" smtClean="0"/>
              <a:t>Eukaryotic </a:t>
            </a:r>
            <a:r>
              <a:rPr lang="en-US" sz="2800" dirty="0"/>
              <a:t>cells, in contrast, have intracellular organelles and are much more </a:t>
            </a:r>
            <a:r>
              <a:rPr lang="en-US" sz="2800" dirty="0" smtClean="0"/>
              <a:t>complex; recall, </a:t>
            </a:r>
            <a:r>
              <a:rPr lang="en-US" sz="2800" dirty="0"/>
              <a:t>the DNA is contained inside the cell’s nucleus and it is transcribed into mRNA </a:t>
            </a:r>
            <a:r>
              <a:rPr lang="en-US" sz="2800" dirty="0" smtClean="0"/>
              <a:t>there</a:t>
            </a:r>
          </a:p>
          <a:p>
            <a:pPr marL="457200" indent="-457200">
              <a:buFont typeface="Arial"/>
              <a:buChar char="•"/>
            </a:pPr>
            <a:r>
              <a:rPr lang="en-US" sz="2800" dirty="0" smtClean="0"/>
              <a:t>The </a:t>
            </a:r>
            <a:r>
              <a:rPr lang="en-US" sz="2800" dirty="0"/>
              <a:t>newly synthesized mRNA is then transported out of the nucleus into the cytoplasm, where ribosomes translate the mRNA into </a:t>
            </a:r>
            <a:r>
              <a:rPr lang="en-US" sz="2800" dirty="0" smtClean="0"/>
              <a:t>protein</a:t>
            </a:r>
          </a:p>
          <a:p>
            <a:pPr marL="457200" indent="-457200">
              <a:buFont typeface="Arial"/>
              <a:buChar char="•"/>
            </a:pPr>
            <a:r>
              <a:rPr lang="en-US" sz="2800" dirty="0" smtClean="0"/>
              <a:t>Transcription </a:t>
            </a:r>
            <a:r>
              <a:rPr lang="en-US" sz="2800" dirty="0"/>
              <a:t>occurs only within the nucleus, and translation only occurs outside the nucleus in the </a:t>
            </a:r>
            <a:r>
              <a:rPr lang="en-US" sz="2800" dirty="0" smtClean="0"/>
              <a:t>cytoplasm</a:t>
            </a:r>
          </a:p>
        </p:txBody>
      </p:sp>
    </p:spTree>
    <p:extLst>
      <p:ext uri="{BB962C8B-B14F-4D97-AF65-F5344CB8AC3E}">
        <p14:creationId xmlns:p14="http://schemas.microsoft.com/office/powerpoint/2010/main" val="42792827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8" y="210726"/>
            <a:ext cx="8134435" cy="651210"/>
          </a:xfrm>
        </p:spPr>
        <p:txBody>
          <a:bodyPr>
            <a:noAutofit/>
          </a:bodyPr>
          <a:lstStyle/>
          <a:p>
            <a:r>
              <a:rPr lang="en-US" sz="2800" b="1" dirty="0" smtClean="0">
                <a:solidFill>
                  <a:srgbClr val="009900"/>
                </a:solidFill>
              </a:rPr>
              <a:t>Prokaryotic versus Eukaryotic Gene Expression (6 of 6)</a:t>
            </a:r>
            <a:endParaRPr lang="en-US" sz="2800" b="1" dirty="0">
              <a:solidFill>
                <a:srgbClr val="009900"/>
              </a:solidFill>
            </a:endParaRPr>
          </a:p>
        </p:txBody>
      </p:sp>
      <p:sp>
        <p:nvSpPr>
          <p:cNvPr id="6" name="TextBox 5"/>
          <p:cNvSpPr txBox="1"/>
          <p:nvPr/>
        </p:nvSpPr>
        <p:spPr>
          <a:xfrm>
            <a:off x="457198" y="1142522"/>
            <a:ext cx="8112255" cy="5447645"/>
          </a:xfrm>
          <a:prstGeom prst="rect">
            <a:avLst/>
          </a:prstGeom>
          <a:noFill/>
        </p:spPr>
        <p:txBody>
          <a:bodyPr wrap="square" rtlCol="0">
            <a:spAutoFit/>
          </a:bodyPr>
          <a:lstStyle/>
          <a:p>
            <a:pPr marL="457200" indent="-457200">
              <a:buFont typeface="Arial"/>
              <a:buChar char="•"/>
            </a:pPr>
            <a:r>
              <a:rPr lang="en-US" sz="2800" dirty="0"/>
              <a:t>The regulation of gene expression can occur at all stages of the process (Figure 9.22</a:t>
            </a:r>
            <a:r>
              <a:rPr lang="en-US" sz="2800" dirty="0" smtClean="0"/>
              <a:t>)</a:t>
            </a:r>
            <a:endParaRPr lang="en-US" sz="2800" dirty="0"/>
          </a:p>
          <a:p>
            <a:pPr marL="457200" indent="-457200">
              <a:buFont typeface="Arial"/>
              <a:buChar char="•"/>
            </a:pPr>
            <a:r>
              <a:rPr lang="en-US" sz="2800" dirty="0" smtClean="0"/>
              <a:t>Regulation </a:t>
            </a:r>
            <a:r>
              <a:rPr lang="en-US" sz="2800" dirty="0"/>
              <a:t>may </a:t>
            </a:r>
            <a:r>
              <a:rPr lang="en-US" sz="2800" dirty="0" smtClean="0"/>
              <a:t>occur: </a:t>
            </a:r>
          </a:p>
          <a:p>
            <a:pPr marL="914400" lvl="1" indent="-457200">
              <a:buFont typeface="Wingdings" charset="2"/>
              <a:buChar char="Ø"/>
            </a:pPr>
            <a:r>
              <a:rPr lang="en-US" sz="2400" dirty="0" smtClean="0"/>
              <a:t>when </a:t>
            </a:r>
            <a:r>
              <a:rPr lang="en-US" sz="2400" dirty="0"/>
              <a:t>the DNA is uncoiled and loosened from nucleosomes to bind transcription factors </a:t>
            </a:r>
            <a:r>
              <a:rPr lang="en-US" sz="2400" dirty="0" smtClean="0"/>
              <a:t>(</a:t>
            </a:r>
            <a:r>
              <a:rPr lang="en-US" sz="2400" b="1" dirty="0" smtClean="0">
                <a:solidFill>
                  <a:srgbClr val="009900"/>
                </a:solidFill>
              </a:rPr>
              <a:t>epigenetic</a:t>
            </a:r>
            <a:r>
              <a:rPr lang="en-US" sz="2400" b="1" dirty="0" smtClean="0"/>
              <a:t> </a:t>
            </a:r>
            <a:r>
              <a:rPr lang="en-US" sz="2400" dirty="0"/>
              <a:t>level</a:t>
            </a:r>
            <a:r>
              <a:rPr lang="en-US" sz="2400" dirty="0" smtClean="0"/>
              <a:t>)</a:t>
            </a:r>
            <a:endParaRPr lang="en-US" sz="2400" dirty="0"/>
          </a:p>
          <a:p>
            <a:pPr marL="914400" lvl="1" indent="-457200">
              <a:buFont typeface="Wingdings" charset="2"/>
              <a:buChar char="Ø"/>
            </a:pPr>
            <a:r>
              <a:rPr lang="en-US" sz="2400" dirty="0" smtClean="0"/>
              <a:t>when </a:t>
            </a:r>
            <a:r>
              <a:rPr lang="en-US" sz="2400" dirty="0"/>
              <a:t>the RNA is transcribed (transcriptional level</a:t>
            </a:r>
            <a:r>
              <a:rPr lang="en-US" sz="2400" dirty="0" smtClean="0"/>
              <a:t>)</a:t>
            </a:r>
            <a:endParaRPr lang="en-US" sz="2400" dirty="0"/>
          </a:p>
          <a:p>
            <a:pPr marL="914400" lvl="1" indent="-457200">
              <a:buFont typeface="Wingdings" charset="2"/>
              <a:buChar char="Ø"/>
            </a:pPr>
            <a:r>
              <a:rPr lang="en-US" sz="2400" dirty="0" smtClean="0"/>
              <a:t>when </a:t>
            </a:r>
            <a:r>
              <a:rPr lang="en-US" sz="2400" dirty="0"/>
              <a:t>RNA is processed and </a:t>
            </a:r>
            <a:r>
              <a:rPr lang="en-US" sz="2400" dirty="0" smtClean="0"/>
              <a:t>exported </a:t>
            </a:r>
            <a:r>
              <a:rPr lang="en-US" sz="2400" dirty="0"/>
              <a:t>to the cytoplasm after it is transcribed </a:t>
            </a:r>
            <a:r>
              <a:rPr lang="en-US" sz="2400" dirty="0" smtClean="0"/>
              <a:t>(</a:t>
            </a:r>
            <a:r>
              <a:rPr lang="en-US" sz="2400" b="1" dirty="0" smtClean="0">
                <a:solidFill>
                  <a:srgbClr val="009900"/>
                </a:solidFill>
              </a:rPr>
              <a:t>post</a:t>
            </a:r>
            <a:r>
              <a:rPr lang="en-US" sz="2400" b="1" dirty="0">
                <a:solidFill>
                  <a:srgbClr val="009900"/>
                </a:solidFill>
              </a:rPr>
              <a:t>-transcriptional </a:t>
            </a:r>
            <a:r>
              <a:rPr lang="en-US" sz="2400" dirty="0"/>
              <a:t>level</a:t>
            </a:r>
            <a:r>
              <a:rPr lang="en-US" sz="2400" dirty="0" smtClean="0"/>
              <a:t>)</a:t>
            </a:r>
            <a:endParaRPr lang="en-US" sz="2400" dirty="0"/>
          </a:p>
          <a:p>
            <a:pPr marL="914400" lvl="1" indent="-457200">
              <a:buFont typeface="Wingdings" charset="2"/>
              <a:buChar char="Ø"/>
            </a:pPr>
            <a:r>
              <a:rPr lang="en-US" sz="2400" dirty="0" smtClean="0"/>
              <a:t>when </a:t>
            </a:r>
            <a:r>
              <a:rPr lang="en-US" sz="2400" dirty="0"/>
              <a:t>the RNA is translated into protein (translational level</a:t>
            </a:r>
            <a:r>
              <a:rPr lang="en-US" sz="2400" dirty="0" smtClean="0"/>
              <a:t>)</a:t>
            </a:r>
            <a:endParaRPr lang="en-US" sz="2400" dirty="0"/>
          </a:p>
          <a:p>
            <a:pPr marL="914400" lvl="1" indent="-457200">
              <a:buFont typeface="Wingdings" charset="2"/>
              <a:buChar char="Ø"/>
            </a:pPr>
            <a:r>
              <a:rPr lang="en-US" sz="2400" dirty="0" smtClean="0"/>
              <a:t>after </a:t>
            </a:r>
            <a:r>
              <a:rPr lang="en-US" sz="2400" dirty="0"/>
              <a:t>the protein has been made </a:t>
            </a:r>
            <a:r>
              <a:rPr lang="en-US" sz="2400" dirty="0" smtClean="0"/>
              <a:t>(</a:t>
            </a:r>
            <a:r>
              <a:rPr lang="en-US" sz="2400" b="1" dirty="0" smtClean="0">
                <a:solidFill>
                  <a:srgbClr val="009900"/>
                </a:solidFill>
              </a:rPr>
              <a:t>post</a:t>
            </a:r>
            <a:r>
              <a:rPr lang="en-US" sz="2400" b="1" dirty="0">
                <a:solidFill>
                  <a:srgbClr val="009900"/>
                </a:solidFill>
              </a:rPr>
              <a:t>-translational</a:t>
            </a:r>
            <a:r>
              <a:rPr lang="en-US" sz="2400" b="1" dirty="0"/>
              <a:t> </a:t>
            </a:r>
            <a:r>
              <a:rPr lang="en-US" sz="2400" dirty="0"/>
              <a:t>level</a:t>
            </a:r>
            <a:r>
              <a:rPr lang="en-US" sz="2400" dirty="0" smtClean="0"/>
              <a:t>)</a:t>
            </a:r>
            <a:endParaRPr lang="en-US" sz="2400" dirty="0"/>
          </a:p>
        </p:txBody>
      </p:sp>
    </p:spTree>
    <p:extLst>
      <p:ext uri="{BB962C8B-B14F-4D97-AF65-F5344CB8AC3E}">
        <p14:creationId xmlns:p14="http://schemas.microsoft.com/office/powerpoint/2010/main" val="10480166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pPr algn="r"/>
            <a:r>
              <a:rPr lang="en-US" sz="2400" dirty="0">
                <a:solidFill>
                  <a:srgbClr val="009900"/>
                </a:solidFill>
              </a:rPr>
              <a:t>Figure </a:t>
            </a:r>
            <a:r>
              <a:rPr lang="en-US" dirty="0">
                <a:solidFill>
                  <a:srgbClr val="009900"/>
                </a:solidFill>
              </a:rPr>
              <a:t>9.22</a:t>
            </a:r>
            <a:endParaRPr lang="en-US" sz="2400" dirty="0">
              <a:solidFill>
                <a:srgbClr val="009900"/>
              </a:solidFill>
            </a:endParaRPr>
          </a:p>
        </p:txBody>
      </p:sp>
      <p:pic>
        <p:nvPicPr>
          <p:cNvPr id="2" name="Figure" descr="Illustration shows the steps of protein synthesis in three steps: transcription, RNA processing, and translation. In transcription, the RNA strand is synthesized by RNA polymerase in the 5' to 3' direction. In RNA processing, a primary RNA transcript with three exons and two introns is shown. In the spliced transcript, the introns are removed and the exons are fused together. A 5' cap and poly-A tail have also been added. In translation, an initiator tRNA recognizes the sequence AUG on the mRNA that is associated with the small ribosomal subunit. The large subunit joins the complex. Next, a second tRNA is recruited at the A site. A peptide bond is formed between the first amino acid, which is at the P site, and the second amino acid, which is at the A site. The mRNA then shifts and the first tRNA is moved to the E site, where it dissociates from the ribosome. Another tRNA binds the A site, and the process is repe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001" r="-19001"/>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Eukaryotic gene expression is regulated during transcription and RNA processing, which take place in the nucleus, as well as during protein translation, which takes place in the cytoplasm. Further regulation may occur through post-translational modifications of proteins.</a:t>
            </a:r>
          </a:p>
        </p:txBody>
      </p:sp>
      <p:sp>
        <p:nvSpPr>
          <p:cNvPr id="6" name="Disclaimer">
            <a:extLst>
              <a:ext uri="{FF2B5EF4-FFF2-40B4-BE49-F238E27FC236}">
                <a16:creationId xmlns:a16="http://schemas.microsoft.com/office/drawing/2014/main" id="{3A114077-7C31-4800-8D56-B0DDEDE3B6C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5429334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57198" y="342610"/>
            <a:ext cx="8134435" cy="651210"/>
          </a:xfrm>
        </p:spPr>
        <p:txBody>
          <a:bodyPr>
            <a:normAutofit fontScale="92500"/>
          </a:bodyPr>
          <a:lstStyle/>
          <a:p>
            <a:r>
              <a:rPr lang="en-US" sz="2800" b="1" dirty="0" smtClean="0">
                <a:solidFill>
                  <a:srgbClr val="009900"/>
                </a:solidFill>
              </a:rPr>
              <a:t>Prokaryotic versus Eukaryotic Gene Expression</a:t>
            </a:r>
            <a:endParaRPr lang="en-US" sz="2800" b="1" dirty="0">
              <a:solidFill>
                <a:srgbClr val="009900"/>
              </a:solidFill>
            </a:endParaRPr>
          </a:p>
        </p:txBody>
      </p:sp>
      <p:pic>
        <p:nvPicPr>
          <p:cNvPr id="2" name="Picture 1" descr="this chart shows the differences in the Regulation of Gene Expression of Prokaryotic and Eukaryotic Organisms" title="Prokaryotic versus Eukaryotic Gene Expression"/>
          <p:cNvPicPr>
            <a:picLocks noChangeAspect="1"/>
          </p:cNvPicPr>
          <p:nvPr/>
        </p:nvPicPr>
        <p:blipFill>
          <a:blip r:embed="rId2"/>
          <a:stretch>
            <a:fillRect/>
          </a:stretch>
        </p:blipFill>
        <p:spPr>
          <a:xfrm>
            <a:off x="0" y="1828800"/>
            <a:ext cx="9144000" cy="3192357"/>
          </a:xfrm>
          <a:prstGeom prst="rect">
            <a:avLst/>
          </a:prstGeom>
        </p:spPr>
      </p:pic>
    </p:spTree>
    <p:extLst>
      <p:ext uri="{BB962C8B-B14F-4D97-AF65-F5344CB8AC3E}">
        <p14:creationId xmlns:p14="http://schemas.microsoft.com/office/powerpoint/2010/main" val="4017567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969</TotalTime>
  <Words>7333</Words>
  <Application>Microsoft Office PowerPoint</Application>
  <PresentationFormat>On-screen Show (4:3)</PresentationFormat>
  <Paragraphs>367</Paragraphs>
  <Slides>99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Arial Black</vt:lpstr>
      <vt:lpstr>Calibri</vt:lpstr>
      <vt:lpstr>Wingdings</vt:lpstr>
      <vt:lpstr>Essential</vt:lpstr>
      <vt:lpstr>CONCEPTS OF BIOLOGY</vt:lpstr>
      <vt:lpstr>PowerPoint Presentation</vt:lpstr>
      <vt:lpstr>PowerPoint Presentation</vt:lpstr>
      <vt:lpstr>Figure 9.1</vt:lpstr>
      <vt:lpstr>PowerPoint Presentation</vt:lpstr>
      <vt:lpstr>PowerPoint Presentation</vt:lpstr>
      <vt:lpstr>PowerPoint Presentation</vt:lpstr>
      <vt:lpstr>Figure 9.2</vt:lpstr>
      <vt:lpstr>PowerPoint Presentation</vt:lpstr>
      <vt:lpstr>Figure 9.3</vt:lpstr>
      <vt:lpstr>PowerPoint Presentation</vt:lpstr>
      <vt:lpstr>PowerPoint Presentation</vt:lpstr>
      <vt:lpstr>PowerPoint Presentation</vt:lpstr>
      <vt:lpstr>PowerPoint Presentation</vt:lpstr>
      <vt:lpstr>Figure 9.4</vt:lpstr>
      <vt:lpstr>PowerPoint Presentation</vt:lpstr>
      <vt:lpstr>Figure 9.5</vt:lpstr>
      <vt:lpstr>PowerPoint Presentation</vt:lpstr>
      <vt:lpstr>PowerPoint Presentation</vt:lpstr>
      <vt:lpstr>PowerPoint Presentation</vt:lpstr>
      <vt:lpstr>PowerPoint Presentation</vt:lpstr>
      <vt:lpstr>Figure 9.6</vt:lpstr>
      <vt:lpstr>PowerPoint Presentation</vt:lpstr>
      <vt:lpstr>PowerPoint Presentation</vt:lpstr>
      <vt:lpstr>Figure 9.7</vt:lpstr>
      <vt:lpstr>PowerPoint Presentation</vt:lpstr>
      <vt:lpstr>PowerPoint Presentation</vt:lpstr>
      <vt:lpstr>PowerPoint Presentation</vt:lpstr>
      <vt:lpstr>Figure 9.8</vt:lpstr>
      <vt:lpstr>PowerPoint Presentation</vt:lpstr>
      <vt:lpstr>Figure 9.9</vt:lpstr>
      <vt:lpstr>PowerPoint Presentation</vt:lpstr>
      <vt:lpstr>PowerPoint Presentation</vt:lpstr>
      <vt:lpstr>PowerPoint Presentation</vt:lpstr>
      <vt:lpstr>Figure 9.10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9.11</vt:lpstr>
      <vt:lpstr>PowerPoint Presentation</vt:lpstr>
      <vt:lpstr>Figure 9.12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9.13</vt:lpstr>
      <vt:lpstr>PowerPoint Presentation</vt:lpstr>
      <vt:lpstr>PowerPoint Presentation</vt:lpstr>
      <vt:lpstr>PowerPoint Presentation</vt:lpstr>
      <vt:lpstr>PowerPoint Presentation</vt:lpstr>
      <vt:lpstr>Figure 9.14</vt:lpstr>
      <vt:lpstr>PowerPoint Presentation</vt:lpstr>
      <vt:lpstr>PowerPoint Presentation</vt:lpstr>
      <vt:lpstr>Figure 9.15</vt:lpstr>
      <vt:lpstr>PowerPoint Presentation</vt:lpstr>
      <vt:lpstr>PowerPoint Presentation</vt:lpstr>
      <vt:lpstr>Figure 9.16</vt:lpstr>
      <vt:lpstr>PowerPoint Presentation</vt:lpstr>
      <vt:lpstr>PowerPoint Presentation</vt:lpstr>
      <vt:lpstr>Figure 9.17</vt:lpstr>
      <vt:lpstr>PowerPoint Presentation</vt:lpstr>
      <vt:lpstr>PowerPoint Presentation</vt:lpstr>
      <vt:lpstr>PowerPoint Presentation</vt:lpstr>
      <vt:lpstr>PowerPoint Presentation</vt:lpstr>
      <vt:lpstr>PowerPoint Presentation</vt:lpstr>
      <vt:lpstr>Figure 9.18</vt:lpstr>
      <vt:lpstr>PowerPoint Presentation</vt:lpstr>
      <vt:lpstr>PowerPoint Presentation</vt:lpstr>
      <vt:lpstr>Figure 9.19</vt:lpstr>
      <vt:lpstr>PowerPoint Presentation</vt:lpstr>
      <vt:lpstr>PowerPoint Presentation</vt:lpstr>
      <vt:lpstr>PowerPoint Presentation</vt:lpstr>
      <vt:lpstr>Figure 9.20</vt:lpstr>
      <vt:lpstr>PowerPoint Presentation</vt:lpstr>
      <vt:lpstr>PowerPoint Presentation</vt:lpstr>
      <vt:lpstr>PowerPoint Presentation</vt:lpstr>
      <vt:lpstr>PowerPoint Presentation</vt:lpstr>
      <vt:lpstr>Figure 9.21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9.22</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9 - MOLECULAR BIOLOGY</dc:title>
  <dc:creator>Spuddy McSpare</dc:creator>
  <cp:lastModifiedBy>SLIPUB</cp:lastModifiedBy>
  <cp:revision>159</cp:revision>
  <dcterms:created xsi:type="dcterms:W3CDTF">2012-06-04T02:13:36Z</dcterms:created>
  <dcterms:modified xsi:type="dcterms:W3CDTF">2019-08-10T15:31:32Z</dcterms:modified>
</cp:coreProperties>
</file>