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57"/>
  </p:handoutMasterIdLst>
  <p:sldIdLst>
    <p:sldId id="256" r:id="rId2"/>
    <p:sldId id="327" r:id="rId3"/>
    <p:sldId id="277" r:id="rId4"/>
    <p:sldId id="333" r:id="rId5"/>
    <p:sldId id="332" r:id="rId6"/>
    <p:sldId id="331" r:id="rId7"/>
    <p:sldId id="330" r:id="rId8"/>
    <p:sldId id="321" r:id="rId9"/>
    <p:sldId id="334" r:id="rId10"/>
    <p:sldId id="336" r:id="rId11"/>
    <p:sldId id="372" r:id="rId12"/>
    <p:sldId id="329" r:id="rId13"/>
    <p:sldId id="337" r:id="rId14"/>
    <p:sldId id="338" r:id="rId15"/>
    <p:sldId id="373" r:id="rId16"/>
    <p:sldId id="339" r:id="rId17"/>
    <p:sldId id="340" r:id="rId18"/>
    <p:sldId id="341" r:id="rId19"/>
    <p:sldId id="322" r:id="rId20"/>
    <p:sldId id="343" r:id="rId21"/>
    <p:sldId id="344" r:id="rId22"/>
    <p:sldId id="283" r:id="rId23"/>
    <p:sldId id="342" r:id="rId24"/>
    <p:sldId id="345" r:id="rId25"/>
    <p:sldId id="348" r:id="rId26"/>
    <p:sldId id="377" r:id="rId27"/>
    <p:sldId id="349" r:id="rId28"/>
    <p:sldId id="354" r:id="rId29"/>
    <p:sldId id="284" r:id="rId30"/>
    <p:sldId id="353" r:id="rId31"/>
    <p:sldId id="352" r:id="rId32"/>
    <p:sldId id="323" r:id="rId33"/>
    <p:sldId id="378" r:id="rId34"/>
    <p:sldId id="347" r:id="rId35"/>
    <p:sldId id="358" r:id="rId36"/>
    <p:sldId id="285" r:id="rId37"/>
    <p:sldId id="359" r:id="rId38"/>
    <p:sldId id="374" r:id="rId39"/>
    <p:sldId id="324" r:id="rId40"/>
    <p:sldId id="375" r:id="rId41"/>
    <p:sldId id="360" r:id="rId42"/>
    <p:sldId id="317" r:id="rId43"/>
    <p:sldId id="364" r:id="rId44"/>
    <p:sldId id="363" r:id="rId45"/>
    <p:sldId id="325" r:id="rId46"/>
    <p:sldId id="362" r:id="rId47"/>
    <p:sldId id="365" r:id="rId48"/>
    <p:sldId id="376" r:id="rId49"/>
    <p:sldId id="361" r:id="rId50"/>
    <p:sldId id="366" r:id="rId51"/>
    <p:sldId id="326" r:id="rId52"/>
    <p:sldId id="368" r:id="rId53"/>
    <p:sldId id="371" r:id="rId54"/>
    <p:sldId id="367" r:id="rId55"/>
    <p:sldId id="31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98621"/>
    <a:srgbClr val="6CB255"/>
    <a:srgbClr val="E5D419"/>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712" autoAdjust="0"/>
  </p:normalViewPr>
  <p:slideViewPr>
    <p:cSldViewPr snapToGrid="0" snapToObjects="1">
      <p:cViewPr varScale="1">
        <p:scale>
          <a:sx n="109" d="100"/>
          <a:sy n="109" d="100"/>
        </p:scale>
        <p:origin x="3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8/10/2019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August 10,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August 10,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August 10,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August 10,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August 10,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openstaxcollege.org/l/animal_meiosis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openstaxcollege.org/l/how_cells_dvid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731EF99-B8D9-43EE-9D53-2D302CB39D1C}"/>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7 THE CELLULAR BASIS OF INHERITANCE</a:t>
            </a:r>
          </a:p>
          <a:p>
            <a:pPr algn="ctr"/>
            <a:r>
              <a:rPr lang="en-US" sz="1600" cap="none" dirty="0">
                <a:solidFill>
                  <a:schemeClr val="tx1"/>
                </a:solidFill>
                <a:latin typeface="+mn-lt"/>
              </a:rPr>
              <a:t>PowerPoint Image Slideshow</a:t>
            </a:r>
          </a:p>
        </p:txBody>
      </p:sp>
      <p:pic>
        <p:nvPicPr>
          <p:cNvPr id="6" name="Figure" descr="Concepts of Biology">
            <a:extLst>
              <a:ext uri="{FF2B5EF4-FFF2-40B4-BE49-F238E27FC236}">
                <a16:creationId xmlns:a16="http://schemas.microsoft.com/office/drawing/2014/main" id="{983E382C-94D1-405D-8553-1104658EF86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pic>
        <p:nvPicPr>
          <p:cNvPr id="3" name="Picture 2" descr="BY-NC-SA picture slides by Spuddy Mc Spare, information slides by Tracie Rizan Bates, M.A.S.T. Associate Professor, NTCC" title="copyright"/>
          <p:cNvPicPr>
            <a:picLocks noChangeAspect="1"/>
          </p:cNvPicPr>
          <p:nvPr/>
        </p:nvPicPr>
        <p:blipFill>
          <a:blip r:embed="rId3"/>
          <a:stretch>
            <a:fillRect/>
          </a:stretch>
        </p:blipFill>
        <p:spPr>
          <a:xfrm>
            <a:off x="1680063" y="6227976"/>
            <a:ext cx="5467350" cy="342900"/>
          </a:xfrm>
          <a:prstGeom prst="rect">
            <a:avLst/>
          </a:prstGeom>
        </p:spPr>
      </p:pic>
      <p:pic>
        <p:nvPicPr>
          <p:cNvPr id="7" name="OpenStaxLogo" descr="openstax college logo">
            <a:extLst>
              <a:ext uri="{FF2B5EF4-FFF2-40B4-BE49-F238E27FC236}">
                <a16:creationId xmlns:a16="http://schemas.microsoft.com/office/drawing/2014/main" id="{7D988FED-2CCD-4E34-9841-65A364A1AA78}"/>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86862" y="342610"/>
            <a:ext cx="8370276" cy="651210"/>
          </a:xfrm>
        </p:spPr>
        <p:txBody>
          <a:bodyPr>
            <a:noAutofit/>
          </a:bodyPr>
          <a:lstStyle/>
          <a:p>
            <a:r>
              <a:rPr lang="en-US" sz="2800" b="1" dirty="0">
                <a:solidFill>
                  <a:srgbClr val="009900"/>
                </a:solidFill>
              </a:rPr>
              <a:t>Life Cycles of Sexually Reproducing </a:t>
            </a:r>
            <a:r>
              <a:rPr lang="en-US" sz="2800" b="1" dirty="0" smtClean="0">
                <a:solidFill>
                  <a:srgbClr val="009900"/>
                </a:solidFill>
              </a:rPr>
              <a:t>Organisms (5 of 6)</a:t>
            </a:r>
            <a:endParaRPr lang="en-US" sz="2800" b="1" dirty="0">
              <a:solidFill>
                <a:srgbClr val="009900"/>
              </a:solidFill>
            </a:endParaRPr>
          </a:p>
        </p:txBody>
      </p:sp>
      <p:sp>
        <p:nvSpPr>
          <p:cNvPr id="2" name="TextBox 1"/>
          <p:cNvSpPr txBox="1"/>
          <p:nvPr/>
        </p:nvSpPr>
        <p:spPr>
          <a:xfrm>
            <a:off x="386862" y="1521070"/>
            <a:ext cx="8423031" cy="347787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All plants and some algae employ the alternation of generations type of life cycle</a:t>
            </a:r>
          </a:p>
          <a:p>
            <a:pPr marL="285750" indent="-285750">
              <a:buFont typeface="Arial" panose="020B0604020202020204" pitchFamily="34" charset="0"/>
              <a:buChar char="•"/>
            </a:pPr>
            <a:r>
              <a:rPr lang="en-US" sz="2800" dirty="0" smtClean="0"/>
              <a:t>The haploid multicellular plants are called </a:t>
            </a:r>
            <a:r>
              <a:rPr lang="en-US" sz="2800" b="1" dirty="0" smtClean="0">
                <a:solidFill>
                  <a:srgbClr val="009900"/>
                </a:solidFill>
              </a:rPr>
              <a:t>gametophytes</a:t>
            </a:r>
            <a:r>
              <a:rPr lang="en-US" sz="2800" dirty="0" smtClean="0"/>
              <a:t> because they produce gametes (meiosis is not involved in this production of gametes because the organism in already haploid)</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87323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86862" y="342610"/>
            <a:ext cx="8370276" cy="651210"/>
          </a:xfrm>
        </p:spPr>
        <p:txBody>
          <a:bodyPr>
            <a:noAutofit/>
          </a:bodyPr>
          <a:lstStyle/>
          <a:p>
            <a:r>
              <a:rPr lang="en-US" sz="2800" b="1" dirty="0">
                <a:solidFill>
                  <a:srgbClr val="009900"/>
                </a:solidFill>
              </a:rPr>
              <a:t>Life Cycles of Sexually Reproducing </a:t>
            </a:r>
            <a:r>
              <a:rPr lang="en-US" sz="2800" b="1" dirty="0" smtClean="0">
                <a:solidFill>
                  <a:srgbClr val="009900"/>
                </a:solidFill>
              </a:rPr>
              <a:t>Organisms (6 of 6)</a:t>
            </a:r>
            <a:endParaRPr lang="en-US" sz="2800" b="1" dirty="0">
              <a:solidFill>
                <a:srgbClr val="009900"/>
              </a:solidFill>
            </a:endParaRPr>
          </a:p>
        </p:txBody>
      </p:sp>
      <p:sp>
        <p:nvSpPr>
          <p:cNvPr id="2" name="TextBox 1"/>
          <p:cNvSpPr txBox="1"/>
          <p:nvPr/>
        </p:nvSpPr>
        <p:spPr>
          <a:xfrm>
            <a:off x="386862" y="1538654"/>
            <a:ext cx="8423031" cy="347787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Fertilization between the gametes forms a diploid zygote, the zygote undergoes many rounds of mitosis to give rise the a diploid multicellular plant called a </a:t>
            </a:r>
            <a:r>
              <a:rPr lang="en-US" sz="2800" b="1" dirty="0" smtClean="0">
                <a:solidFill>
                  <a:srgbClr val="009900"/>
                </a:solidFill>
              </a:rPr>
              <a:t>sporophyte</a:t>
            </a:r>
          </a:p>
          <a:p>
            <a:pPr marL="285750" indent="-285750">
              <a:buFont typeface="Arial" panose="020B0604020202020204" pitchFamily="34" charset="0"/>
              <a:buChar char="•"/>
            </a:pPr>
            <a:r>
              <a:rPr lang="en-US" sz="2800" dirty="0" smtClean="0"/>
              <a:t>Specialized cells of the sporophyte will undergo meiosis to produce haploid spores, these spores will develop into gametophytes</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20796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9900"/>
                </a:solidFill>
              </a:rPr>
              <a:t>7.2: Meiosis (1 of 4)</a:t>
            </a:r>
            <a:endParaRPr lang="en-US" sz="2800" b="1" dirty="0">
              <a:solidFill>
                <a:srgbClr val="009900"/>
              </a:solidFill>
            </a:endParaRPr>
          </a:p>
        </p:txBody>
      </p:sp>
      <p:sp>
        <p:nvSpPr>
          <p:cNvPr id="6" name="TextBox 5"/>
          <p:cNvSpPr txBox="1"/>
          <p:nvPr/>
        </p:nvSpPr>
        <p:spPr>
          <a:xfrm>
            <a:off x="738554" y="1362808"/>
            <a:ext cx="7455877"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Sexual reproduction requires </a:t>
            </a:r>
            <a:r>
              <a:rPr lang="en-US" sz="2800" b="1" dirty="0" smtClean="0">
                <a:solidFill>
                  <a:srgbClr val="009900"/>
                </a:solidFill>
              </a:rPr>
              <a:t>fertilization</a:t>
            </a:r>
            <a:r>
              <a:rPr lang="en-US" sz="2800" dirty="0"/>
              <a:t> </a:t>
            </a:r>
            <a:r>
              <a:rPr lang="en-US" sz="2800" dirty="0" smtClean="0"/>
              <a:t>- a union of two cells from two individual organisms</a:t>
            </a:r>
          </a:p>
          <a:p>
            <a:pPr marL="285750" indent="-285750">
              <a:buFont typeface="Arial" panose="020B0604020202020204" pitchFamily="34" charset="0"/>
              <a:buChar char="•"/>
            </a:pPr>
            <a:r>
              <a:rPr lang="en-US" sz="2800" dirty="0" smtClean="0"/>
              <a:t>The number of sets of chromosomes in a cell is called its </a:t>
            </a:r>
            <a:r>
              <a:rPr lang="en-US" sz="2800" b="1" dirty="0" err="1" smtClean="0">
                <a:solidFill>
                  <a:srgbClr val="009900"/>
                </a:solidFill>
              </a:rPr>
              <a:t>ploidy</a:t>
            </a:r>
            <a:r>
              <a:rPr lang="en-US" sz="2800" dirty="0" smtClean="0"/>
              <a:t> level: </a:t>
            </a:r>
            <a:r>
              <a:rPr lang="en-US" sz="2800" b="1" dirty="0" smtClean="0">
                <a:solidFill>
                  <a:srgbClr val="009900"/>
                </a:solidFill>
              </a:rPr>
              <a:t>haploid cells </a:t>
            </a:r>
            <a:r>
              <a:rPr lang="en-US" sz="2800" dirty="0" smtClean="0"/>
              <a:t>contain one set of chromosomes; </a:t>
            </a:r>
            <a:r>
              <a:rPr lang="en-US" sz="2800" b="1" dirty="0" smtClean="0">
                <a:solidFill>
                  <a:srgbClr val="009900"/>
                </a:solidFill>
              </a:rPr>
              <a:t>diploid cells </a:t>
            </a:r>
            <a:r>
              <a:rPr lang="en-US" sz="2800" dirty="0" smtClean="0"/>
              <a:t>contain two sets of chromosomes. </a:t>
            </a:r>
          </a:p>
          <a:p>
            <a:pPr marL="285750" indent="-285750">
              <a:buFont typeface="Arial" panose="020B0604020202020204" pitchFamily="34" charset="0"/>
              <a:buChar char="•"/>
            </a:pPr>
            <a:r>
              <a:rPr lang="en-US" sz="2800" dirty="0" smtClean="0"/>
              <a:t>Sexually reproduction requires reduction of chromosome count before fertilization can occur, this is known as </a:t>
            </a:r>
            <a:r>
              <a:rPr lang="en-US" sz="2800" b="1" dirty="0" smtClean="0">
                <a:solidFill>
                  <a:srgbClr val="009900"/>
                </a:solidFill>
              </a:rPr>
              <a:t>meiosis</a:t>
            </a:r>
            <a:r>
              <a:rPr lang="en-US" sz="2800" dirty="0" smtClean="0">
                <a:solidFill>
                  <a:srgbClr val="598621"/>
                </a:solidFill>
              </a:rPr>
              <a:t> </a:t>
            </a:r>
          </a:p>
        </p:txBody>
      </p:sp>
    </p:spTree>
    <p:extLst>
      <p:ext uri="{BB962C8B-B14F-4D97-AF65-F5344CB8AC3E}">
        <p14:creationId xmlns:p14="http://schemas.microsoft.com/office/powerpoint/2010/main" val="57949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9900"/>
                </a:solidFill>
              </a:rPr>
              <a:t>7.2: Meiosis (2 of 4)</a:t>
            </a:r>
            <a:endParaRPr lang="en-US" sz="2800" b="1" dirty="0">
              <a:solidFill>
                <a:srgbClr val="009900"/>
              </a:solidFill>
            </a:endParaRPr>
          </a:p>
        </p:txBody>
      </p:sp>
      <p:sp>
        <p:nvSpPr>
          <p:cNvPr id="4" name="TextBox 3"/>
          <p:cNvSpPr txBox="1"/>
          <p:nvPr/>
        </p:nvSpPr>
        <p:spPr>
          <a:xfrm>
            <a:off x="301761" y="938586"/>
            <a:ext cx="8625349" cy="5262980"/>
          </a:xfrm>
          <a:prstGeom prst="rect">
            <a:avLst/>
          </a:prstGeom>
          <a:noFill/>
        </p:spPr>
        <p:txBody>
          <a:bodyPr wrap="square" rtlCol="0">
            <a:spAutoFit/>
          </a:bodyPr>
          <a:lstStyle/>
          <a:p>
            <a:pPr marL="457200" indent="-457200">
              <a:buFont typeface="Arial"/>
              <a:buChar char="•"/>
            </a:pPr>
            <a:r>
              <a:rPr lang="en-US" sz="2800" dirty="0" smtClean="0"/>
              <a:t>Most animals and plants are diploid; in each </a:t>
            </a:r>
            <a:r>
              <a:rPr lang="en-US" sz="2800" b="1" dirty="0" smtClean="0">
                <a:solidFill>
                  <a:srgbClr val="009900"/>
                </a:solidFill>
              </a:rPr>
              <a:t>somatic cell </a:t>
            </a:r>
            <a:r>
              <a:rPr lang="en-US" sz="2800" dirty="0" smtClean="0"/>
              <a:t>(the </a:t>
            </a:r>
            <a:r>
              <a:rPr lang="en-US" sz="2800" dirty="0" err="1" smtClean="0"/>
              <a:t>nonreproductive</a:t>
            </a:r>
            <a:r>
              <a:rPr lang="en-US" sz="2800" dirty="0" smtClean="0"/>
              <a:t> cells of a multicellular organism), the nucleus contains two copies of each chromosome that are referred to as homologous chromosomes</a:t>
            </a:r>
          </a:p>
          <a:p>
            <a:pPr marL="457200" indent="-457200">
              <a:buFont typeface="Arial"/>
              <a:buChar char="•"/>
            </a:pPr>
            <a:r>
              <a:rPr lang="en-US" sz="2800" dirty="0" smtClean="0"/>
              <a:t>Somatic cells are sometimes referred to as “</a:t>
            </a:r>
            <a:r>
              <a:rPr lang="en-US" sz="2800" b="1" dirty="0" smtClean="0">
                <a:solidFill>
                  <a:srgbClr val="009900"/>
                </a:solidFill>
              </a:rPr>
              <a:t>body</a:t>
            </a:r>
            <a:r>
              <a:rPr lang="en-US" sz="2800" dirty="0" smtClean="0"/>
              <a:t>” cells</a:t>
            </a:r>
          </a:p>
          <a:p>
            <a:pPr marL="457200" indent="-457200">
              <a:buFont typeface="Arial"/>
              <a:buChar char="•"/>
            </a:pPr>
            <a:r>
              <a:rPr lang="en-US" sz="2800" dirty="0" smtClean="0"/>
              <a:t>Homologous chromosomes are matched pairs containing genes for the same traits in identical locations along their length</a:t>
            </a:r>
          </a:p>
          <a:p>
            <a:pPr marL="457200" indent="-457200">
              <a:buFont typeface="Arial"/>
              <a:buChar char="•"/>
            </a:pPr>
            <a:r>
              <a:rPr lang="en-US" sz="2800" dirty="0" smtClean="0"/>
              <a:t>Diploid organisms inherit one copy of each homologous chromosome from each parent</a:t>
            </a:r>
            <a:endParaRPr lang="en-US" sz="2800" dirty="0"/>
          </a:p>
        </p:txBody>
      </p:sp>
    </p:spTree>
    <p:extLst>
      <p:ext uri="{BB962C8B-B14F-4D97-AF65-F5344CB8AC3E}">
        <p14:creationId xmlns:p14="http://schemas.microsoft.com/office/powerpoint/2010/main" val="64430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9900"/>
                </a:solidFill>
              </a:rPr>
              <a:t>7.2: Meiosis (3 of 4)</a:t>
            </a:r>
            <a:endParaRPr lang="en-US" sz="2800" b="1" dirty="0">
              <a:solidFill>
                <a:srgbClr val="009900"/>
              </a:solidFill>
            </a:endParaRPr>
          </a:p>
        </p:txBody>
      </p:sp>
      <p:sp>
        <p:nvSpPr>
          <p:cNvPr id="3" name="TextBox 2"/>
          <p:cNvSpPr txBox="1"/>
          <p:nvPr/>
        </p:nvSpPr>
        <p:spPr>
          <a:xfrm>
            <a:off x="457200" y="1362808"/>
            <a:ext cx="8060420" cy="4401205"/>
          </a:xfrm>
          <a:prstGeom prst="rect">
            <a:avLst/>
          </a:prstGeom>
          <a:noFill/>
        </p:spPr>
        <p:txBody>
          <a:bodyPr wrap="square" rtlCol="0">
            <a:spAutoFit/>
          </a:bodyPr>
          <a:lstStyle/>
          <a:p>
            <a:pPr marL="285750" indent="-285750">
              <a:buFont typeface="Arial"/>
              <a:buChar char="•"/>
            </a:pPr>
            <a:r>
              <a:rPr lang="en-US" sz="2800" dirty="0" smtClean="0"/>
              <a:t>The nuclear division that forms haploid cells, which is called </a:t>
            </a:r>
            <a:r>
              <a:rPr lang="en-US" sz="2800" b="1" dirty="0" smtClean="0">
                <a:solidFill>
                  <a:srgbClr val="009900"/>
                </a:solidFill>
              </a:rPr>
              <a:t>meiosis</a:t>
            </a:r>
            <a:r>
              <a:rPr lang="en-US" sz="2800" dirty="0" smtClean="0"/>
              <a:t>, employs many of the same mechanisms as mitosis</a:t>
            </a:r>
          </a:p>
          <a:p>
            <a:pPr marL="285750" indent="-285750">
              <a:buFont typeface="Arial"/>
              <a:buChar char="•"/>
            </a:pPr>
            <a:r>
              <a:rPr lang="en-US" sz="2800" dirty="0" smtClean="0"/>
              <a:t>The starting nucleus is always diploid (as it is in mitosis) and the nuclei that result at the end of a meiotic cell division are haploid (different than the diploid end result of mitosis)</a:t>
            </a:r>
          </a:p>
          <a:p>
            <a:pPr marL="285750" indent="-285750">
              <a:buFont typeface="Arial"/>
              <a:buChar char="•"/>
            </a:pPr>
            <a:r>
              <a:rPr lang="en-US" sz="2800" dirty="0" smtClean="0"/>
              <a:t>To achieve this reduction, meiosis consists of one round of duplication, and two rounds of nuclear division</a:t>
            </a:r>
          </a:p>
        </p:txBody>
      </p:sp>
    </p:spTree>
    <p:extLst>
      <p:ext uri="{BB962C8B-B14F-4D97-AF65-F5344CB8AC3E}">
        <p14:creationId xmlns:p14="http://schemas.microsoft.com/office/powerpoint/2010/main" val="73563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9900"/>
                </a:solidFill>
              </a:rPr>
              <a:t>7.2: Meiosis (4 of 4)</a:t>
            </a:r>
            <a:endParaRPr lang="en-US" sz="2800" b="1" dirty="0">
              <a:solidFill>
                <a:srgbClr val="009900"/>
              </a:solidFill>
            </a:endParaRPr>
          </a:p>
        </p:txBody>
      </p:sp>
      <p:sp>
        <p:nvSpPr>
          <p:cNvPr id="3" name="TextBox 2"/>
          <p:cNvSpPr txBox="1"/>
          <p:nvPr/>
        </p:nvSpPr>
        <p:spPr>
          <a:xfrm>
            <a:off x="457200" y="1624418"/>
            <a:ext cx="8060420" cy="2677656"/>
          </a:xfrm>
          <a:prstGeom prst="rect">
            <a:avLst/>
          </a:prstGeom>
          <a:noFill/>
        </p:spPr>
        <p:txBody>
          <a:bodyPr wrap="square" rtlCol="0">
            <a:spAutoFit/>
          </a:bodyPr>
          <a:lstStyle/>
          <a:p>
            <a:pPr marL="285750" indent="-285750">
              <a:buFont typeface="Arial"/>
              <a:buChar char="•"/>
            </a:pPr>
            <a:r>
              <a:rPr lang="en-US" sz="2800" dirty="0" smtClean="0"/>
              <a:t>The same stage names are assigned that were assigned to mitosis; however the two rounds of division are designated by “I” and “II”</a:t>
            </a:r>
          </a:p>
          <a:p>
            <a:pPr marL="285750" indent="-285750">
              <a:buFont typeface="Arial"/>
              <a:buChar char="•"/>
            </a:pPr>
            <a:r>
              <a:rPr lang="en-US" sz="2800" b="1" dirty="0">
                <a:solidFill>
                  <a:srgbClr val="009900"/>
                </a:solidFill>
              </a:rPr>
              <a:t>M</a:t>
            </a:r>
            <a:r>
              <a:rPr lang="en-US" sz="2800" b="1" dirty="0" smtClean="0">
                <a:solidFill>
                  <a:srgbClr val="009900"/>
                </a:solidFill>
              </a:rPr>
              <a:t>eiosis I</a:t>
            </a:r>
            <a:r>
              <a:rPr lang="en-US" sz="2800" dirty="0" smtClean="0"/>
              <a:t> (consisting of prophase I, </a:t>
            </a:r>
            <a:r>
              <a:rPr lang="en-US" sz="2800" dirty="0" err="1" smtClean="0"/>
              <a:t>prometaphase</a:t>
            </a:r>
            <a:r>
              <a:rPr lang="en-US" sz="2800" dirty="0" smtClean="0"/>
              <a:t> I, etc.) and </a:t>
            </a:r>
            <a:r>
              <a:rPr lang="en-US" sz="2800" b="1" dirty="0" smtClean="0">
                <a:solidFill>
                  <a:srgbClr val="009900"/>
                </a:solidFill>
              </a:rPr>
              <a:t>meiosis II </a:t>
            </a:r>
            <a:r>
              <a:rPr lang="en-US" sz="2800" dirty="0" smtClean="0"/>
              <a:t>(consisting of prophase II, </a:t>
            </a:r>
            <a:r>
              <a:rPr lang="en-US" sz="2800" dirty="0" err="1" smtClean="0"/>
              <a:t>prometaphase</a:t>
            </a:r>
            <a:r>
              <a:rPr lang="en-US" sz="2800" dirty="0" smtClean="0"/>
              <a:t> II, </a:t>
            </a:r>
            <a:r>
              <a:rPr lang="en-US" sz="2800" dirty="0" err="1" smtClean="0"/>
              <a:t>etc</a:t>
            </a:r>
            <a:r>
              <a:rPr lang="en-US" sz="2800" dirty="0" smtClean="0"/>
              <a:t>)</a:t>
            </a:r>
            <a:endParaRPr lang="en-US" sz="2800" dirty="0"/>
          </a:p>
        </p:txBody>
      </p:sp>
    </p:spTree>
    <p:extLst>
      <p:ext uri="{BB962C8B-B14F-4D97-AF65-F5344CB8AC3E}">
        <p14:creationId xmlns:p14="http://schemas.microsoft.com/office/powerpoint/2010/main" val="3789373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76912"/>
            <a:ext cx="2255746" cy="584775"/>
          </a:xfrm>
          <a:prstGeom prst="rect">
            <a:avLst/>
          </a:prstGeom>
          <a:noFill/>
        </p:spPr>
        <p:txBody>
          <a:bodyPr wrap="none" rtlCol="0">
            <a:spAutoFit/>
          </a:bodyPr>
          <a:lstStyle/>
          <a:p>
            <a:r>
              <a:rPr lang="en-US" sz="3200" b="1" dirty="0" smtClean="0">
                <a:solidFill>
                  <a:srgbClr val="009900"/>
                </a:solidFill>
              </a:rPr>
              <a:t>Interphase</a:t>
            </a:r>
            <a:endParaRPr lang="en-US" sz="3200" b="1" dirty="0">
              <a:solidFill>
                <a:srgbClr val="009900"/>
              </a:solidFill>
            </a:endParaRPr>
          </a:p>
        </p:txBody>
      </p:sp>
      <p:sp>
        <p:nvSpPr>
          <p:cNvPr id="4" name="TextBox 3"/>
          <p:cNvSpPr txBox="1"/>
          <p:nvPr/>
        </p:nvSpPr>
        <p:spPr>
          <a:xfrm>
            <a:off x="233257" y="1173340"/>
            <a:ext cx="8604593" cy="4401205"/>
          </a:xfrm>
          <a:prstGeom prst="rect">
            <a:avLst/>
          </a:prstGeom>
          <a:noFill/>
        </p:spPr>
        <p:txBody>
          <a:bodyPr wrap="square" rtlCol="0">
            <a:spAutoFit/>
          </a:bodyPr>
          <a:lstStyle/>
          <a:p>
            <a:pPr marL="285750" indent="-285750">
              <a:buFont typeface="Arial"/>
              <a:buChar char="•"/>
            </a:pPr>
            <a:r>
              <a:rPr lang="en-US" sz="2800" dirty="0" smtClean="0"/>
              <a:t>Meiosis is preceded by an interphase consisting of the G</a:t>
            </a:r>
            <a:r>
              <a:rPr lang="en-US" sz="2800" baseline="-25000" dirty="0" smtClean="0"/>
              <a:t>1</a:t>
            </a:r>
            <a:r>
              <a:rPr lang="en-US" sz="2800" dirty="0" smtClean="0"/>
              <a:t>, S, and G</a:t>
            </a:r>
            <a:r>
              <a:rPr lang="en-US" sz="2800" baseline="-25000" dirty="0" smtClean="0"/>
              <a:t>2</a:t>
            </a:r>
            <a:r>
              <a:rPr lang="en-US" sz="2800" dirty="0" smtClean="0"/>
              <a:t> phases, which are nearly identical to the phases preceding mitosis</a:t>
            </a:r>
          </a:p>
          <a:p>
            <a:pPr marL="285750" indent="-285750">
              <a:buFont typeface="Arial"/>
              <a:buChar char="•"/>
            </a:pPr>
            <a:r>
              <a:rPr lang="en-US" sz="2800" dirty="0" smtClean="0"/>
              <a:t>The G</a:t>
            </a:r>
            <a:r>
              <a:rPr lang="en-US" sz="2800" baseline="-25000" dirty="0" smtClean="0"/>
              <a:t>1</a:t>
            </a:r>
            <a:r>
              <a:rPr lang="en-US" sz="2800" dirty="0" smtClean="0"/>
              <a:t> phase is the first phase of interphase and is focused on cell growth</a:t>
            </a:r>
          </a:p>
          <a:p>
            <a:pPr marL="285750" indent="-285750">
              <a:buFont typeface="Arial"/>
              <a:buChar char="•"/>
            </a:pPr>
            <a:r>
              <a:rPr lang="en-US" sz="2800" dirty="0" smtClean="0"/>
              <a:t>The S phase is when the DNA of the chromosomes is replicated (each chromosome is then composed of two identical copies called </a:t>
            </a:r>
            <a:r>
              <a:rPr lang="en-US" sz="2800" dirty="0" smtClean="0">
                <a:solidFill>
                  <a:srgbClr val="009900"/>
                </a:solidFill>
              </a:rPr>
              <a:t>sister chromatids</a:t>
            </a:r>
            <a:r>
              <a:rPr lang="en-US" sz="2800" dirty="0" smtClean="0"/>
              <a:t>)</a:t>
            </a:r>
          </a:p>
          <a:p>
            <a:pPr marL="285750" indent="-285750">
              <a:buFont typeface="Arial"/>
              <a:buChar char="•"/>
            </a:pPr>
            <a:r>
              <a:rPr lang="en-US" sz="2800" dirty="0" smtClean="0"/>
              <a:t>The G</a:t>
            </a:r>
            <a:r>
              <a:rPr lang="en-US" sz="2800" baseline="-25000" dirty="0" smtClean="0"/>
              <a:t>2</a:t>
            </a:r>
            <a:r>
              <a:rPr lang="en-US" sz="2800" dirty="0" smtClean="0"/>
              <a:t> phase the cell undergoes the final preparations for meiosis</a:t>
            </a:r>
            <a:endParaRPr lang="en-US" sz="2800" dirty="0"/>
          </a:p>
        </p:txBody>
      </p:sp>
    </p:spTree>
    <p:extLst>
      <p:ext uri="{BB962C8B-B14F-4D97-AF65-F5344CB8AC3E}">
        <p14:creationId xmlns:p14="http://schemas.microsoft.com/office/powerpoint/2010/main" val="1478246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3369833" cy="584775"/>
          </a:xfrm>
          <a:prstGeom prst="rect">
            <a:avLst/>
          </a:prstGeom>
          <a:noFill/>
        </p:spPr>
        <p:txBody>
          <a:bodyPr wrap="none" rtlCol="0">
            <a:spAutoFit/>
          </a:bodyPr>
          <a:lstStyle/>
          <a:p>
            <a:r>
              <a:rPr lang="en-US" sz="3200" b="1" dirty="0" smtClean="0">
                <a:solidFill>
                  <a:srgbClr val="009900"/>
                </a:solidFill>
              </a:rPr>
              <a:t>Meiosis I (1 of 7)</a:t>
            </a:r>
            <a:endParaRPr lang="en-US" sz="3200" b="1" dirty="0">
              <a:solidFill>
                <a:srgbClr val="009900"/>
              </a:solidFill>
            </a:endParaRPr>
          </a:p>
        </p:txBody>
      </p:sp>
      <p:sp>
        <p:nvSpPr>
          <p:cNvPr id="4" name="TextBox 3"/>
          <p:cNvSpPr txBox="1"/>
          <p:nvPr/>
        </p:nvSpPr>
        <p:spPr>
          <a:xfrm>
            <a:off x="233257" y="960368"/>
            <a:ext cx="8604593" cy="5262979"/>
          </a:xfrm>
          <a:prstGeom prst="rect">
            <a:avLst/>
          </a:prstGeom>
          <a:noFill/>
        </p:spPr>
        <p:txBody>
          <a:bodyPr wrap="square" rtlCol="0">
            <a:spAutoFit/>
          </a:bodyPr>
          <a:lstStyle/>
          <a:p>
            <a:pPr marL="285750" indent="-285750">
              <a:buFont typeface="Arial"/>
              <a:buChar char="•"/>
            </a:pPr>
            <a:r>
              <a:rPr lang="en-US" sz="2800" b="1" dirty="0" smtClean="0">
                <a:solidFill>
                  <a:srgbClr val="009900"/>
                </a:solidFill>
              </a:rPr>
              <a:t>Prophase I</a:t>
            </a:r>
            <a:r>
              <a:rPr lang="en-US" sz="2800" dirty="0" smtClean="0"/>
              <a:t> – chromosomes can be seen clearly microscopically.</a:t>
            </a:r>
          </a:p>
          <a:p>
            <a:pPr marL="285750" indent="-285750">
              <a:buFont typeface="Arial"/>
              <a:buChar char="•"/>
            </a:pPr>
            <a:r>
              <a:rPr lang="en-US" sz="2800" dirty="0" smtClean="0"/>
              <a:t>Nuclear envelopes begins to break down and homologous chromosomes are paired tightly, called </a:t>
            </a:r>
            <a:r>
              <a:rPr lang="en-US" sz="2800" b="1" dirty="0" smtClean="0">
                <a:solidFill>
                  <a:srgbClr val="009900"/>
                </a:solidFill>
              </a:rPr>
              <a:t>synapsis</a:t>
            </a:r>
          </a:p>
          <a:p>
            <a:pPr marL="285750" indent="-285750">
              <a:buFont typeface="Arial"/>
              <a:buChar char="•"/>
            </a:pPr>
            <a:r>
              <a:rPr lang="en-US" sz="2800" dirty="0" smtClean="0"/>
              <a:t>In synapsis, the genes of the chromatids of the homologous chromosomes are precisely aligned with each other and </a:t>
            </a:r>
            <a:r>
              <a:rPr lang="en-US" sz="2800" b="1" dirty="0" smtClean="0">
                <a:solidFill>
                  <a:srgbClr val="009900"/>
                </a:solidFill>
              </a:rPr>
              <a:t>crossing over </a:t>
            </a:r>
            <a:r>
              <a:rPr lang="en-US" sz="2800" dirty="0" smtClean="0"/>
              <a:t>occurs (the exchange of chromosome segments between non-sister homologous chromatids)</a:t>
            </a:r>
          </a:p>
          <a:p>
            <a:pPr marL="285750" indent="-285750">
              <a:buFont typeface="Arial"/>
              <a:buChar char="•"/>
            </a:pPr>
            <a:r>
              <a:rPr lang="en-US" sz="2800" dirty="0" smtClean="0"/>
              <a:t>This process is revealed visually after the exchange as </a:t>
            </a:r>
            <a:r>
              <a:rPr lang="en-US" sz="2800" b="1" dirty="0" err="1" smtClean="0">
                <a:solidFill>
                  <a:srgbClr val="009900"/>
                </a:solidFill>
              </a:rPr>
              <a:t>chiasmata</a:t>
            </a:r>
            <a:r>
              <a:rPr lang="en-US" sz="2800" b="1" dirty="0" smtClean="0">
                <a:solidFill>
                  <a:srgbClr val="009900"/>
                </a:solidFill>
              </a:rPr>
              <a:t> </a:t>
            </a:r>
            <a:r>
              <a:rPr lang="en-US" sz="2800" dirty="0" smtClean="0"/>
              <a:t>(singular= </a:t>
            </a:r>
            <a:r>
              <a:rPr lang="en-US" sz="2800" dirty="0" err="1" smtClean="0"/>
              <a:t>chiasma</a:t>
            </a:r>
            <a:r>
              <a:rPr lang="en-US" sz="2800" dirty="0" smtClean="0"/>
              <a:t>)</a:t>
            </a:r>
            <a:endParaRPr lang="en-US" sz="2800" dirty="0"/>
          </a:p>
        </p:txBody>
      </p:sp>
    </p:spTree>
    <p:extLst>
      <p:ext uri="{BB962C8B-B14F-4D97-AF65-F5344CB8AC3E}">
        <p14:creationId xmlns:p14="http://schemas.microsoft.com/office/powerpoint/2010/main" val="1706477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3369833" cy="584775"/>
          </a:xfrm>
          <a:prstGeom prst="rect">
            <a:avLst/>
          </a:prstGeom>
          <a:noFill/>
        </p:spPr>
        <p:txBody>
          <a:bodyPr wrap="none" rtlCol="0">
            <a:spAutoFit/>
          </a:bodyPr>
          <a:lstStyle/>
          <a:p>
            <a:r>
              <a:rPr lang="en-US" sz="3200" b="1" dirty="0" smtClean="0">
                <a:solidFill>
                  <a:srgbClr val="009900"/>
                </a:solidFill>
              </a:rPr>
              <a:t>Meiosis I (2 of 7)</a:t>
            </a:r>
            <a:endParaRPr lang="en-US" sz="3200" b="1" dirty="0">
              <a:solidFill>
                <a:srgbClr val="009900"/>
              </a:solidFill>
            </a:endParaRPr>
          </a:p>
        </p:txBody>
      </p:sp>
      <p:sp>
        <p:nvSpPr>
          <p:cNvPr id="4" name="TextBox 3"/>
          <p:cNvSpPr txBox="1"/>
          <p:nvPr/>
        </p:nvSpPr>
        <p:spPr>
          <a:xfrm>
            <a:off x="233257" y="1173340"/>
            <a:ext cx="8604593" cy="3970318"/>
          </a:xfrm>
          <a:prstGeom prst="rect">
            <a:avLst/>
          </a:prstGeom>
          <a:noFill/>
        </p:spPr>
        <p:txBody>
          <a:bodyPr wrap="square" rtlCol="0">
            <a:spAutoFit/>
          </a:bodyPr>
          <a:lstStyle/>
          <a:p>
            <a:pPr marL="285750" indent="-285750">
              <a:buFont typeface="Arial"/>
              <a:buChar char="•"/>
            </a:pPr>
            <a:r>
              <a:rPr lang="en-US" sz="2800" dirty="0" smtClean="0"/>
              <a:t>During prophase I, the four sister chromatids of each pair of homologous chromosome are called </a:t>
            </a:r>
            <a:r>
              <a:rPr lang="en-US" sz="2800" b="1" dirty="0" smtClean="0">
                <a:solidFill>
                  <a:srgbClr val="009900"/>
                </a:solidFill>
              </a:rPr>
              <a:t>tetrads</a:t>
            </a:r>
          </a:p>
          <a:p>
            <a:pPr marL="285750" indent="-285750">
              <a:buFont typeface="Arial"/>
              <a:buChar char="•"/>
            </a:pPr>
            <a:r>
              <a:rPr lang="en-US" sz="2800" dirty="0" smtClean="0"/>
              <a:t>Crossover events are the first source of genetic variation produced by meiosis</a:t>
            </a:r>
          </a:p>
          <a:p>
            <a:pPr marL="285750" indent="-285750">
              <a:buFont typeface="Arial"/>
              <a:buChar char="•"/>
            </a:pPr>
            <a:r>
              <a:rPr lang="en-US" sz="2800" dirty="0" smtClean="0"/>
              <a:t>After crossover occurs, the </a:t>
            </a:r>
            <a:r>
              <a:rPr lang="en-US" sz="2800" b="1" dirty="0" smtClean="0">
                <a:solidFill>
                  <a:srgbClr val="009900"/>
                </a:solidFill>
              </a:rPr>
              <a:t>recombinant sister chromatid</a:t>
            </a:r>
            <a:r>
              <a:rPr lang="en-US" sz="2800" dirty="0" smtClean="0"/>
              <a:t> has a combination of maternal and paternal genes that did not exist before the crossover</a:t>
            </a:r>
            <a:endParaRPr lang="en-US" sz="2800" dirty="0"/>
          </a:p>
        </p:txBody>
      </p:sp>
    </p:spTree>
    <p:extLst>
      <p:ext uri="{BB962C8B-B14F-4D97-AF65-F5344CB8AC3E}">
        <p14:creationId xmlns:p14="http://schemas.microsoft.com/office/powerpoint/2010/main" val="249591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pPr algn="r"/>
            <a:r>
              <a:rPr lang="en-US" sz="2400" dirty="0">
                <a:solidFill>
                  <a:srgbClr val="009900"/>
                </a:solidFill>
              </a:rPr>
              <a:t>Figure </a:t>
            </a:r>
            <a:r>
              <a:rPr lang="en-US" dirty="0">
                <a:solidFill>
                  <a:srgbClr val="009900"/>
                </a:solidFill>
              </a:rPr>
              <a:t>7.3</a:t>
            </a:r>
            <a:endParaRPr lang="en-US" sz="2400" dirty="0">
              <a:solidFill>
                <a:srgbClr val="009900"/>
              </a:solidFill>
            </a:endParaRPr>
          </a:p>
        </p:txBody>
      </p:sp>
      <p:pic>
        <p:nvPicPr>
          <p:cNvPr id="4" name="Figure" descr="This illustration shows a pair of homologous chromosomes that are aligned. the ends of two non-sister chromatids of the homologous chromosomes cross over, and genetic material is exchanged. the non-sister chromatids between which genetic material was exchanged are called recombinant chromosomes. the other pair of non-sister chromatids that did not exchange genetic material are called non-recombinant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27" r="-3727"/>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550" dirty="0">
                <a:solidFill>
                  <a:srgbClr val="000000"/>
                </a:solidFill>
              </a:rPr>
              <a:t>In this illustration of the effects of crossing over, the blue chromosome came from the individual’s father and the red chromosome came from the individual’s mother. Crossover occurs between non-sister chromatids of homologous chromosomes. The result is an exchange of genetic material between homologous chromosomes. The chromosomes that have a mixture of maternal and paternal sequence are called recombinant and the chromosomes that are completely paternal or maternal are called non-recombinant.</a:t>
            </a:r>
          </a:p>
        </p:txBody>
      </p:sp>
      <p:sp>
        <p:nvSpPr>
          <p:cNvPr id="7" name="Disclaimer">
            <a:extLst>
              <a:ext uri="{FF2B5EF4-FFF2-40B4-BE49-F238E27FC236}">
                <a16:creationId xmlns:a16="http://schemas.microsoft.com/office/drawing/2014/main" id="{3B718A5A-3390-4B28-AC43-AE5047586DB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E5E011A9-7D89-4476-BF69-CB18C1F3E28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39997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457200" y="342610"/>
            <a:ext cx="2488223" cy="651210"/>
          </a:xfrm>
        </p:spPr>
        <p:txBody>
          <a:bodyPr>
            <a:normAutofit/>
          </a:bodyPr>
          <a:lstStyle/>
          <a:p>
            <a:r>
              <a:rPr lang="en-US" sz="2800" b="1" dirty="0" smtClean="0">
                <a:solidFill>
                  <a:srgbClr val="009900"/>
                </a:solidFill>
              </a:rPr>
              <a:t>Introduction</a:t>
            </a:r>
            <a:endParaRPr lang="en-US" sz="2800" b="1" dirty="0">
              <a:solidFill>
                <a:srgbClr val="009900"/>
              </a:solidFill>
            </a:endParaRPr>
          </a:p>
        </p:txBody>
      </p:sp>
      <p:sp>
        <p:nvSpPr>
          <p:cNvPr id="6" name="TextBox 5"/>
          <p:cNvSpPr txBox="1"/>
          <p:nvPr/>
        </p:nvSpPr>
        <p:spPr>
          <a:xfrm>
            <a:off x="738554" y="1362808"/>
            <a:ext cx="7455877"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All living things have the ability to reproduce </a:t>
            </a:r>
            <a:r>
              <a:rPr lang="en-US" sz="2800" i="1" dirty="0" smtClean="0"/>
              <a:t>in kind</a:t>
            </a:r>
            <a:r>
              <a:rPr lang="en-US" sz="2800" i="1" dirty="0"/>
              <a:t> </a:t>
            </a:r>
            <a:r>
              <a:rPr lang="en-US" sz="2800" dirty="0" smtClean="0"/>
              <a:t>(</a:t>
            </a:r>
            <a:r>
              <a:rPr lang="en-US" sz="2800" i="1" dirty="0" smtClean="0"/>
              <a:t>in kind </a:t>
            </a:r>
            <a:r>
              <a:rPr lang="en-US" sz="2800" dirty="0" smtClean="0"/>
              <a:t>means that the offspring of any organism closely resembles its parent or parents)</a:t>
            </a:r>
          </a:p>
          <a:p>
            <a:pPr marL="285750" indent="-285750">
              <a:buFont typeface="Arial" panose="020B0604020202020204" pitchFamily="34" charset="0"/>
              <a:buChar char="•"/>
            </a:pPr>
            <a:r>
              <a:rPr lang="en-US" sz="2800" dirty="0" smtClean="0"/>
              <a:t>Example: hippopotamuses give birth to hippopotamus calves; Monterey pine trees produce seeds that can produce Monterey pine tree</a:t>
            </a:r>
          </a:p>
          <a:p>
            <a:pPr marL="285750" indent="-285750">
              <a:buFont typeface="Arial" panose="020B0604020202020204" pitchFamily="34" charset="0"/>
              <a:buChar char="•"/>
            </a:pPr>
            <a:r>
              <a:rPr lang="en-US" sz="2800" i="1" dirty="0" smtClean="0"/>
              <a:t>In kind </a:t>
            </a:r>
            <a:r>
              <a:rPr lang="en-US" sz="2800" dirty="0" smtClean="0"/>
              <a:t>does not mean </a:t>
            </a:r>
            <a:r>
              <a:rPr lang="en-US" sz="2800" i="1" dirty="0" smtClean="0"/>
              <a:t>exactly the same</a:t>
            </a:r>
          </a:p>
          <a:p>
            <a:pPr marL="285750" indent="-28575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148011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429897"/>
            <a:ext cx="3369833" cy="584775"/>
          </a:xfrm>
          <a:prstGeom prst="rect">
            <a:avLst/>
          </a:prstGeom>
          <a:noFill/>
        </p:spPr>
        <p:txBody>
          <a:bodyPr wrap="none" rtlCol="0">
            <a:spAutoFit/>
          </a:bodyPr>
          <a:lstStyle/>
          <a:p>
            <a:r>
              <a:rPr lang="en-US" sz="3200" b="1" dirty="0" smtClean="0">
                <a:solidFill>
                  <a:srgbClr val="009900"/>
                </a:solidFill>
              </a:rPr>
              <a:t>Meiosis I (3 of 7)</a:t>
            </a:r>
            <a:endParaRPr lang="en-US" sz="3200" b="1" dirty="0">
              <a:solidFill>
                <a:srgbClr val="009900"/>
              </a:solidFill>
            </a:endParaRPr>
          </a:p>
        </p:txBody>
      </p:sp>
      <p:sp>
        <p:nvSpPr>
          <p:cNvPr id="4" name="TextBox 3"/>
          <p:cNvSpPr txBox="1"/>
          <p:nvPr/>
        </p:nvSpPr>
        <p:spPr>
          <a:xfrm>
            <a:off x="233257" y="1624418"/>
            <a:ext cx="8604593" cy="1384995"/>
          </a:xfrm>
          <a:prstGeom prst="rect">
            <a:avLst/>
          </a:prstGeom>
          <a:noFill/>
        </p:spPr>
        <p:txBody>
          <a:bodyPr wrap="square" rtlCol="0">
            <a:spAutoFit/>
          </a:bodyPr>
          <a:lstStyle/>
          <a:p>
            <a:pPr marL="285750" indent="-285750">
              <a:buFont typeface="Arial"/>
              <a:buChar char="•"/>
            </a:pPr>
            <a:r>
              <a:rPr lang="en-US" sz="2800" b="1" dirty="0" err="1" smtClean="0">
                <a:solidFill>
                  <a:srgbClr val="009900"/>
                </a:solidFill>
              </a:rPr>
              <a:t>Prometaphase</a:t>
            </a:r>
            <a:r>
              <a:rPr lang="en-US" sz="2800" b="1" dirty="0" smtClean="0">
                <a:solidFill>
                  <a:srgbClr val="009900"/>
                </a:solidFill>
              </a:rPr>
              <a:t> I</a:t>
            </a:r>
            <a:r>
              <a:rPr lang="en-US" sz="2800" dirty="0" smtClean="0"/>
              <a:t> – the key event is the attachment of the spindle fiber microtubules to the kinetochore proteins at the centromere</a:t>
            </a:r>
          </a:p>
        </p:txBody>
      </p:sp>
    </p:spTree>
    <p:extLst>
      <p:ext uri="{BB962C8B-B14F-4D97-AF65-F5344CB8AC3E}">
        <p14:creationId xmlns:p14="http://schemas.microsoft.com/office/powerpoint/2010/main" val="1306355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6421" y="355510"/>
            <a:ext cx="3369833" cy="584775"/>
          </a:xfrm>
          <a:prstGeom prst="rect">
            <a:avLst/>
          </a:prstGeom>
          <a:noFill/>
        </p:spPr>
        <p:txBody>
          <a:bodyPr wrap="none" rtlCol="0">
            <a:spAutoFit/>
          </a:bodyPr>
          <a:lstStyle/>
          <a:p>
            <a:r>
              <a:rPr lang="en-US" sz="3200" b="1" dirty="0" smtClean="0">
                <a:solidFill>
                  <a:srgbClr val="009900"/>
                </a:solidFill>
              </a:rPr>
              <a:t>Meiosis I (4 of 7)</a:t>
            </a:r>
            <a:endParaRPr lang="en-US" sz="3200" b="1" dirty="0">
              <a:solidFill>
                <a:srgbClr val="009900"/>
              </a:solidFill>
            </a:endParaRPr>
          </a:p>
        </p:txBody>
      </p:sp>
      <p:sp>
        <p:nvSpPr>
          <p:cNvPr id="6" name="TextBox 5"/>
          <p:cNvSpPr txBox="1"/>
          <p:nvPr/>
        </p:nvSpPr>
        <p:spPr>
          <a:xfrm>
            <a:off x="466421" y="968424"/>
            <a:ext cx="8293677" cy="5262980"/>
          </a:xfrm>
          <a:prstGeom prst="rect">
            <a:avLst/>
          </a:prstGeom>
          <a:noFill/>
        </p:spPr>
        <p:txBody>
          <a:bodyPr wrap="square" rtlCol="0">
            <a:spAutoFit/>
          </a:bodyPr>
          <a:lstStyle/>
          <a:p>
            <a:pPr marL="285750" indent="-285750">
              <a:buFont typeface="Arial"/>
              <a:buChar char="•"/>
            </a:pPr>
            <a:r>
              <a:rPr lang="en-US" sz="2800" b="1" dirty="0">
                <a:solidFill>
                  <a:srgbClr val="009900"/>
                </a:solidFill>
              </a:rPr>
              <a:t>Metaphase I</a:t>
            </a:r>
            <a:r>
              <a:rPr lang="en-US" sz="2800" dirty="0"/>
              <a:t> – the homologous chromosomes are </a:t>
            </a:r>
            <a:r>
              <a:rPr lang="en-US" sz="2800" u="sng" dirty="0"/>
              <a:t>randomly</a:t>
            </a:r>
            <a:r>
              <a:rPr lang="en-US" sz="2800" dirty="0"/>
              <a:t> arranged in the center of the cell</a:t>
            </a:r>
          </a:p>
          <a:p>
            <a:pPr marL="742950" lvl="1" indent="-285750">
              <a:buFont typeface="Arial"/>
              <a:buChar char="•"/>
            </a:pPr>
            <a:r>
              <a:rPr lang="en-US" sz="2800" dirty="0"/>
              <a:t>This is called </a:t>
            </a:r>
            <a:r>
              <a:rPr lang="en-US" sz="2800" b="1" dirty="0">
                <a:solidFill>
                  <a:srgbClr val="009900"/>
                </a:solidFill>
              </a:rPr>
              <a:t>independent assortment </a:t>
            </a:r>
            <a:r>
              <a:rPr lang="en-US" sz="2800" dirty="0"/>
              <a:t>and is another source of genetic variations</a:t>
            </a:r>
          </a:p>
          <a:p>
            <a:pPr marL="742950" lvl="1" indent="-285750">
              <a:buFont typeface="Arial"/>
              <a:buChar char="•"/>
            </a:pPr>
            <a:r>
              <a:rPr lang="en-US" sz="2800" dirty="0"/>
              <a:t>There are two possibilities for orientation and humans have 23 pairs of chromosomes, so for humans the number of possible combinations of arrangements at the midline of the cell is equal to 2</a:t>
            </a:r>
            <a:r>
              <a:rPr lang="en-US" sz="2800" baseline="30000" dirty="0"/>
              <a:t>23</a:t>
            </a:r>
            <a:r>
              <a:rPr lang="en-US" sz="2800" dirty="0"/>
              <a:t> or over 8 million possibilities; therefore, it is </a:t>
            </a:r>
            <a:r>
              <a:rPr lang="en-US" sz="2800" u="sng" dirty="0"/>
              <a:t>HIGHLY</a:t>
            </a:r>
            <a:r>
              <a:rPr lang="en-US" sz="2800" dirty="0"/>
              <a:t> unlikely that any two haploid cells resulting from meiosis will have the same genetic </a:t>
            </a:r>
            <a:r>
              <a:rPr lang="en-US" sz="2800" dirty="0" smtClean="0"/>
              <a:t>composition</a:t>
            </a:r>
            <a:endParaRPr lang="en-US" sz="2800" dirty="0"/>
          </a:p>
        </p:txBody>
      </p:sp>
    </p:spTree>
    <p:extLst>
      <p:ext uri="{BB962C8B-B14F-4D97-AF65-F5344CB8AC3E}">
        <p14:creationId xmlns:p14="http://schemas.microsoft.com/office/powerpoint/2010/main" val="1564194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b="1" dirty="0">
                <a:solidFill>
                  <a:srgbClr val="009900"/>
                </a:solidFill>
              </a:rPr>
              <a:t>Figure 7.4</a:t>
            </a:r>
          </a:p>
        </p:txBody>
      </p:sp>
      <p:pic>
        <p:nvPicPr>
          <p:cNvPr id="10" name="Figure" descr="This illustration shows that, in a cell with a set of two chromosomes, four possible arrangements of chromosomes can give rise to eight different kinds of gamete. These are the eight possible arrangements of chromosomes that can occur during meiosis of two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686" r="-51686"/>
          <a:stretch>
            <a:fillRect/>
          </a:stretch>
        </p:blipFill>
        <p:spPr/>
      </p:pic>
      <p:sp>
        <p:nvSpPr>
          <p:cNvPr id="7" name="Figure Legend"/>
          <p:cNvSpPr>
            <a:spLocks noGrp="1"/>
          </p:cNvSpPr>
          <p:nvPr>
            <p:ph type="body" sz="quarter" idx="14"/>
          </p:nvPr>
        </p:nvSpPr>
        <p:spPr/>
        <p:txBody>
          <a:bodyPr>
            <a:noAutofit/>
          </a:bodyPr>
          <a:lstStyle/>
          <a:p>
            <a:r>
              <a:rPr lang="en-US" sz="1520" dirty="0"/>
              <a:t>To demonstrate random, independent assortment at metaphase I, consider a cell with </a:t>
            </a:r>
            <a:r>
              <a:rPr lang="en-US" sz="1520" i="1" dirty="0"/>
              <a:t>n </a:t>
            </a:r>
            <a:r>
              <a:rPr lang="en-US" sz="1520" dirty="0"/>
              <a:t>= 2. In this case, there are two possible arrangements at the equatorial plane in metaphase I, as shown in the upper cell of each panel. These two possible orientations lead to the production  of genetically different gametes. With more chromosomes, the number of possible arrangements increases dramatically.</a:t>
            </a:r>
          </a:p>
        </p:txBody>
      </p:sp>
      <p:sp>
        <p:nvSpPr>
          <p:cNvPr id="9" name="Disclaimer">
            <a:extLst>
              <a:ext uri="{FF2B5EF4-FFF2-40B4-BE49-F238E27FC236}">
                <a16:creationId xmlns:a16="http://schemas.microsoft.com/office/drawing/2014/main" id="{01C7FC32-E517-42E8-BC89-A7A4A362FEC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4B904639-CFB3-4DE2-B2C1-3DB8BC1E8B9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01453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90910"/>
            <a:ext cx="3369833" cy="584775"/>
          </a:xfrm>
          <a:prstGeom prst="rect">
            <a:avLst/>
          </a:prstGeom>
          <a:noFill/>
        </p:spPr>
        <p:txBody>
          <a:bodyPr wrap="none" rtlCol="0">
            <a:spAutoFit/>
          </a:bodyPr>
          <a:lstStyle/>
          <a:p>
            <a:r>
              <a:rPr lang="en-US" sz="3200" b="1" dirty="0" smtClean="0">
                <a:solidFill>
                  <a:srgbClr val="009900"/>
                </a:solidFill>
              </a:rPr>
              <a:t>Meiosis I (5 of 7)</a:t>
            </a:r>
            <a:endParaRPr lang="en-US" sz="3200" b="1" dirty="0">
              <a:solidFill>
                <a:srgbClr val="009900"/>
              </a:solidFill>
            </a:endParaRPr>
          </a:p>
        </p:txBody>
      </p:sp>
      <p:sp>
        <p:nvSpPr>
          <p:cNvPr id="4" name="TextBox 3"/>
          <p:cNvSpPr txBox="1"/>
          <p:nvPr/>
        </p:nvSpPr>
        <p:spPr>
          <a:xfrm>
            <a:off x="164195" y="1362808"/>
            <a:ext cx="8604593" cy="1815882"/>
          </a:xfrm>
          <a:prstGeom prst="rect">
            <a:avLst/>
          </a:prstGeom>
          <a:noFill/>
        </p:spPr>
        <p:txBody>
          <a:bodyPr wrap="square" rtlCol="0">
            <a:spAutoFit/>
          </a:bodyPr>
          <a:lstStyle/>
          <a:p>
            <a:pPr marL="285750" indent="-285750">
              <a:buFont typeface="Arial"/>
              <a:buChar char="•"/>
            </a:pPr>
            <a:r>
              <a:rPr lang="en-US" sz="2800" b="1" dirty="0" smtClean="0">
                <a:solidFill>
                  <a:srgbClr val="009900"/>
                </a:solidFill>
              </a:rPr>
              <a:t>Anaphase I</a:t>
            </a:r>
            <a:r>
              <a:rPr lang="en-US" sz="2800" dirty="0" smtClean="0"/>
              <a:t> – the spindle fibers pull the linked chromosomes apart</a:t>
            </a:r>
          </a:p>
          <a:p>
            <a:pPr marL="285750" indent="-285750">
              <a:buFont typeface="Arial"/>
              <a:buChar char="•"/>
            </a:pPr>
            <a:r>
              <a:rPr lang="en-US" sz="2800" dirty="0" smtClean="0"/>
              <a:t>Sister chromatids remain attached at the centromeres</a:t>
            </a:r>
            <a:endParaRPr lang="en-US" sz="2800" dirty="0"/>
          </a:p>
        </p:txBody>
      </p:sp>
    </p:spTree>
    <p:extLst>
      <p:ext uri="{BB962C8B-B14F-4D97-AF65-F5344CB8AC3E}">
        <p14:creationId xmlns:p14="http://schemas.microsoft.com/office/powerpoint/2010/main" val="3148078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273043"/>
            <a:ext cx="3369833" cy="584775"/>
          </a:xfrm>
          <a:prstGeom prst="rect">
            <a:avLst/>
          </a:prstGeom>
          <a:noFill/>
        </p:spPr>
        <p:txBody>
          <a:bodyPr wrap="none" rtlCol="0">
            <a:spAutoFit/>
          </a:bodyPr>
          <a:lstStyle/>
          <a:p>
            <a:r>
              <a:rPr lang="en-US" sz="3200" b="1" dirty="0" smtClean="0">
                <a:solidFill>
                  <a:srgbClr val="009900"/>
                </a:solidFill>
              </a:rPr>
              <a:t>Meiosis I (6 of 7)</a:t>
            </a:r>
            <a:endParaRPr lang="en-US" sz="3200" b="1" dirty="0">
              <a:solidFill>
                <a:srgbClr val="009900"/>
              </a:solidFill>
            </a:endParaRPr>
          </a:p>
        </p:txBody>
      </p:sp>
      <p:sp>
        <p:nvSpPr>
          <p:cNvPr id="4" name="TextBox 3"/>
          <p:cNvSpPr txBox="1"/>
          <p:nvPr/>
        </p:nvSpPr>
        <p:spPr>
          <a:xfrm>
            <a:off x="233257" y="1362808"/>
            <a:ext cx="8604593" cy="1815882"/>
          </a:xfrm>
          <a:prstGeom prst="rect">
            <a:avLst/>
          </a:prstGeom>
          <a:noFill/>
        </p:spPr>
        <p:txBody>
          <a:bodyPr wrap="square" rtlCol="0">
            <a:spAutoFit/>
          </a:bodyPr>
          <a:lstStyle/>
          <a:p>
            <a:pPr marL="285750" indent="-285750">
              <a:buFont typeface="Arial"/>
              <a:buChar char="•"/>
            </a:pPr>
            <a:r>
              <a:rPr lang="en-US" sz="2800" b="1" dirty="0" err="1" smtClean="0">
                <a:solidFill>
                  <a:srgbClr val="009900"/>
                </a:solidFill>
              </a:rPr>
              <a:t>Telophase</a:t>
            </a:r>
            <a:r>
              <a:rPr lang="en-US" sz="2800" b="1" dirty="0" smtClean="0">
                <a:solidFill>
                  <a:srgbClr val="009900"/>
                </a:solidFill>
              </a:rPr>
              <a:t> I</a:t>
            </a:r>
            <a:r>
              <a:rPr lang="en-US" sz="2800" dirty="0" smtClean="0"/>
              <a:t> – the separated chromosomes arrive at opposite poles</a:t>
            </a:r>
          </a:p>
          <a:p>
            <a:pPr marL="285750" indent="-285750">
              <a:buFont typeface="Arial"/>
              <a:buChar char="•"/>
            </a:pPr>
            <a:r>
              <a:rPr lang="en-US" sz="2800" dirty="0" smtClean="0"/>
              <a:t>In some organisms, the chromosomes </a:t>
            </a:r>
            <a:r>
              <a:rPr lang="en-US" sz="2800" dirty="0" err="1" smtClean="0"/>
              <a:t>decondense</a:t>
            </a:r>
            <a:r>
              <a:rPr lang="en-US" sz="2800" dirty="0" smtClean="0"/>
              <a:t> and nuclear envelopes form around the chromatids</a:t>
            </a:r>
            <a:endParaRPr lang="en-US" sz="2800" dirty="0"/>
          </a:p>
        </p:txBody>
      </p:sp>
    </p:spTree>
    <p:extLst>
      <p:ext uri="{BB962C8B-B14F-4D97-AF65-F5344CB8AC3E}">
        <p14:creationId xmlns:p14="http://schemas.microsoft.com/office/powerpoint/2010/main" val="3932851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3369833" cy="584775"/>
          </a:xfrm>
          <a:prstGeom prst="rect">
            <a:avLst/>
          </a:prstGeom>
          <a:noFill/>
        </p:spPr>
        <p:txBody>
          <a:bodyPr wrap="none" rtlCol="0">
            <a:spAutoFit/>
          </a:bodyPr>
          <a:lstStyle/>
          <a:p>
            <a:r>
              <a:rPr lang="en-US" sz="3200" b="1" dirty="0" smtClean="0">
                <a:solidFill>
                  <a:srgbClr val="009900"/>
                </a:solidFill>
              </a:rPr>
              <a:t>Meiosis I (7 of 7)</a:t>
            </a:r>
            <a:endParaRPr lang="en-US" sz="3200" b="1" dirty="0">
              <a:solidFill>
                <a:srgbClr val="009900"/>
              </a:solidFill>
            </a:endParaRPr>
          </a:p>
        </p:txBody>
      </p:sp>
      <p:sp>
        <p:nvSpPr>
          <p:cNvPr id="4" name="TextBox 3"/>
          <p:cNvSpPr txBox="1"/>
          <p:nvPr/>
        </p:nvSpPr>
        <p:spPr>
          <a:xfrm>
            <a:off x="233257" y="1173340"/>
            <a:ext cx="8604593" cy="4401205"/>
          </a:xfrm>
          <a:prstGeom prst="rect">
            <a:avLst/>
          </a:prstGeom>
          <a:noFill/>
        </p:spPr>
        <p:txBody>
          <a:bodyPr wrap="square" rtlCol="0">
            <a:spAutoFit/>
          </a:bodyPr>
          <a:lstStyle/>
          <a:p>
            <a:pPr marL="285750" indent="-285750">
              <a:buFont typeface="Arial"/>
              <a:buChar char="•"/>
            </a:pPr>
            <a:r>
              <a:rPr lang="en-US" sz="2800" b="1" dirty="0" smtClean="0">
                <a:solidFill>
                  <a:srgbClr val="009900"/>
                </a:solidFill>
              </a:rPr>
              <a:t>Cytokinesis</a:t>
            </a:r>
            <a:r>
              <a:rPr lang="en-US" sz="2800" dirty="0" smtClean="0"/>
              <a:t> – the physical separation of the cytoplasmic components into two daughter cells</a:t>
            </a:r>
          </a:p>
          <a:p>
            <a:pPr marL="285750" indent="-285750">
              <a:buFont typeface="Arial"/>
              <a:buChar char="•"/>
            </a:pPr>
            <a:r>
              <a:rPr lang="en-US" sz="2800" dirty="0" smtClean="0"/>
              <a:t>Cytokinesis either occurs by </a:t>
            </a:r>
            <a:r>
              <a:rPr lang="en-US" sz="2800" b="1" dirty="0" smtClean="0">
                <a:solidFill>
                  <a:srgbClr val="009900"/>
                </a:solidFill>
              </a:rPr>
              <a:t>cleavage furrow </a:t>
            </a:r>
            <a:r>
              <a:rPr lang="en-US" sz="2800" dirty="0" smtClean="0"/>
              <a:t>(in animals and some fungi) or by formation of the </a:t>
            </a:r>
            <a:r>
              <a:rPr lang="en-US" sz="2800" b="1" dirty="0" smtClean="0">
                <a:solidFill>
                  <a:srgbClr val="009900"/>
                </a:solidFill>
              </a:rPr>
              <a:t>cell plate </a:t>
            </a:r>
            <a:r>
              <a:rPr lang="en-US" sz="2800" dirty="0" smtClean="0"/>
              <a:t>(in plants)</a:t>
            </a:r>
          </a:p>
          <a:p>
            <a:pPr marL="285750" indent="-285750">
              <a:buFont typeface="Arial"/>
              <a:buChar char="•"/>
            </a:pPr>
            <a:r>
              <a:rPr lang="en-US" sz="2800" dirty="0" smtClean="0"/>
              <a:t>Cells are now considered haploid because they contain only one member of the homologous pair, even though it is still pair with the sister chromatid which is no longer identical because crossover occurred</a:t>
            </a:r>
            <a:endParaRPr lang="en-US" sz="2800" dirty="0"/>
          </a:p>
        </p:txBody>
      </p:sp>
    </p:spTree>
    <p:extLst>
      <p:ext uri="{BB962C8B-B14F-4D97-AF65-F5344CB8AC3E}">
        <p14:creationId xmlns:p14="http://schemas.microsoft.com/office/powerpoint/2010/main" val="274889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272561" y="2487643"/>
            <a:ext cx="8062912" cy="1166382"/>
          </a:xfrm>
        </p:spPr>
        <p:txBody>
          <a:bodyPr>
            <a:normAutofit lnSpcReduction="10000"/>
          </a:bodyPr>
          <a:lstStyle/>
          <a:p>
            <a:r>
              <a:rPr lang="en-US" sz="2800" dirty="0" smtClean="0"/>
              <a:t>Visit this interactive website:</a:t>
            </a:r>
          </a:p>
          <a:p>
            <a:r>
              <a:rPr lang="en-US" sz="2800" dirty="0">
                <a:hlinkClick r:id="rId2"/>
              </a:rPr>
              <a:t>http://</a:t>
            </a:r>
            <a:r>
              <a:rPr lang="en-US" sz="2800" dirty="0" smtClean="0">
                <a:hlinkClick r:id="rId2"/>
              </a:rPr>
              <a:t>openstaxcollege.org/l/animal_meiosis2</a:t>
            </a:r>
            <a:r>
              <a:rPr lang="en-US" sz="2800" dirty="0" smtClean="0"/>
              <a:t> </a:t>
            </a:r>
          </a:p>
          <a:p>
            <a:endParaRPr lang="en-US" dirty="0"/>
          </a:p>
          <a:p>
            <a:endParaRPr lang="en-US" dirty="0"/>
          </a:p>
        </p:txBody>
      </p:sp>
    </p:spTree>
    <p:extLst>
      <p:ext uri="{BB962C8B-B14F-4D97-AF65-F5344CB8AC3E}">
        <p14:creationId xmlns:p14="http://schemas.microsoft.com/office/powerpoint/2010/main" val="3420899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3483646" cy="584775"/>
          </a:xfrm>
          <a:prstGeom prst="rect">
            <a:avLst/>
          </a:prstGeom>
          <a:noFill/>
        </p:spPr>
        <p:txBody>
          <a:bodyPr wrap="none" rtlCol="0">
            <a:spAutoFit/>
          </a:bodyPr>
          <a:lstStyle/>
          <a:p>
            <a:r>
              <a:rPr lang="en-US" sz="3200" b="1" dirty="0" smtClean="0">
                <a:solidFill>
                  <a:srgbClr val="009900"/>
                </a:solidFill>
              </a:rPr>
              <a:t>Meiosis II (2 of 3)</a:t>
            </a:r>
            <a:endParaRPr lang="en-US" sz="3200" b="1" dirty="0">
              <a:solidFill>
                <a:srgbClr val="009900"/>
              </a:solidFill>
            </a:endParaRPr>
          </a:p>
        </p:txBody>
      </p:sp>
      <p:sp>
        <p:nvSpPr>
          <p:cNvPr id="4" name="TextBox 3"/>
          <p:cNvSpPr txBox="1"/>
          <p:nvPr/>
        </p:nvSpPr>
        <p:spPr>
          <a:xfrm>
            <a:off x="233257" y="1173340"/>
            <a:ext cx="8604593" cy="3539431"/>
          </a:xfrm>
          <a:prstGeom prst="rect">
            <a:avLst/>
          </a:prstGeom>
          <a:noFill/>
        </p:spPr>
        <p:txBody>
          <a:bodyPr wrap="square" rtlCol="0">
            <a:spAutoFit/>
          </a:bodyPr>
          <a:lstStyle/>
          <a:p>
            <a:pPr marL="285750" indent="-285750">
              <a:buFont typeface="Arial"/>
              <a:buChar char="•"/>
            </a:pPr>
            <a:r>
              <a:rPr lang="en-US" sz="2800" dirty="0" smtClean="0"/>
              <a:t>In </a:t>
            </a:r>
            <a:r>
              <a:rPr lang="en-US" sz="2800" b="1" dirty="0" smtClean="0">
                <a:solidFill>
                  <a:srgbClr val="009900"/>
                </a:solidFill>
              </a:rPr>
              <a:t>meiosis II</a:t>
            </a:r>
            <a:r>
              <a:rPr lang="en-US" sz="2800" dirty="0" smtClean="0"/>
              <a:t>, the connected sister chromatids remaining in the haploid cells from meiosis I will split to form four haploid cells</a:t>
            </a:r>
          </a:p>
          <a:p>
            <a:pPr marL="285750" indent="-285750">
              <a:buFont typeface="Arial"/>
              <a:buChar char="•"/>
            </a:pPr>
            <a:r>
              <a:rPr lang="en-US" sz="2800" dirty="0" smtClean="0"/>
              <a:t>In some species, cells enter a brief interphase or </a:t>
            </a:r>
            <a:r>
              <a:rPr lang="en-US" sz="2800" b="1" dirty="0" err="1" smtClean="0">
                <a:solidFill>
                  <a:srgbClr val="009900"/>
                </a:solidFill>
              </a:rPr>
              <a:t>interkinesis</a:t>
            </a:r>
            <a:r>
              <a:rPr lang="en-US" sz="2800" dirty="0" smtClean="0"/>
              <a:t> that lacks the S phase before entering into meiosis II</a:t>
            </a:r>
          </a:p>
          <a:p>
            <a:pPr marL="285750" indent="-285750">
              <a:buFont typeface="Arial"/>
              <a:buChar char="•"/>
            </a:pPr>
            <a:r>
              <a:rPr lang="en-US" sz="2800" dirty="0" smtClean="0"/>
              <a:t>Overall, meiosis II resembles mitotic division except it is occurring in haploid cells</a:t>
            </a:r>
            <a:endParaRPr lang="en-US" sz="2800" dirty="0"/>
          </a:p>
        </p:txBody>
      </p:sp>
    </p:spTree>
    <p:extLst>
      <p:ext uri="{BB962C8B-B14F-4D97-AF65-F5344CB8AC3E}">
        <p14:creationId xmlns:p14="http://schemas.microsoft.com/office/powerpoint/2010/main" val="1525941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3483646" cy="584775"/>
          </a:xfrm>
          <a:prstGeom prst="rect">
            <a:avLst/>
          </a:prstGeom>
          <a:noFill/>
        </p:spPr>
        <p:txBody>
          <a:bodyPr wrap="none" rtlCol="0">
            <a:spAutoFit/>
          </a:bodyPr>
          <a:lstStyle/>
          <a:p>
            <a:r>
              <a:rPr lang="en-US" sz="3200" b="1" dirty="0" smtClean="0">
                <a:solidFill>
                  <a:srgbClr val="009900"/>
                </a:solidFill>
              </a:rPr>
              <a:t>Meiosis II (1 of 3)</a:t>
            </a:r>
            <a:endParaRPr lang="en-US" sz="3200" b="1" dirty="0">
              <a:solidFill>
                <a:srgbClr val="009900"/>
              </a:solidFill>
            </a:endParaRPr>
          </a:p>
        </p:txBody>
      </p:sp>
      <p:sp>
        <p:nvSpPr>
          <p:cNvPr id="4" name="TextBox 3"/>
          <p:cNvSpPr txBox="1"/>
          <p:nvPr/>
        </p:nvSpPr>
        <p:spPr>
          <a:xfrm>
            <a:off x="233257" y="1173340"/>
            <a:ext cx="8604593" cy="4832092"/>
          </a:xfrm>
          <a:prstGeom prst="rect">
            <a:avLst/>
          </a:prstGeom>
          <a:noFill/>
        </p:spPr>
        <p:txBody>
          <a:bodyPr wrap="square" rtlCol="0">
            <a:spAutoFit/>
          </a:bodyPr>
          <a:lstStyle/>
          <a:p>
            <a:pPr marL="285750" indent="-285750">
              <a:buFont typeface="Arial"/>
              <a:buChar char="•"/>
            </a:pPr>
            <a:r>
              <a:rPr lang="en-US" sz="2800" b="1" dirty="0" smtClean="0">
                <a:solidFill>
                  <a:srgbClr val="009900"/>
                </a:solidFill>
              </a:rPr>
              <a:t>Prophase II </a:t>
            </a:r>
            <a:r>
              <a:rPr lang="en-US" sz="2800" dirty="0" smtClean="0"/>
              <a:t>– chromosome condense again (if they </a:t>
            </a:r>
            <a:r>
              <a:rPr lang="en-US" sz="2800" dirty="0" err="1" smtClean="0"/>
              <a:t>decondensed</a:t>
            </a:r>
            <a:r>
              <a:rPr lang="en-US" sz="2800" dirty="0" smtClean="0"/>
              <a:t>), nuclear envelope fragment (if they reformed), centrosomes move to opposite poles and new spindles are formed</a:t>
            </a:r>
          </a:p>
          <a:p>
            <a:pPr marL="285750" indent="-285750">
              <a:buFont typeface="Arial"/>
              <a:buChar char="•"/>
            </a:pPr>
            <a:r>
              <a:rPr lang="en-US" sz="2800" b="1" dirty="0" err="1" smtClean="0">
                <a:solidFill>
                  <a:srgbClr val="009900"/>
                </a:solidFill>
              </a:rPr>
              <a:t>Prometaphase</a:t>
            </a:r>
            <a:r>
              <a:rPr lang="en-US" sz="2800" b="1" dirty="0" smtClean="0">
                <a:solidFill>
                  <a:srgbClr val="009900"/>
                </a:solidFill>
              </a:rPr>
              <a:t> II </a:t>
            </a:r>
            <a:r>
              <a:rPr lang="en-US" sz="2800" dirty="0" smtClean="0"/>
              <a:t>– each sister chromatid attached to microtubules (spindles) from opposite poles</a:t>
            </a:r>
          </a:p>
          <a:p>
            <a:pPr marL="285750" indent="-285750">
              <a:buFont typeface="Arial"/>
              <a:buChar char="•"/>
            </a:pPr>
            <a:r>
              <a:rPr lang="en-US" sz="2800" b="1" dirty="0" smtClean="0">
                <a:solidFill>
                  <a:srgbClr val="009900"/>
                </a:solidFill>
              </a:rPr>
              <a:t>Metaphase II </a:t>
            </a:r>
            <a:r>
              <a:rPr lang="en-US" sz="2800" dirty="0" smtClean="0"/>
              <a:t>– sister chromatids align at the center of the cell</a:t>
            </a:r>
          </a:p>
          <a:p>
            <a:pPr marL="285750" indent="-285750">
              <a:buFont typeface="Arial"/>
              <a:buChar char="•"/>
            </a:pPr>
            <a:r>
              <a:rPr lang="en-US" sz="2800" b="1" dirty="0" smtClean="0">
                <a:solidFill>
                  <a:srgbClr val="009900"/>
                </a:solidFill>
              </a:rPr>
              <a:t>Anaphase II </a:t>
            </a:r>
            <a:r>
              <a:rPr lang="en-US" sz="2800" dirty="0" smtClean="0"/>
              <a:t>– sister chromatids are pulled apart by the spindle fibers and move toward opposite poles</a:t>
            </a:r>
            <a:endParaRPr lang="en-US" sz="2800" dirty="0"/>
          </a:p>
        </p:txBody>
      </p:sp>
    </p:spTree>
    <p:extLst>
      <p:ext uri="{BB962C8B-B14F-4D97-AF65-F5344CB8AC3E}">
        <p14:creationId xmlns:p14="http://schemas.microsoft.com/office/powerpoint/2010/main" val="444079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solidFill>
                  <a:srgbClr val="009900"/>
                </a:solidFill>
              </a:rPr>
              <a:t>Figure 7.5</a:t>
            </a:r>
          </a:p>
        </p:txBody>
      </p:sp>
      <p:pic>
        <p:nvPicPr>
          <p:cNvPr id="11" name="Figure" descr="This illustration compares chromosome alignment in meiosis I and meiosis II. In prometaphase I, homologous pairs of chromosomes are held together by chiasmata. In anaphase I, the homologous pair separates and the connections at the chiasmata are broken, but the sister chromatids remain attached at the centromere. In prometaphase II, the sister chromatids are held together at the centromere. In anaphase II, the centromere connections are broken and the sister chromatids separa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517" r="-42517"/>
          <a:stretch>
            <a:fillRect/>
          </a:stretch>
        </p:blipFill>
        <p:spPr/>
      </p:pic>
      <p:sp>
        <p:nvSpPr>
          <p:cNvPr id="7" name="Figure Legend"/>
          <p:cNvSpPr>
            <a:spLocks noGrp="1"/>
          </p:cNvSpPr>
          <p:nvPr>
            <p:ph type="body" sz="quarter" idx="14"/>
          </p:nvPr>
        </p:nvSpPr>
        <p:spPr/>
        <p:txBody>
          <a:bodyPr>
            <a:normAutofit/>
          </a:bodyPr>
          <a:lstStyle/>
          <a:p>
            <a:r>
              <a:rPr lang="en-US" sz="1600" dirty="0"/>
              <a:t>In </a:t>
            </a:r>
            <a:r>
              <a:rPr lang="en-US" sz="1600" dirty="0" err="1"/>
              <a:t>prometaphase</a:t>
            </a:r>
            <a:r>
              <a:rPr lang="en-US" sz="1600" dirty="0"/>
              <a:t> I, microtubules attach to the fused kinetochores of homologous chromosomes. In anaphase I, the homologous chromosomes are separated. In </a:t>
            </a:r>
            <a:r>
              <a:rPr lang="en-US" sz="1600" dirty="0" err="1"/>
              <a:t>prometaphase</a:t>
            </a:r>
            <a:r>
              <a:rPr lang="en-US" sz="1600" dirty="0"/>
              <a:t> II, microtubules attach to individual kinetochores of sister chromatids. In anaphase II, the sister chromatids are separated.</a:t>
            </a:r>
          </a:p>
        </p:txBody>
      </p:sp>
      <p:sp>
        <p:nvSpPr>
          <p:cNvPr id="9" name="Disclaimer">
            <a:extLst>
              <a:ext uri="{FF2B5EF4-FFF2-40B4-BE49-F238E27FC236}">
                <a16:creationId xmlns:a16="http://schemas.microsoft.com/office/drawing/2014/main" id="{A35C56EE-1057-449A-B40A-5A2091C705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F9747D99-A46A-44C1-9C98-5CF9439913B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404311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solidFill>
                  <a:srgbClr val="009900"/>
                </a:solidFill>
              </a:rPr>
              <a:t>Figure 7.1</a:t>
            </a:r>
          </a:p>
        </p:txBody>
      </p:sp>
      <p:pic>
        <p:nvPicPr>
          <p:cNvPr id="11" name="Figure" descr="Three images are shown. Part a shows a mother and baby hippopotamus. In part b, mature Joshua trees are pictured next to saplings. In part c, a mother and baby flamingo are sh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886" b="-11886"/>
          <a:stretch>
            <a:fillRect/>
          </a:stretch>
        </p:blipFill>
        <p:spPr/>
      </p:pic>
      <p:sp>
        <p:nvSpPr>
          <p:cNvPr id="7" name="Figure Legend"/>
          <p:cNvSpPr>
            <a:spLocks noGrp="1"/>
          </p:cNvSpPr>
          <p:nvPr>
            <p:ph type="body" sz="quarter" idx="14"/>
          </p:nvPr>
        </p:nvSpPr>
        <p:spPr/>
        <p:txBody>
          <a:bodyPr>
            <a:normAutofit/>
          </a:bodyPr>
          <a:lstStyle/>
          <a:p>
            <a:r>
              <a:rPr lang="en-US" sz="1600" dirty="0"/>
              <a:t>Each of us, like these other large multicellular organisms, begins life as a fertilized egg. After trillions of cell divisions, each of us develops into a complex, multicellular organism. (credit a: modification of work by Frank </a:t>
            </a:r>
            <a:r>
              <a:rPr lang="en-US" sz="1600" dirty="0" err="1"/>
              <a:t>Wouters</a:t>
            </a:r>
            <a:r>
              <a:rPr lang="en-US" sz="1600" dirty="0"/>
              <a:t>; credit b: modification of work by Ken Cole, USGS; credit c: modification of work by Martin </a:t>
            </a:r>
            <a:r>
              <a:rPr lang="en-US" sz="1600" dirty="0" err="1"/>
              <a:t>Pettitt</a:t>
            </a:r>
            <a:r>
              <a:rPr lang="en-US" sz="1600" dirty="0"/>
              <a:t>)</a:t>
            </a:r>
          </a:p>
        </p:txBody>
      </p:sp>
      <p:sp>
        <p:nvSpPr>
          <p:cNvPr id="9" name="Disclaimer">
            <a:extLst>
              <a:ext uri="{FF2B5EF4-FFF2-40B4-BE49-F238E27FC236}">
                <a16:creationId xmlns:a16="http://schemas.microsoft.com/office/drawing/2014/main" id="{6E112641-154B-4566-8510-6B5459F5811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30FD7BBB-D7CB-46A5-9222-E36648B99FF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1039996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90910"/>
            <a:ext cx="3483646" cy="584775"/>
          </a:xfrm>
          <a:prstGeom prst="rect">
            <a:avLst/>
          </a:prstGeom>
          <a:noFill/>
        </p:spPr>
        <p:txBody>
          <a:bodyPr wrap="none" rtlCol="0">
            <a:spAutoFit/>
          </a:bodyPr>
          <a:lstStyle/>
          <a:p>
            <a:r>
              <a:rPr lang="en-US" sz="3200" b="1" dirty="0" smtClean="0">
                <a:solidFill>
                  <a:srgbClr val="009900"/>
                </a:solidFill>
              </a:rPr>
              <a:t>Meiosis II (3 of 3)</a:t>
            </a:r>
            <a:endParaRPr lang="en-US" sz="3200" b="1" dirty="0">
              <a:solidFill>
                <a:srgbClr val="009900"/>
              </a:solidFill>
            </a:endParaRPr>
          </a:p>
        </p:txBody>
      </p:sp>
      <p:sp>
        <p:nvSpPr>
          <p:cNvPr id="4" name="TextBox 3"/>
          <p:cNvSpPr txBox="1"/>
          <p:nvPr/>
        </p:nvSpPr>
        <p:spPr>
          <a:xfrm>
            <a:off x="233257" y="1173340"/>
            <a:ext cx="8604593" cy="4401205"/>
          </a:xfrm>
          <a:prstGeom prst="rect">
            <a:avLst/>
          </a:prstGeom>
          <a:noFill/>
        </p:spPr>
        <p:txBody>
          <a:bodyPr wrap="square" rtlCol="0">
            <a:spAutoFit/>
          </a:bodyPr>
          <a:lstStyle/>
          <a:p>
            <a:pPr marL="285750" indent="-285750">
              <a:buFont typeface="Arial"/>
              <a:buChar char="•"/>
            </a:pPr>
            <a:r>
              <a:rPr lang="en-US" sz="2800" b="1" dirty="0" err="1" smtClean="0">
                <a:solidFill>
                  <a:srgbClr val="009900"/>
                </a:solidFill>
              </a:rPr>
              <a:t>Telophase</a:t>
            </a:r>
            <a:r>
              <a:rPr lang="en-US" sz="2800" b="1" dirty="0" smtClean="0">
                <a:solidFill>
                  <a:srgbClr val="009900"/>
                </a:solidFill>
              </a:rPr>
              <a:t> II </a:t>
            </a:r>
            <a:r>
              <a:rPr lang="en-US" sz="2800" dirty="0" smtClean="0"/>
              <a:t>– chromosomes arrive at opposite poles and begin to </a:t>
            </a:r>
            <a:r>
              <a:rPr lang="en-US" sz="2800" dirty="0" err="1" smtClean="0"/>
              <a:t>decondense</a:t>
            </a:r>
            <a:endParaRPr lang="en-US" sz="2800" dirty="0" smtClean="0"/>
          </a:p>
          <a:p>
            <a:pPr marL="285750" indent="-285750">
              <a:buFont typeface="Arial"/>
              <a:buChar char="•"/>
            </a:pPr>
            <a:r>
              <a:rPr lang="en-US" sz="2800" dirty="0" smtClean="0"/>
              <a:t>Nuclear envelopes form around the chromosomes</a:t>
            </a:r>
          </a:p>
          <a:p>
            <a:pPr marL="285750" indent="-285750">
              <a:buFont typeface="Arial"/>
              <a:buChar char="•"/>
            </a:pPr>
            <a:r>
              <a:rPr lang="en-US" sz="2800" b="1" dirty="0" smtClean="0">
                <a:solidFill>
                  <a:srgbClr val="009900"/>
                </a:solidFill>
              </a:rPr>
              <a:t>Cytokinesis</a:t>
            </a:r>
            <a:r>
              <a:rPr lang="en-US" sz="2800" dirty="0" smtClean="0"/>
              <a:t> separates the two cells into four genetically unique haploid cells</a:t>
            </a:r>
          </a:p>
          <a:p>
            <a:pPr marL="742950" lvl="1" indent="-285750">
              <a:buFont typeface="Arial"/>
              <a:buChar char="•"/>
            </a:pPr>
            <a:r>
              <a:rPr lang="en-US" sz="2800" dirty="0" smtClean="0"/>
              <a:t>Cells are genetically unique because of the random assortment of paternal and maternal homologs and because of the recombination of maternal and paternal segments of chromosomes that occurs during crossover</a:t>
            </a:r>
            <a:endParaRPr lang="en-US" sz="2800" dirty="0"/>
          </a:p>
        </p:txBody>
      </p:sp>
    </p:spTree>
    <p:extLst>
      <p:ext uri="{BB962C8B-B14F-4D97-AF65-F5344CB8AC3E}">
        <p14:creationId xmlns:p14="http://schemas.microsoft.com/office/powerpoint/2010/main" val="1253809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85705"/>
            <a:ext cx="6330579" cy="584775"/>
          </a:xfrm>
          <a:prstGeom prst="rect">
            <a:avLst/>
          </a:prstGeom>
          <a:noFill/>
        </p:spPr>
        <p:txBody>
          <a:bodyPr wrap="none" rtlCol="0">
            <a:spAutoFit/>
          </a:bodyPr>
          <a:lstStyle/>
          <a:p>
            <a:r>
              <a:rPr lang="en-US" sz="3200" b="1" dirty="0" smtClean="0">
                <a:solidFill>
                  <a:srgbClr val="009900"/>
                </a:solidFill>
              </a:rPr>
              <a:t>Comparing Meiosis and Mitosis</a:t>
            </a:r>
            <a:endParaRPr lang="en-US" sz="3200" b="1" dirty="0">
              <a:solidFill>
                <a:srgbClr val="009900"/>
              </a:solidFill>
            </a:endParaRPr>
          </a:p>
        </p:txBody>
      </p:sp>
      <p:sp>
        <p:nvSpPr>
          <p:cNvPr id="4" name="TextBox 3"/>
          <p:cNvSpPr txBox="1"/>
          <p:nvPr/>
        </p:nvSpPr>
        <p:spPr>
          <a:xfrm>
            <a:off x="233257" y="960368"/>
            <a:ext cx="8604593" cy="5632311"/>
          </a:xfrm>
          <a:prstGeom prst="rect">
            <a:avLst/>
          </a:prstGeom>
          <a:noFill/>
        </p:spPr>
        <p:txBody>
          <a:bodyPr wrap="square" rtlCol="0">
            <a:spAutoFit/>
          </a:bodyPr>
          <a:lstStyle/>
          <a:p>
            <a:pPr marL="285750" indent="-285750">
              <a:buFont typeface="Arial"/>
              <a:buChar char="•"/>
            </a:pPr>
            <a:r>
              <a:rPr lang="en-US" sz="2800" dirty="0" smtClean="0"/>
              <a:t>Mitosis and Meiosis (which are both forms of nuclear division in eukaryotes), share some similarities, but also exhibit distinct differences that lead to their very different outcomes</a:t>
            </a:r>
          </a:p>
          <a:p>
            <a:pPr marL="285750" indent="-285750">
              <a:buFont typeface="Arial"/>
              <a:buChar char="•"/>
            </a:pPr>
            <a:r>
              <a:rPr lang="en-US" sz="2800" dirty="0" smtClean="0"/>
              <a:t>Mitosis – </a:t>
            </a:r>
          </a:p>
          <a:p>
            <a:pPr marL="742950" lvl="1" indent="-285750">
              <a:buFont typeface="Arial"/>
              <a:buChar char="•"/>
            </a:pPr>
            <a:r>
              <a:rPr lang="en-US" sz="2400" dirty="0" smtClean="0"/>
              <a:t>One nuclear division</a:t>
            </a:r>
          </a:p>
          <a:p>
            <a:pPr marL="742950" lvl="1" indent="-285750">
              <a:buFont typeface="Arial"/>
              <a:buChar char="•"/>
            </a:pPr>
            <a:r>
              <a:rPr lang="en-US" sz="2400" dirty="0" smtClean="0"/>
              <a:t>Creates two daughter cells</a:t>
            </a:r>
          </a:p>
          <a:p>
            <a:pPr marL="742950" lvl="1" indent="-285750">
              <a:buFont typeface="Arial"/>
              <a:buChar char="•"/>
            </a:pPr>
            <a:r>
              <a:rPr lang="en-US" sz="2400" dirty="0" smtClean="0"/>
              <a:t>Create genetically identical cells</a:t>
            </a:r>
          </a:p>
          <a:p>
            <a:pPr marL="742950" lvl="1" indent="-285750">
              <a:buFont typeface="Arial"/>
              <a:buChar char="•"/>
            </a:pPr>
            <a:r>
              <a:rPr lang="en-US" sz="2400" dirty="0" smtClean="0"/>
              <a:t>Daughter cells are diploid</a:t>
            </a:r>
          </a:p>
          <a:p>
            <a:pPr marL="285750" indent="-285750">
              <a:buFont typeface="Arial"/>
              <a:buChar char="•"/>
            </a:pPr>
            <a:r>
              <a:rPr lang="en-US" sz="2800" dirty="0" smtClean="0"/>
              <a:t>Meiosis – </a:t>
            </a:r>
          </a:p>
          <a:p>
            <a:pPr marL="742950" lvl="1" indent="-285750">
              <a:buFont typeface="Arial"/>
              <a:buChar char="•"/>
            </a:pPr>
            <a:r>
              <a:rPr lang="en-US" sz="2400" dirty="0" smtClean="0"/>
              <a:t>Two nuclear divisions</a:t>
            </a:r>
          </a:p>
          <a:p>
            <a:pPr marL="742950" lvl="1" indent="-285750">
              <a:buFont typeface="Arial"/>
              <a:buChar char="•"/>
            </a:pPr>
            <a:r>
              <a:rPr lang="en-US" sz="2400" dirty="0" smtClean="0"/>
              <a:t>Creates four daughter cells</a:t>
            </a:r>
          </a:p>
          <a:p>
            <a:pPr marL="742950" lvl="1" indent="-285750">
              <a:buFont typeface="Arial"/>
              <a:buChar char="•"/>
            </a:pPr>
            <a:r>
              <a:rPr lang="en-US" sz="2400" dirty="0" smtClean="0"/>
              <a:t>Creates genetically unique daughter cells</a:t>
            </a:r>
          </a:p>
          <a:p>
            <a:pPr marL="742950" lvl="1" indent="-285750">
              <a:buFont typeface="Arial"/>
              <a:buChar char="•"/>
            </a:pPr>
            <a:r>
              <a:rPr lang="en-US" sz="2400" dirty="0" smtClean="0"/>
              <a:t>Daughter cells are haploid</a:t>
            </a:r>
          </a:p>
        </p:txBody>
      </p:sp>
    </p:spTree>
    <p:extLst>
      <p:ext uri="{BB962C8B-B14F-4D97-AF65-F5344CB8AC3E}">
        <p14:creationId xmlns:p14="http://schemas.microsoft.com/office/powerpoint/2010/main" val="415175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solidFill>
                  <a:srgbClr val="009900"/>
                </a:solidFill>
              </a:rPr>
              <a:t>Figure 7.6</a:t>
            </a:r>
          </a:p>
        </p:txBody>
      </p:sp>
      <p:pic>
        <p:nvPicPr>
          <p:cNvPr id="3" name="Figure" descr="This illustration compares meiosis and mitosis. In meiosis, there are two rounds of cell division, whereas there is only one round of cell division in mitosis. In both mitosis and meiosis, DNA synthesis occurs during S phase. Synapsis of homologous chromosomes occurs in prophase I of meiosis, but does not occur in mitosis. Crossover of chromosomes occurs in prophase I of meiosis, but does not occur in mitosis. Homologous pairs of chromosomes line up at the metaphase plate during metaphase I of meiosis, but not during mitosis. Sister chromatids line up at the metaphase plate during metaphase II of meiosis and metaphase of mitosis. The result of meiosis is four haploid daughter cells, and the result of mitosis is two diploid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6314" r="-56314"/>
          <a:stretch>
            <a:fillRect/>
          </a:stretch>
        </p:blipFill>
        <p:spPr/>
      </p:pic>
      <p:sp>
        <p:nvSpPr>
          <p:cNvPr id="7" name="Figure Legend"/>
          <p:cNvSpPr>
            <a:spLocks noGrp="1"/>
          </p:cNvSpPr>
          <p:nvPr>
            <p:ph type="body" sz="quarter" idx="14"/>
          </p:nvPr>
        </p:nvSpPr>
        <p:spPr/>
        <p:txBody>
          <a:bodyPr>
            <a:normAutofit/>
          </a:bodyPr>
          <a:lstStyle/>
          <a:p>
            <a:r>
              <a:rPr lang="en-US" sz="1600" dirty="0"/>
              <a:t>Meiosis and mitosis are both preceded by one round of DNA replication; however, meiosis includes two nuclear divisions. The four daughter cells resulting from meiosis are haploid and genetically distinct. The daughter cells resulting from mitosis are diploid and identical to the </a:t>
            </a:r>
            <a:r>
              <a:rPr lang="fr-FR" sz="1600" dirty="0"/>
              <a:t>parent </a:t>
            </a:r>
            <a:r>
              <a:rPr lang="fr-FR" sz="1600" dirty="0" err="1"/>
              <a:t>cell</a:t>
            </a:r>
            <a:r>
              <a:rPr lang="fr-FR" sz="1600" dirty="0"/>
              <a:t>.</a:t>
            </a:r>
            <a:endParaRPr lang="en-US" sz="1600" dirty="0"/>
          </a:p>
        </p:txBody>
      </p:sp>
      <p:sp>
        <p:nvSpPr>
          <p:cNvPr id="9" name="Disclaimer">
            <a:extLst>
              <a:ext uri="{FF2B5EF4-FFF2-40B4-BE49-F238E27FC236}">
                <a16:creationId xmlns:a16="http://schemas.microsoft.com/office/drawing/2014/main" id="{CEEC5522-2C42-4B1D-A5EB-9E36B4E2FA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FC948E8F-2D4E-4BF9-8945-0F291816E30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480506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272561" y="2487643"/>
            <a:ext cx="8062912" cy="1166382"/>
          </a:xfrm>
        </p:spPr>
        <p:txBody>
          <a:bodyPr>
            <a:normAutofit lnSpcReduction="10000"/>
          </a:bodyPr>
          <a:lstStyle/>
          <a:p>
            <a:r>
              <a:rPr lang="en-US" sz="2800" dirty="0" smtClean="0"/>
              <a:t>Visit this interactive website:</a:t>
            </a:r>
          </a:p>
          <a:p>
            <a:r>
              <a:rPr lang="en-US" sz="2800" dirty="0">
                <a:hlinkClick r:id="rId2"/>
              </a:rPr>
              <a:t>http://</a:t>
            </a:r>
            <a:r>
              <a:rPr lang="en-US" sz="2800" dirty="0" smtClean="0">
                <a:hlinkClick r:id="rId2"/>
              </a:rPr>
              <a:t>openstaxcollege.org/l/how_cells_dvid2</a:t>
            </a:r>
            <a:r>
              <a:rPr lang="en-US" sz="2800" dirty="0" smtClean="0"/>
              <a:t>  </a:t>
            </a:r>
          </a:p>
          <a:p>
            <a:endParaRPr lang="en-US" dirty="0"/>
          </a:p>
          <a:p>
            <a:endParaRPr lang="en-US" dirty="0"/>
          </a:p>
        </p:txBody>
      </p:sp>
    </p:spTree>
    <p:extLst>
      <p:ext uri="{BB962C8B-B14F-4D97-AF65-F5344CB8AC3E}">
        <p14:creationId xmlns:p14="http://schemas.microsoft.com/office/powerpoint/2010/main" val="348166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447"/>
            <a:ext cx="8062912" cy="659535"/>
          </a:xfrm>
        </p:spPr>
        <p:txBody>
          <a:bodyPr>
            <a:normAutofit/>
          </a:bodyPr>
          <a:lstStyle/>
          <a:p>
            <a:r>
              <a:rPr lang="en-US" sz="2800" dirty="0" smtClean="0">
                <a:solidFill>
                  <a:srgbClr val="009900"/>
                </a:solidFill>
              </a:rPr>
              <a:t>7.3 Errors in meiosis</a:t>
            </a:r>
            <a:endParaRPr lang="en-US" sz="2800" dirty="0">
              <a:solidFill>
                <a:srgbClr val="009900"/>
              </a:solidFill>
            </a:endParaRPr>
          </a:p>
        </p:txBody>
      </p:sp>
      <p:sp>
        <p:nvSpPr>
          <p:cNvPr id="6" name="TextBox 5"/>
          <p:cNvSpPr txBox="1"/>
          <p:nvPr/>
        </p:nvSpPr>
        <p:spPr>
          <a:xfrm>
            <a:off x="457200" y="1292470"/>
            <a:ext cx="7974623"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Inherited disorders can arise when chromosomes behave abnormally during meiosis</a:t>
            </a:r>
          </a:p>
          <a:p>
            <a:pPr marL="285750" indent="-285750">
              <a:buFont typeface="Arial" panose="020B0604020202020204" pitchFamily="34" charset="0"/>
              <a:buChar char="•"/>
            </a:pPr>
            <a:r>
              <a:rPr lang="en-US" sz="2800" dirty="0" smtClean="0"/>
              <a:t>Chromosome disorders can be divided into two categories:</a:t>
            </a:r>
          </a:p>
          <a:p>
            <a:pPr marL="742950" lvl="1" indent="-285750">
              <a:buFont typeface="Arial" panose="020B0604020202020204" pitchFamily="34" charset="0"/>
              <a:buChar char="•"/>
            </a:pPr>
            <a:r>
              <a:rPr lang="en-US" sz="2800" dirty="0" smtClean="0"/>
              <a:t>Abnormalities in chromosome number</a:t>
            </a:r>
          </a:p>
          <a:p>
            <a:pPr marL="742950" lvl="1" indent="-285750">
              <a:buFont typeface="Arial" panose="020B0604020202020204" pitchFamily="34" charset="0"/>
              <a:buChar char="•"/>
            </a:pPr>
            <a:r>
              <a:rPr lang="en-US" sz="2800" dirty="0" smtClean="0"/>
              <a:t>Chromosome structural rearrangements</a:t>
            </a:r>
            <a:endParaRPr lang="en-US" sz="2800" dirty="0"/>
          </a:p>
          <a:p>
            <a:pPr marL="285750" indent="-285750">
              <a:buFont typeface="Arial" panose="020B0604020202020204" pitchFamily="34" charset="0"/>
              <a:buChar char="•"/>
            </a:pPr>
            <a:r>
              <a:rPr lang="en-US" sz="2800" dirty="0" smtClean="0"/>
              <a:t>Because even small segments of chromosomes can span many genes, chromosomal disorders are characteristically dramatic and often fatal</a:t>
            </a:r>
          </a:p>
        </p:txBody>
      </p:sp>
    </p:spTree>
    <p:extLst>
      <p:ext uri="{BB962C8B-B14F-4D97-AF65-F5344CB8AC3E}">
        <p14:creationId xmlns:p14="http://schemas.microsoft.com/office/powerpoint/2010/main" val="390110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6421" y="355510"/>
            <a:ext cx="7111242" cy="584775"/>
          </a:xfrm>
          <a:prstGeom prst="rect">
            <a:avLst/>
          </a:prstGeom>
          <a:noFill/>
        </p:spPr>
        <p:txBody>
          <a:bodyPr wrap="none" rtlCol="0">
            <a:spAutoFit/>
          </a:bodyPr>
          <a:lstStyle/>
          <a:p>
            <a:r>
              <a:rPr lang="en-US" sz="3200" b="1" dirty="0" smtClean="0">
                <a:solidFill>
                  <a:srgbClr val="009900"/>
                </a:solidFill>
              </a:rPr>
              <a:t>Disorders in Chromosome Number </a:t>
            </a:r>
            <a:endParaRPr lang="en-US" sz="3200" b="1" dirty="0">
              <a:solidFill>
                <a:srgbClr val="009900"/>
              </a:solidFill>
            </a:endParaRPr>
          </a:p>
        </p:txBody>
      </p:sp>
      <p:sp>
        <p:nvSpPr>
          <p:cNvPr id="4" name="TextBox 3"/>
          <p:cNvSpPr txBox="1"/>
          <p:nvPr/>
        </p:nvSpPr>
        <p:spPr>
          <a:xfrm>
            <a:off x="233257" y="1173340"/>
            <a:ext cx="8604593" cy="3108544"/>
          </a:xfrm>
          <a:prstGeom prst="rect">
            <a:avLst/>
          </a:prstGeom>
          <a:noFill/>
        </p:spPr>
        <p:txBody>
          <a:bodyPr wrap="square" rtlCol="0">
            <a:spAutoFit/>
          </a:bodyPr>
          <a:lstStyle/>
          <a:p>
            <a:pPr marL="285750" indent="-285750">
              <a:buFont typeface="Arial"/>
              <a:buChar char="•"/>
            </a:pPr>
            <a:r>
              <a:rPr lang="en-US" sz="2800" b="1" dirty="0" smtClean="0">
                <a:solidFill>
                  <a:srgbClr val="009900"/>
                </a:solidFill>
              </a:rPr>
              <a:t>Karyotype</a:t>
            </a:r>
            <a:r>
              <a:rPr lang="en-US" sz="2800" dirty="0" smtClean="0"/>
              <a:t> </a:t>
            </a:r>
            <a:r>
              <a:rPr lang="en-US" sz="2800" dirty="0"/>
              <a:t>-</a:t>
            </a:r>
            <a:r>
              <a:rPr lang="en-US" sz="2800" dirty="0" smtClean="0"/>
              <a:t> the number and appearance of chromosomes, including their length, banding pattern, and centromere position</a:t>
            </a:r>
          </a:p>
          <a:p>
            <a:pPr marL="285750" indent="-285750">
              <a:buFont typeface="Arial"/>
              <a:buChar char="•"/>
            </a:pPr>
            <a:r>
              <a:rPr lang="en-US" sz="2800" dirty="0" smtClean="0"/>
              <a:t>To obtain a view of an individual’s karyotype, cytologists photograph the chromosomes and then cut and paste each chromosome into a chart, or </a:t>
            </a:r>
            <a:r>
              <a:rPr lang="en-US" sz="2800" b="1" dirty="0" err="1" smtClean="0">
                <a:solidFill>
                  <a:srgbClr val="009900"/>
                </a:solidFill>
              </a:rPr>
              <a:t>karyogram</a:t>
            </a:r>
            <a:endParaRPr lang="en-US" sz="2800" b="1" dirty="0">
              <a:solidFill>
                <a:srgbClr val="009900"/>
              </a:solidFill>
            </a:endParaRPr>
          </a:p>
        </p:txBody>
      </p:sp>
    </p:spTree>
    <p:extLst>
      <p:ext uri="{BB962C8B-B14F-4D97-AF65-F5344CB8AC3E}">
        <p14:creationId xmlns:p14="http://schemas.microsoft.com/office/powerpoint/2010/main" val="645985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dirty="0">
                <a:solidFill>
                  <a:srgbClr val="009900"/>
                </a:solidFill>
              </a:rPr>
              <a:t>Figure 7.7</a:t>
            </a:r>
          </a:p>
        </p:txBody>
      </p:sp>
      <p:pic>
        <p:nvPicPr>
          <p:cNvPr id="11" name="Figure" descr="This is a karyotype of a human female. There are 22 homologous pairs of chromosomes and a pair of X chromosome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9651" b="-29651"/>
          <a:stretch>
            <a:fillRect/>
          </a:stretch>
        </p:blipFill>
        <p:spPr/>
      </p:pic>
      <p:sp>
        <p:nvSpPr>
          <p:cNvPr id="7" name="Figure Legend"/>
          <p:cNvSpPr>
            <a:spLocks noGrp="1"/>
          </p:cNvSpPr>
          <p:nvPr>
            <p:ph type="body" sz="quarter" idx="14"/>
          </p:nvPr>
        </p:nvSpPr>
        <p:spPr/>
        <p:txBody>
          <a:bodyPr>
            <a:normAutofit/>
          </a:bodyPr>
          <a:lstStyle/>
          <a:p>
            <a:r>
              <a:rPr lang="en-US" sz="1600" dirty="0"/>
              <a:t>This </a:t>
            </a:r>
            <a:r>
              <a:rPr lang="en-US" sz="1600" dirty="0" err="1"/>
              <a:t>karyogram</a:t>
            </a:r>
            <a:r>
              <a:rPr lang="en-US" sz="1600" dirty="0"/>
              <a:t> shows the chromosomes of a female human immune cell during mitosis. </a:t>
            </a:r>
            <a:r>
              <a:rPr lang="da-DK" sz="1600" dirty="0"/>
              <a:t>(</a:t>
            </a:r>
            <a:r>
              <a:rPr lang="da-DK" sz="1600" dirty="0" err="1"/>
              <a:t>credit</a:t>
            </a:r>
            <a:r>
              <a:rPr lang="da-DK" sz="1600" dirty="0"/>
              <a:t>: Andreas </a:t>
            </a:r>
            <a:r>
              <a:rPr lang="da-DK" sz="1600" dirty="0" err="1"/>
              <a:t>Bolzer</a:t>
            </a:r>
            <a:r>
              <a:rPr lang="da-DK" sz="1600" dirty="0"/>
              <a:t>, et al)</a:t>
            </a:r>
            <a:endParaRPr lang="en-US" sz="1600" dirty="0"/>
          </a:p>
        </p:txBody>
      </p:sp>
      <p:sp>
        <p:nvSpPr>
          <p:cNvPr id="9" name="Disclaimer">
            <a:extLst>
              <a:ext uri="{FF2B5EF4-FFF2-40B4-BE49-F238E27FC236}">
                <a16:creationId xmlns:a16="http://schemas.microsoft.com/office/drawing/2014/main" id="{C0F64FBB-4559-4B2D-8C09-B893E14E39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7FB3B497-9CF8-44B3-BAE1-E4160AD07E9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023719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0535"/>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(1 of 9) </a:t>
            </a:r>
            <a:endParaRPr lang="en-US" sz="3200" b="1" dirty="0">
              <a:solidFill>
                <a:srgbClr val="009900"/>
              </a:solidFill>
            </a:endParaRPr>
          </a:p>
        </p:txBody>
      </p:sp>
      <p:sp>
        <p:nvSpPr>
          <p:cNvPr id="4" name="TextBox 3"/>
          <p:cNvSpPr txBox="1"/>
          <p:nvPr/>
        </p:nvSpPr>
        <p:spPr>
          <a:xfrm>
            <a:off x="233257" y="1624418"/>
            <a:ext cx="8040305" cy="2246769"/>
          </a:xfrm>
          <a:prstGeom prst="rect">
            <a:avLst/>
          </a:prstGeom>
          <a:noFill/>
        </p:spPr>
        <p:txBody>
          <a:bodyPr wrap="square" rtlCol="0">
            <a:spAutoFit/>
          </a:bodyPr>
          <a:lstStyle/>
          <a:p>
            <a:pPr marL="285750" indent="-285750">
              <a:buFont typeface="Arial"/>
              <a:buChar char="•"/>
            </a:pPr>
            <a:r>
              <a:rPr lang="en-US" sz="2800" dirty="0" smtClean="0"/>
              <a:t>Abnormalities in chromosome number are the most easily identifiable chromosomal disorders</a:t>
            </a:r>
          </a:p>
          <a:p>
            <a:pPr marL="285750" indent="-285750">
              <a:buFont typeface="Arial"/>
              <a:buChar char="•"/>
            </a:pPr>
            <a:r>
              <a:rPr lang="en-US" sz="2800" dirty="0" smtClean="0"/>
              <a:t>They include duplication or loss or entire chromosomes, as well as changes in the number of complete sets of chromosomes</a:t>
            </a:r>
          </a:p>
        </p:txBody>
      </p:sp>
    </p:spTree>
    <p:extLst>
      <p:ext uri="{BB962C8B-B14F-4D97-AF65-F5344CB8AC3E}">
        <p14:creationId xmlns:p14="http://schemas.microsoft.com/office/powerpoint/2010/main" val="381911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0535"/>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(2 of 9) </a:t>
            </a:r>
            <a:endParaRPr lang="en-US" sz="3200" b="1" dirty="0">
              <a:solidFill>
                <a:srgbClr val="009900"/>
              </a:solidFill>
            </a:endParaRPr>
          </a:p>
        </p:txBody>
      </p:sp>
      <p:sp>
        <p:nvSpPr>
          <p:cNvPr id="4" name="TextBox 3"/>
          <p:cNvSpPr txBox="1"/>
          <p:nvPr/>
        </p:nvSpPr>
        <p:spPr>
          <a:xfrm>
            <a:off x="233258" y="1362808"/>
            <a:ext cx="7961174" cy="3539430"/>
          </a:xfrm>
          <a:prstGeom prst="rect">
            <a:avLst/>
          </a:prstGeom>
          <a:noFill/>
        </p:spPr>
        <p:txBody>
          <a:bodyPr wrap="square" rtlCol="0">
            <a:spAutoFit/>
          </a:bodyPr>
          <a:lstStyle/>
          <a:p>
            <a:pPr marL="285750" indent="-285750">
              <a:buFont typeface="Arial"/>
              <a:buChar char="•"/>
            </a:pPr>
            <a:r>
              <a:rPr lang="en-US" sz="2800" dirty="0"/>
              <a:t>They are caused by </a:t>
            </a:r>
            <a:r>
              <a:rPr lang="en-US" sz="2800" b="1" dirty="0">
                <a:solidFill>
                  <a:srgbClr val="009900"/>
                </a:solidFill>
              </a:rPr>
              <a:t>nondisjunction</a:t>
            </a:r>
            <a:r>
              <a:rPr lang="en-US" sz="2800" dirty="0"/>
              <a:t>, which occurs when pairs of homologous chromosomes or sister chromatids fail to separate during meiosis</a:t>
            </a:r>
          </a:p>
          <a:p>
            <a:pPr marL="285750" indent="-285750">
              <a:buFont typeface="Arial"/>
              <a:buChar char="•"/>
            </a:pPr>
            <a:r>
              <a:rPr lang="en-US" sz="2800" dirty="0"/>
              <a:t>The risk of nondisjunction increases with the age of the parents</a:t>
            </a:r>
          </a:p>
          <a:p>
            <a:pPr marL="285750" indent="-285750">
              <a:buFont typeface="Arial"/>
              <a:buChar char="•"/>
            </a:pPr>
            <a:r>
              <a:rPr lang="en-US" sz="2800" dirty="0"/>
              <a:t>Nondisjunction can occur during meiosis I or II, with different results</a:t>
            </a:r>
          </a:p>
        </p:txBody>
      </p:sp>
    </p:spTree>
    <p:extLst>
      <p:ext uri="{BB962C8B-B14F-4D97-AF65-F5344CB8AC3E}">
        <p14:creationId xmlns:p14="http://schemas.microsoft.com/office/powerpoint/2010/main" val="1298642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r>
              <a:rPr lang="en-US" sz="2400" dirty="0">
                <a:solidFill>
                  <a:srgbClr val="009900"/>
                </a:solidFill>
              </a:rPr>
              <a:t>Figure </a:t>
            </a:r>
            <a:r>
              <a:rPr lang="en-US" dirty="0">
                <a:solidFill>
                  <a:srgbClr val="009900"/>
                </a:solidFill>
              </a:rPr>
              <a:t>7.8</a:t>
            </a:r>
            <a:endParaRPr lang="en-US" sz="2400" dirty="0">
              <a:solidFill>
                <a:srgbClr val="009900"/>
              </a:solidFill>
            </a:endParaRPr>
          </a:p>
        </p:txBody>
      </p:sp>
      <p:pic>
        <p:nvPicPr>
          <p:cNvPr id="4" name="Figure" descr="This illustration shows nondisjunction during meiosis I and meiosis II. Nondisjunction during meiosis I occurs when a homologous pair fails to separate, and results in two gametes with n + 1 chromosomes, and two gametes with n – 1 chromosomes. Nondisjunction during meiosis II occurs when sister chromatids fail to separate, and results in one gamete with n + 1 chromosomes, one gamete with n – 1 chromosomes, and two normal game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349" b="-10349"/>
          <a:stretch>
            <a:fillRect/>
          </a:stretch>
        </p:blipFill>
        <p:spPr>
          <a:xfrm>
            <a:off x="457200" y="1108075"/>
            <a:ext cx="4032250" cy="5256213"/>
          </a:xfrm>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Following meiosis, each gamete has one copy of each chromosome. Nondisjunction occurs when homologous chromosomes (meiosis I) or sister chromatids (meiosis II) fail to separate </a:t>
            </a:r>
            <a:r>
              <a:rPr lang="pt-BR" sz="1600" dirty="0" err="1">
                <a:solidFill>
                  <a:srgbClr val="000000"/>
                </a:solidFill>
              </a:rPr>
              <a:t>during</a:t>
            </a:r>
            <a:r>
              <a:rPr lang="pt-BR" sz="1600" dirty="0">
                <a:solidFill>
                  <a:srgbClr val="000000"/>
                </a:solidFill>
              </a:rPr>
              <a:t> </a:t>
            </a:r>
            <a:r>
              <a:rPr lang="pt-BR" sz="1600" dirty="0" err="1">
                <a:solidFill>
                  <a:srgbClr val="000000"/>
                </a:solidFill>
              </a:rPr>
              <a:t>meiosis</a:t>
            </a:r>
            <a:r>
              <a:rPr lang="pt-BR" sz="1600" dirty="0">
                <a:solidFill>
                  <a:srgbClr val="000000"/>
                </a:solidFill>
              </a:rPr>
              <a:t>.</a:t>
            </a:r>
            <a:endParaRPr lang="en-US" sz="1600" b="0" dirty="0">
              <a:solidFill>
                <a:srgbClr val="000000"/>
              </a:solidFill>
            </a:endParaRPr>
          </a:p>
        </p:txBody>
      </p:sp>
      <p:sp>
        <p:nvSpPr>
          <p:cNvPr id="7" name="Disclaimer">
            <a:extLst>
              <a:ext uri="{FF2B5EF4-FFF2-40B4-BE49-F238E27FC236}">
                <a16:creationId xmlns:a16="http://schemas.microsoft.com/office/drawing/2014/main" id="{B5C5BA28-D351-403B-8E06-421D805011C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234D60E5-7F0B-4376-A468-72631DAD7B3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32847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9900"/>
                </a:solidFill>
              </a:rPr>
              <a:t>7.1: Sexual Reproduction</a:t>
            </a:r>
            <a:endParaRPr lang="en-US" sz="2800" dirty="0">
              <a:solidFill>
                <a:srgbClr val="009900"/>
              </a:solidFill>
            </a:endParaRPr>
          </a:p>
        </p:txBody>
      </p:sp>
      <p:sp>
        <p:nvSpPr>
          <p:cNvPr id="6" name="TextBox 5"/>
          <p:cNvSpPr txBox="1"/>
          <p:nvPr/>
        </p:nvSpPr>
        <p:spPr>
          <a:xfrm>
            <a:off x="738554" y="1362808"/>
            <a:ext cx="7455877"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Sexual reproduction has some advantages (like leads to evolution) and some disadvantages</a:t>
            </a:r>
          </a:p>
          <a:p>
            <a:pPr marL="285750" indent="-285750">
              <a:buFont typeface="Arial" panose="020B0604020202020204" pitchFamily="34" charset="0"/>
              <a:buChar char="•"/>
            </a:pPr>
            <a:r>
              <a:rPr lang="en-US" sz="2400" dirty="0" smtClean="0"/>
              <a:t>Asexual reproduction also has it’s advantages including:</a:t>
            </a:r>
          </a:p>
          <a:p>
            <a:pPr marL="742950" lvl="1" indent="-285750">
              <a:buFont typeface="Arial" panose="020B0604020202020204" pitchFamily="34" charset="0"/>
              <a:buChar char="•"/>
            </a:pPr>
            <a:r>
              <a:rPr lang="en-US" sz="2400" dirty="0" smtClean="0"/>
              <a:t>Identical to parent (if the parent is successful in a particular habitat, the offspring will be similarly successful)</a:t>
            </a:r>
          </a:p>
          <a:p>
            <a:pPr marL="742950" lvl="1" indent="-285750">
              <a:buFont typeface="Arial" panose="020B0604020202020204" pitchFamily="34" charset="0"/>
              <a:buChar char="•"/>
            </a:pPr>
            <a:r>
              <a:rPr lang="en-US" sz="2400" dirty="0" smtClean="0"/>
              <a:t>Does not require a member of the opposite sex</a:t>
            </a:r>
            <a:r>
              <a:rPr lang="en-US" sz="2400" dirty="0"/>
              <a:t> </a:t>
            </a:r>
            <a:r>
              <a:rPr lang="en-US" sz="2400" dirty="0" smtClean="0"/>
              <a:t>(don’t expend energy finding a mate, that energy can be used to produce more offspring)</a:t>
            </a:r>
          </a:p>
          <a:p>
            <a:pPr marL="742950" lvl="1" indent="-285750">
              <a:buFont typeface="Arial" panose="020B0604020202020204" pitchFamily="34" charset="0"/>
              <a:buChar char="•"/>
            </a:pPr>
            <a:r>
              <a:rPr lang="en-US" sz="2400" dirty="0" smtClean="0"/>
              <a:t>Asexual organisms only have females, so all member of the population can reproduce</a:t>
            </a:r>
            <a:r>
              <a:rPr lang="en-US" sz="2400" dirty="0"/>
              <a:t> </a:t>
            </a:r>
            <a:r>
              <a:rPr lang="en-US" sz="2400" dirty="0" smtClean="0"/>
              <a:t>(so populations can grow twice as fast)</a:t>
            </a:r>
          </a:p>
          <a:p>
            <a:pPr marL="742950" lvl="1" indent="-28575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181796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251" y="230748"/>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(3 of 9) </a:t>
            </a:r>
            <a:endParaRPr lang="en-US" sz="3200" b="1" dirty="0">
              <a:solidFill>
                <a:srgbClr val="009900"/>
              </a:solidFill>
            </a:endParaRPr>
          </a:p>
        </p:txBody>
      </p:sp>
      <p:sp>
        <p:nvSpPr>
          <p:cNvPr id="4" name="TextBox 3"/>
          <p:cNvSpPr txBox="1"/>
          <p:nvPr/>
        </p:nvSpPr>
        <p:spPr>
          <a:xfrm>
            <a:off x="237252" y="1722881"/>
            <a:ext cx="7957180" cy="2616101"/>
          </a:xfrm>
          <a:prstGeom prst="rect">
            <a:avLst/>
          </a:prstGeom>
          <a:noFill/>
        </p:spPr>
        <p:txBody>
          <a:bodyPr wrap="square" rtlCol="0">
            <a:spAutoFit/>
          </a:bodyPr>
          <a:lstStyle/>
          <a:p>
            <a:pPr marL="285750" indent="-285750">
              <a:buFont typeface="Arial"/>
              <a:buChar char="•"/>
            </a:pPr>
            <a:r>
              <a:rPr lang="en-US" sz="2800" b="1" dirty="0" err="1" smtClean="0">
                <a:solidFill>
                  <a:srgbClr val="009900"/>
                </a:solidFill>
              </a:rPr>
              <a:t>Euploid</a:t>
            </a:r>
            <a:r>
              <a:rPr lang="en-US" sz="2800" dirty="0" smtClean="0"/>
              <a:t> – an individual with the appropriate number of chromosomes</a:t>
            </a:r>
          </a:p>
          <a:p>
            <a:pPr marL="742950" lvl="1" indent="-285750">
              <a:buFont typeface="Arial"/>
              <a:buChar char="•"/>
            </a:pPr>
            <a:r>
              <a:rPr lang="en-US" sz="2800" dirty="0" smtClean="0"/>
              <a:t>In humans, </a:t>
            </a:r>
            <a:r>
              <a:rPr lang="en-US" sz="2800" dirty="0" err="1" smtClean="0"/>
              <a:t>euploidy</a:t>
            </a:r>
            <a:r>
              <a:rPr lang="en-US" sz="2800" dirty="0" smtClean="0"/>
              <a:t> corresponds to 22 pairs of autosomes, and one pair of sex chromosomes</a:t>
            </a:r>
          </a:p>
          <a:p>
            <a:pPr marL="1200150" lvl="2" indent="-285750">
              <a:buFont typeface="Arial"/>
              <a:buChar char="•"/>
            </a:pPr>
            <a:endParaRPr lang="en-US" sz="2400" dirty="0" smtClean="0"/>
          </a:p>
        </p:txBody>
      </p:sp>
    </p:spTree>
    <p:extLst>
      <p:ext uri="{BB962C8B-B14F-4D97-AF65-F5344CB8AC3E}">
        <p14:creationId xmlns:p14="http://schemas.microsoft.com/office/powerpoint/2010/main" val="161766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251" y="230748"/>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(4 of 9) </a:t>
            </a:r>
            <a:endParaRPr lang="en-US" sz="3200" b="1" dirty="0">
              <a:solidFill>
                <a:srgbClr val="009900"/>
              </a:solidFill>
            </a:endParaRPr>
          </a:p>
        </p:txBody>
      </p:sp>
      <p:sp>
        <p:nvSpPr>
          <p:cNvPr id="4" name="TextBox 3"/>
          <p:cNvSpPr txBox="1"/>
          <p:nvPr/>
        </p:nvSpPr>
        <p:spPr>
          <a:xfrm>
            <a:off x="237251" y="1212926"/>
            <a:ext cx="8502303" cy="5632311"/>
          </a:xfrm>
          <a:prstGeom prst="rect">
            <a:avLst/>
          </a:prstGeom>
          <a:noFill/>
        </p:spPr>
        <p:txBody>
          <a:bodyPr wrap="square" rtlCol="0">
            <a:spAutoFit/>
          </a:bodyPr>
          <a:lstStyle/>
          <a:p>
            <a:pPr marL="285750" indent="-285750">
              <a:buFont typeface="Arial"/>
              <a:buChar char="•"/>
            </a:pPr>
            <a:r>
              <a:rPr lang="en-US" sz="2800" b="1" dirty="0" err="1">
                <a:solidFill>
                  <a:srgbClr val="009900"/>
                </a:solidFill>
              </a:rPr>
              <a:t>Aneuploid</a:t>
            </a:r>
            <a:r>
              <a:rPr lang="en-US" sz="2800" dirty="0"/>
              <a:t> – an individual with an error in chromosome number</a:t>
            </a:r>
          </a:p>
          <a:p>
            <a:pPr marL="742950" lvl="1" indent="-285750">
              <a:buFont typeface="Arial"/>
              <a:buChar char="•"/>
            </a:pPr>
            <a:r>
              <a:rPr lang="en-US" sz="2800" b="1" dirty="0">
                <a:solidFill>
                  <a:srgbClr val="009900"/>
                </a:solidFill>
              </a:rPr>
              <a:t>Monosomy</a:t>
            </a:r>
            <a:r>
              <a:rPr lang="en-US" sz="2800" dirty="0"/>
              <a:t> – loss of one chromosome</a:t>
            </a:r>
          </a:p>
          <a:p>
            <a:pPr marL="1200150" lvl="2" indent="-285750">
              <a:buFont typeface="Arial"/>
              <a:buChar char="•"/>
            </a:pPr>
            <a:r>
              <a:rPr lang="en-US" sz="2800" dirty="0"/>
              <a:t>Autosomal monosomies fail to develop to birth</a:t>
            </a:r>
          </a:p>
          <a:p>
            <a:pPr marL="742950" lvl="1" indent="-285750">
              <a:buFont typeface="Arial"/>
              <a:buChar char="•"/>
            </a:pPr>
            <a:r>
              <a:rPr lang="en-US" sz="2800" b="1" dirty="0">
                <a:solidFill>
                  <a:srgbClr val="009900"/>
                </a:solidFill>
              </a:rPr>
              <a:t>Trisomy</a:t>
            </a:r>
            <a:r>
              <a:rPr lang="en-US" sz="2800" dirty="0"/>
              <a:t> – gain of an extraneous chromosome</a:t>
            </a:r>
          </a:p>
          <a:p>
            <a:pPr marL="1200150" lvl="2" indent="-285750">
              <a:buFont typeface="Arial"/>
              <a:buChar char="•"/>
            </a:pPr>
            <a:r>
              <a:rPr lang="en-US" sz="2800" dirty="0"/>
              <a:t>Most autosomal </a:t>
            </a:r>
            <a:r>
              <a:rPr lang="en-US" sz="2800" dirty="0" err="1"/>
              <a:t>trisomies</a:t>
            </a:r>
            <a:r>
              <a:rPr lang="en-US" sz="2800" dirty="0"/>
              <a:t> fail to develop to birth; however duplications of chromosomes 13, 15, 18, 21, or 22 can result in offspring that survive for several weeks to many years</a:t>
            </a:r>
          </a:p>
          <a:p>
            <a:pPr marL="1200150" lvl="2" indent="-285750">
              <a:buFont typeface="Arial"/>
              <a:buChar char="•"/>
            </a:pPr>
            <a:r>
              <a:rPr lang="en-US" sz="2800" dirty="0"/>
              <a:t>Trisomy 21 is the most common and leads to Down’s Syndrome</a:t>
            </a:r>
          </a:p>
          <a:p>
            <a:pPr marL="1200150" lvl="2" indent="-285750">
              <a:buFont typeface="Arial"/>
              <a:buChar char="•"/>
            </a:pPr>
            <a:endParaRPr lang="en-US" sz="2400" dirty="0" smtClean="0"/>
          </a:p>
        </p:txBody>
      </p:sp>
    </p:spTree>
    <p:extLst>
      <p:ext uri="{BB962C8B-B14F-4D97-AF65-F5344CB8AC3E}">
        <p14:creationId xmlns:p14="http://schemas.microsoft.com/office/powerpoint/2010/main" val="27959688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b="1" dirty="0">
                <a:solidFill>
                  <a:srgbClr val="009900"/>
                </a:solidFill>
              </a:rPr>
              <a:t>Figure 7.9</a:t>
            </a:r>
          </a:p>
        </p:txBody>
      </p:sp>
      <p:pic>
        <p:nvPicPr>
          <p:cNvPr id="6" name="Figure" descr="This graph shows the risk of Down’s syndrome in the fetus by maternal age. Risk dramatically increases past a maternal age of 3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369" r="-53369"/>
          <a:stretch>
            <a:fillRect/>
          </a:stretch>
        </p:blipFill>
        <p:spPr/>
      </p:pic>
      <p:sp>
        <p:nvSpPr>
          <p:cNvPr id="7" name="Figure Legend"/>
          <p:cNvSpPr>
            <a:spLocks noGrp="1"/>
          </p:cNvSpPr>
          <p:nvPr>
            <p:ph type="body" sz="quarter" idx="14"/>
          </p:nvPr>
        </p:nvSpPr>
        <p:spPr/>
        <p:txBody>
          <a:bodyPr>
            <a:normAutofit/>
          </a:bodyPr>
          <a:lstStyle/>
          <a:p>
            <a:r>
              <a:rPr lang="en-US" sz="1600" dirty="0"/>
              <a:t>The incidence of having a fetus with trisomy 21 increases dramatically with maternal age.</a:t>
            </a:r>
          </a:p>
        </p:txBody>
      </p:sp>
      <p:sp>
        <p:nvSpPr>
          <p:cNvPr id="10" name="Disclaimer">
            <a:extLst>
              <a:ext uri="{FF2B5EF4-FFF2-40B4-BE49-F238E27FC236}">
                <a16:creationId xmlns:a16="http://schemas.microsoft.com/office/drawing/2014/main" id="{FF441348-FF52-47E3-9BB6-9AFED242325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9" name="OpenStaxLogo" descr="openstax college logo">
            <a:extLst>
              <a:ext uri="{FF2B5EF4-FFF2-40B4-BE49-F238E27FC236}">
                <a16:creationId xmlns:a16="http://schemas.microsoft.com/office/drawing/2014/main" id="{399CCAF5-DEA7-4281-B253-B4E8007B427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747424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90910"/>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(5 of 9) </a:t>
            </a:r>
            <a:endParaRPr lang="en-US" sz="3200" b="1" dirty="0">
              <a:solidFill>
                <a:srgbClr val="009900"/>
              </a:solidFill>
            </a:endParaRPr>
          </a:p>
        </p:txBody>
      </p:sp>
      <p:sp>
        <p:nvSpPr>
          <p:cNvPr id="4" name="TextBox 3"/>
          <p:cNvSpPr txBox="1"/>
          <p:nvPr/>
        </p:nvSpPr>
        <p:spPr>
          <a:xfrm>
            <a:off x="233257" y="1468128"/>
            <a:ext cx="8604593" cy="4832092"/>
          </a:xfrm>
          <a:prstGeom prst="rect">
            <a:avLst/>
          </a:prstGeom>
          <a:noFill/>
        </p:spPr>
        <p:txBody>
          <a:bodyPr wrap="square" rtlCol="0">
            <a:spAutoFit/>
          </a:bodyPr>
          <a:lstStyle/>
          <a:p>
            <a:r>
              <a:rPr lang="en-US" sz="2800" dirty="0" smtClean="0"/>
              <a:t>How can males and females both function normally despite the fact that they carry different numbers of the X chromosome?</a:t>
            </a:r>
          </a:p>
          <a:p>
            <a:pPr marL="457200" indent="-457200">
              <a:buFont typeface="Arial"/>
              <a:buChar char="•"/>
            </a:pPr>
            <a:r>
              <a:rPr lang="en-US" sz="2800" dirty="0" smtClean="0"/>
              <a:t>In part, because of a process called </a:t>
            </a:r>
            <a:r>
              <a:rPr lang="en-US" sz="2800" b="1" dirty="0" smtClean="0">
                <a:solidFill>
                  <a:srgbClr val="009900"/>
                </a:solidFill>
              </a:rPr>
              <a:t>X inactivation</a:t>
            </a:r>
          </a:p>
          <a:p>
            <a:pPr marL="457200" indent="-457200">
              <a:buFont typeface="Arial"/>
              <a:buChar char="•"/>
            </a:pPr>
            <a:r>
              <a:rPr lang="en-US" sz="2800" dirty="0" smtClean="0"/>
              <a:t>In early development, one of a female’s X chromosomes in each cell inactivates by condensing into a structure called a </a:t>
            </a:r>
            <a:r>
              <a:rPr lang="en-US" sz="2800" b="1" dirty="0" smtClean="0">
                <a:solidFill>
                  <a:srgbClr val="009900"/>
                </a:solidFill>
              </a:rPr>
              <a:t>Barr body</a:t>
            </a:r>
          </a:p>
          <a:p>
            <a:pPr marL="457200" indent="-457200">
              <a:buFont typeface="Arial"/>
              <a:buChar char="•"/>
            </a:pPr>
            <a:r>
              <a:rPr lang="en-US" sz="2800" dirty="0" smtClean="0"/>
              <a:t>The genes on the Barr body are not expressed, which compensates for the females’ double genetic dose of X chromosome</a:t>
            </a:r>
          </a:p>
        </p:txBody>
      </p:sp>
    </p:spTree>
    <p:extLst>
      <p:ext uri="{BB962C8B-B14F-4D97-AF65-F5344CB8AC3E}">
        <p14:creationId xmlns:p14="http://schemas.microsoft.com/office/powerpoint/2010/main" val="1392849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85705"/>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(6 of 9) </a:t>
            </a:r>
            <a:endParaRPr lang="en-US" sz="3200" b="1" dirty="0">
              <a:solidFill>
                <a:srgbClr val="009900"/>
              </a:solidFill>
            </a:endParaRPr>
          </a:p>
        </p:txBody>
      </p:sp>
      <p:sp>
        <p:nvSpPr>
          <p:cNvPr id="4" name="TextBox 3"/>
          <p:cNvSpPr txBox="1"/>
          <p:nvPr/>
        </p:nvSpPr>
        <p:spPr>
          <a:xfrm>
            <a:off x="233257" y="1820008"/>
            <a:ext cx="8604593" cy="3108544"/>
          </a:xfrm>
          <a:prstGeom prst="rect">
            <a:avLst/>
          </a:prstGeom>
          <a:noFill/>
        </p:spPr>
        <p:txBody>
          <a:bodyPr wrap="square" rtlCol="0">
            <a:spAutoFit/>
          </a:bodyPr>
          <a:lstStyle/>
          <a:p>
            <a:pPr marL="285750" indent="-285750">
              <a:buFont typeface="Arial"/>
              <a:buChar char="•"/>
            </a:pPr>
            <a:r>
              <a:rPr lang="en-US" sz="2800" dirty="0" smtClean="0"/>
              <a:t>In “tortoiseshell” cats, the color coat gene is an X-linked gene</a:t>
            </a:r>
          </a:p>
          <a:p>
            <a:pPr marL="285750" indent="-285750">
              <a:buFont typeface="Arial"/>
              <a:buChar char="•"/>
            </a:pPr>
            <a:r>
              <a:rPr lang="en-US" sz="2800" dirty="0" smtClean="0"/>
              <a:t>Different coat colors will be expressed over different regions of their body, corresponding to whichever X chromosome is inactivated </a:t>
            </a:r>
            <a:endParaRPr lang="en-US" sz="2800" dirty="0"/>
          </a:p>
          <a:p>
            <a:pPr marL="285750" indent="-285750">
              <a:buFont typeface="Arial"/>
              <a:buChar char="•"/>
            </a:pPr>
            <a:r>
              <a:rPr lang="en-US" sz="2800" dirty="0" smtClean="0"/>
              <a:t>Because of this, when you see a tortoiseshell cat, you will know that is has to be a female</a:t>
            </a:r>
          </a:p>
        </p:txBody>
      </p:sp>
    </p:spTree>
    <p:extLst>
      <p:ext uri="{BB962C8B-B14F-4D97-AF65-F5344CB8AC3E}">
        <p14:creationId xmlns:p14="http://schemas.microsoft.com/office/powerpoint/2010/main" val="893901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pPr algn="r"/>
            <a:r>
              <a:rPr lang="en-US" sz="2400" dirty="0">
                <a:solidFill>
                  <a:srgbClr val="009900"/>
                </a:solidFill>
              </a:rPr>
              <a:t>Figure </a:t>
            </a:r>
            <a:r>
              <a:rPr lang="en-US" dirty="0">
                <a:solidFill>
                  <a:srgbClr val="009900"/>
                </a:solidFill>
              </a:rPr>
              <a:t>7.10</a:t>
            </a:r>
            <a:endParaRPr lang="en-US" sz="2400" dirty="0">
              <a:solidFill>
                <a:srgbClr val="009900"/>
              </a:solidFill>
            </a:endParaRPr>
          </a:p>
        </p:txBody>
      </p:sp>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Embryonic inactivation of one of two different X chromosomes encoding different coat colors gives rise to the tortoiseshell phenotype in cats. (credit: Michael Bodega)</a:t>
            </a:r>
          </a:p>
        </p:txBody>
      </p:sp>
      <p:pic>
        <p:nvPicPr>
          <p:cNvPr id="4" name="Figure" descr="Photo of a tortoiseshell ca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629" b="-8629"/>
          <a:stretch>
            <a:fillRect/>
          </a:stretch>
        </p:blipFill>
        <p:spPr>
          <a:xfrm>
            <a:off x="4489450" y="1108075"/>
            <a:ext cx="4030663" cy="5256213"/>
          </a:xfrm>
        </p:spPr>
      </p:pic>
      <p:sp>
        <p:nvSpPr>
          <p:cNvPr id="7" name="Disclaimer">
            <a:extLst>
              <a:ext uri="{FF2B5EF4-FFF2-40B4-BE49-F238E27FC236}">
                <a16:creationId xmlns:a16="http://schemas.microsoft.com/office/drawing/2014/main" id="{2980A751-F276-4B35-8812-A434FDB8A4F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277227E6-B484-4E49-AE14-97DF4CF937D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5237892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(7 of 9) </a:t>
            </a:r>
            <a:endParaRPr lang="en-US" sz="3200" b="1" dirty="0">
              <a:solidFill>
                <a:srgbClr val="009900"/>
              </a:solidFill>
            </a:endParaRPr>
          </a:p>
        </p:txBody>
      </p:sp>
      <p:sp>
        <p:nvSpPr>
          <p:cNvPr id="4" name="TextBox 3"/>
          <p:cNvSpPr txBox="1"/>
          <p:nvPr/>
        </p:nvSpPr>
        <p:spPr>
          <a:xfrm>
            <a:off x="233257" y="1432728"/>
            <a:ext cx="8744146" cy="5478424"/>
          </a:xfrm>
          <a:prstGeom prst="rect">
            <a:avLst/>
          </a:prstGeom>
          <a:noFill/>
        </p:spPr>
        <p:txBody>
          <a:bodyPr wrap="square" rtlCol="0">
            <a:spAutoFit/>
          </a:bodyPr>
          <a:lstStyle/>
          <a:p>
            <a:pPr marL="285750" indent="-285750">
              <a:buFont typeface="Arial"/>
              <a:buChar char="•"/>
            </a:pPr>
            <a:r>
              <a:rPr lang="en-US" sz="2800" dirty="0" smtClean="0"/>
              <a:t>In individuals with abnormal number of X chromosomes, all but one will be inactivated; as a result, this is usually associated with mild mental and physical defects, as well as sterility</a:t>
            </a:r>
          </a:p>
          <a:p>
            <a:pPr marL="285750" indent="-285750">
              <a:buFont typeface="Arial"/>
              <a:buChar char="•"/>
            </a:pPr>
            <a:r>
              <a:rPr lang="en-US" sz="2800" dirty="0" smtClean="0"/>
              <a:t>Several errors in sex chromosomes number have been characterized </a:t>
            </a:r>
          </a:p>
          <a:p>
            <a:endParaRPr lang="en-US" sz="2800" dirty="0" smtClean="0"/>
          </a:p>
          <a:p>
            <a:r>
              <a:rPr lang="en-US" b="1" dirty="0" smtClean="0">
                <a:solidFill>
                  <a:srgbClr val="009900"/>
                </a:solidFill>
              </a:rPr>
              <a:t>XXX (</a:t>
            </a:r>
            <a:r>
              <a:rPr lang="en-US" b="1" dirty="0" err="1" smtClean="0">
                <a:solidFill>
                  <a:srgbClr val="009900"/>
                </a:solidFill>
              </a:rPr>
              <a:t>triplo</a:t>
            </a:r>
            <a:r>
              <a:rPr lang="en-US" b="1" dirty="0" smtClean="0">
                <a:solidFill>
                  <a:srgbClr val="009900"/>
                </a:solidFill>
              </a:rPr>
              <a:t>-X) </a:t>
            </a:r>
            <a:r>
              <a:rPr lang="en-US" dirty="0" smtClean="0"/>
              <a:t>– appear female but express developmental delays and reduced </a:t>
            </a:r>
          </a:p>
          <a:p>
            <a:r>
              <a:rPr lang="en-US" dirty="0"/>
              <a:t>	</a:t>
            </a:r>
            <a:r>
              <a:rPr lang="en-US" dirty="0" smtClean="0"/>
              <a:t>	fertility </a:t>
            </a:r>
          </a:p>
          <a:p>
            <a:r>
              <a:rPr lang="en-US" b="1" dirty="0" smtClean="0">
                <a:solidFill>
                  <a:srgbClr val="009900"/>
                </a:solidFill>
              </a:rPr>
              <a:t>XXY (</a:t>
            </a:r>
            <a:r>
              <a:rPr lang="en-US" b="1" dirty="0" err="1" smtClean="0">
                <a:solidFill>
                  <a:srgbClr val="009900"/>
                </a:solidFill>
              </a:rPr>
              <a:t>Klinefelter</a:t>
            </a:r>
            <a:r>
              <a:rPr lang="en-US" b="1" dirty="0" smtClean="0">
                <a:solidFill>
                  <a:srgbClr val="009900"/>
                </a:solidFill>
              </a:rPr>
              <a:t> syndrome) </a:t>
            </a:r>
            <a:r>
              <a:rPr lang="en-US" dirty="0" smtClean="0"/>
              <a:t>– male individuals with small testes, enlarged breasts, 		and reduced body hair</a:t>
            </a:r>
          </a:p>
          <a:p>
            <a:r>
              <a:rPr lang="en-US" b="1" dirty="0" smtClean="0">
                <a:solidFill>
                  <a:srgbClr val="009900"/>
                </a:solidFill>
              </a:rPr>
              <a:t>XO (Turner syndrome) </a:t>
            </a:r>
            <a:r>
              <a:rPr lang="en-US" dirty="0" smtClean="0"/>
              <a:t>– only one sex chromosome corresponds to a female of 			short stature, webbed skin in neck region, hearing and cardiac 			impairments and sterility </a:t>
            </a:r>
          </a:p>
          <a:p>
            <a:pPr marL="285750" indent="-285750">
              <a:buFont typeface="Arial"/>
              <a:buChar char="•"/>
            </a:pPr>
            <a:endParaRPr lang="en-US" sz="2800" dirty="0" smtClean="0"/>
          </a:p>
        </p:txBody>
      </p:sp>
    </p:spTree>
    <p:extLst>
      <p:ext uri="{BB962C8B-B14F-4D97-AF65-F5344CB8AC3E}">
        <p14:creationId xmlns:p14="http://schemas.microsoft.com/office/powerpoint/2010/main" val="33210469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299" y="385705"/>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(8 of 9) </a:t>
            </a:r>
            <a:endParaRPr lang="en-US" sz="3200" b="1" dirty="0">
              <a:solidFill>
                <a:srgbClr val="009900"/>
              </a:solidFill>
            </a:endParaRPr>
          </a:p>
        </p:txBody>
      </p:sp>
      <p:sp>
        <p:nvSpPr>
          <p:cNvPr id="4" name="TextBox 3"/>
          <p:cNvSpPr txBox="1"/>
          <p:nvPr/>
        </p:nvSpPr>
        <p:spPr>
          <a:xfrm>
            <a:off x="196299" y="1334468"/>
            <a:ext cx="8947701" cy="2677656"/>
          </a:xfrm>
          <a:prstGeom prst="rect">
            <a:avLst/>
          </a:prstGeom>
          <a:noFill/>
        </p:spPr>
        <p:txBody>
          <a:bodyPr wrap="square" rtlCol="0">
            <a:spAutoFit/>
          </a:bodyPr>
          <a:lstStyle/>
          <a:p>
            <a:pPr marL="285750" indent="-285750">
              <a:buFont typeface="Arial"/>
              <a:buChar char="•"/>
            </a:pPr>
            <a:r>
              <a:rPr lang="en-US" sz="2800" dirty="0" smtClean="0"/>
              <a:t>An individual with more than the correct number of chromosomes sets (two for a diploid species) is called </a:t>
            </a:r>
            <a:r>
              <a:rPr lang="en-US" sz="2800" b="1" dirty="0" err="1" smtClean="0">
                <a:solidFill>
                  <a:srgbClr val="009900"/>
                </a:solidFill>
              </a:rPr>
              <a:t>polypoid</a:t>
            </a:r>
            <a:endParaRPr lang="en-US" sz="2800" b="1" dirty="0" smtClean="0">
              <a:solidFill>
                <a:srgbClr val="009900"/>
              </a:solidFill>
            </a:endParaRPr>
          </a:p>
          <a:p>
            <a:pPr marL="285750" indent="-285750">
              <a:buFont typeface="Arial"/>
              <a:buChar char="•"/>
            </a:pPr>
            <a:r>
              <a:rPr lang="en-US" sz="2800" dirty="0" smtClean="0"/>
              <a:t>For instance, fertilization of an abnormal diploid egg with a normal haploid sperm would yield a triploid zygote</a:t>
            </a:r>
          </a:p>
        </p:txBody>
      </p:sp>
    </p:spTree>
    <p:extLst>
      <p:ext uri="{BB962C8B-B14F-4D97-AF65-F5344CB8AC3E}">
        <p14:creationId xmlns:p14="http://schemas.microsoft.com/office/powerpoint/2010/main" val="23138729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299" y="385705"/>
            <a:ext cx="8989962" cy="1077218"/>
          </a:xfrm>
          <a:prstGeom prst="rect">
            <a:avLst/>
          </a:prstGeom>
          <a:noFill/>
        </p:spPr>
        <p:txBody>
          <a:bodyPr wrap="none" rtlCol="0">
            <a:spAutoFit/>
          </a:bodyPr>
          <a:lstStyle/>
          <a:p>
            <a:r>
              <a:rPr lang="en-US" sz="3200" b="1" dirty="0" err="1" smtClean="0">
                <a:solidFill>
                  <a:srgbClr val="009900"/>
                </a:solidFill>
              </a:rPr>
              <a:t>Nondisjunctions</a:t>
            </a:r>
            <a:r>
              <a:rPr lang="en-US" sz="3200" b="1" dirty="0" smtClean="0">
                <a:solidFill>
                  <a:srgbClr val="009900"/>
                </a:solidFill>
              </a:rPr>
              <a:t>, Duplications, and Deletions</a:t>
            </a:r>
          </a:p>
          <a:p>
            <a:r>
              <a:rPr lang="en-US" sz="3200" b="1" dirty="0" smtClean="0">
                <a:solidFill>
                  <a:srgbClr val="009900"/>
                </a:solidFill>
              </a:rPr>
              <a:t>(9 of 9) </a:t>
            </a:r>
            <a:endParaRPr lang="en-US" sz="3200" b="1" dirty="0">
              <a:solidFill>
                <a:srgbClr val="009900"/>
              </a:solidFill>
            </a:endParaRPr>
          </a:p>
        </p:txBody>
      </p:sp>
      <p:sp>
        <p:nvSpPr>
          <p:cNvPr id="4" name="TextBox 3"/>
          <p:cNvSpPr txBox="1"/>
          <p:nvPr/>
        </p:nvSpPr>
        <p:spPr>
          <a:xfrm>
            <a:off x="196299" y="1652463"/>
            <a:ext cx="8947701" cy="3539430"/>
          </a:xfrm>
          <a:prstGeom prst="rect">
            <a:avLst/>
          </a:prstGeom>
          <a:noFill/>
        </p:spPr>
        <p:txBody>
          <a:bodyPr wrap="square" rtlCol="0">
            <a:spAutoFit/>
          </a:bodyPr>
          <a:lstStyle/>
          <a:p>
            <a:pPr marL="285750" indent="-285750">
              <a:buFont typeface="Arial"/>
              <a:buChar char="•"/>
            </a:pPr>
            <a:r>
              <a:rPr lang="en-US" sz="2800" dirty="0" err="1"/>
              <a:t>Polyploid</a:t>
            </a:r>
            <a:r>
              <a:rPr lang="en-US" sz="2800" dirty="0"/>
              <a:t> animals are extremely rare, with only a few examples among the flatworms, crustaceans, amphibians, fish and lizards</a:t>
            </a:r>
          </a:p>
          <a:p>
            <a:pPr marL="285750" indent="-285750">
              <a:buFont typeface="Arial"/>
              <a:buChar char="•"/>
            </a:pPr>
            <a:r>
              <a:rPr lang="en-US" sz="2800" dirty="0"/>
              <a:t>Triploid animals are sterile because meiosis cannot proceed normally with an odd number of chromosome sets</a:t>
            </a:r>
          </a:p>
          <a:p>
            <a:pPr marL="285750" indent="-285750">
              <a:buFont typeface="Arial"/>
              <a:buChar char="•"/>
            </a:pPr>
            <a:r>
              <a:rPr lang="en-US" sz="2800" dirty="0"/>
              <a:t>In contrast, </a:t>
            </a:r>
            <a:r>
              <a:rPr lang="en-US" sz="2800" dirty="0" err="1"/>
              <a:t>polypoidy</a:t>
            </a:r>
            <a:r>
              <a:rPr lang="en-US" sz="2800" dirty="0"/>
              <a:t> is very common in the plant kingdom</a:t>
            </a:r>
          </a:p>
        </p:txBody>
      </p:sp>
    </p:spTree>
    <p:extLst>
      <p:ext uri="{BB962C8B-B14F-4D97-AF65-F5344CB8AC3E}">
        <p14:creationId xmlns:p14="http://schemas.microsoft.com/office/powerpoint/2010/main" val="38646769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257" y="355510"/>
            <a:ext cx="8226932" cy="1077218"/>
          </a:xfrm>
          <a:prstGeom prst="rect">
            <a:avLst/>
          </a:prstGeom>
          <a:noFill/>
        </p:spPr>
        <p:txBody>
          <a:bodyPr wrap="none" rtlCol="0">
            <a:spAutoFit/>
          </a:bodyPr>
          <a:lstStyle/>
          <a:p>
            <a:r>
              <a:rPr lang="en-US" sz="3200" b="1" dirty="0" smtClean="0">
                <a:solidFill>
                  <a:srgbClr val="009900"/>
                </a:solidFill>
              </a:rPr>
              <a:t>Chromosome Structural Rearrangements</a:t>
            </a:r>
          </a:p>
          <a:p>
            <a:r>
              <a:rPr lang="en-US" sz="3200" b="1" dirty="0" smtClean="0">
                <a:solidFill>
                  <a:srgbClr val="009900"/>
                </a:solidFill>
              </a:rPr>
              <a:t>(1 of 5) </a:t>
            </a:r>
            <a:endParaRPr lang="en-US" sz="3200" b="1" dirty="0">
              <a:solidFill>
                <a:srgbClr val="009900"/>
              </a:solidFill>
            </a:endParaRPr>
          </a:p>
        </p:txBody>
      </p:sp>
      <p:sp>
        <p:nvSpPr>
          <p:cNvPr id="4" name="TextBox 3"/>
          <p:cNvSpPr txBox="1"/>
          <p:nvPr/>
        </p:nvSpPr>
        <p:spPr>
          <a:xfrm>
            <a:off x="233257" y="2008609"/>
            <a:ext cx="8604593" cy="1815882"/>
          </a:xfrm>
          <a:prstGeom prst="rect">
            <a:avLst/>
          </a:prstGeom>
          <a:noFill/>
        </p:spPr>
        <p:txBody>
          <a:bodyPr wrap="square" rtlCol="0">
            <a:spAutoFit/>
          </a:bodyPr>
          <a:lstStyle/>
          <a:p>
            <a:pPr marL="285750" indent="-285750">
              <a:buFont typeface="Arial"/>
              <a:buChar char="•"/>
            </a:pPr>
            <a:r>
              <a:rPr lang="en-US" sz="2800" dirty="0"/>
              <a:t>Cytologists have characterized numerous structural rearrangements in chromosomes, including </a:t>
            </a:r>
            <a:r>
              <a:rPr lang="en-US" sz="2800" b="1" dirty="0">
                <a:solidFill>
                  <a:srgbClr val="009900"/>
                </a:solidFill>
              </a:rPr>
              <a:t>partial duplications, deletions, inversions,</a:t>
            </a:r>
            <a:r>
              <a:rPr lang="en-US" sz="2800" dirty="0">
                <a:solidFill>
                  <a:srgbClr val="598621"/>
                </a:solidFill>
              </a:rPr>
              <a:t> </a:t>
            </a:r>
            <a:r>
              <a:rPr lang="en-US" sz="2800" dirty="0"/>
              <a:t>and </a:t>
            </a:r>
            <a:r>
              <a:rPr lang="en-US" sz="2800" b="1" dirty="0" smtClean="0">
                <a:solidFill>
                  <a:srgbClr val="009900"/>
                </a:solidFill>
              </a:rPr>
              <a:t>translocations</a:t>
            </a:r>
          </a:p>
        </p:txBody>
      </p:sp>
    </p:spTree>
    <p:extLst>
      <p:ext uri="{BB962C8B-B14F-4D97-AF65-F5344CB8AC3E}">
        <p14:creationId xmlns:p14="http://schemas.microsoft.com/office/powerpoint/2010/main" val="101450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86861" y="342610"/>
            <a:ext cx="8554916" cy="651210"/>
          </a:xfrm>
        </p:spPr>
        <p:txBody>
          <a:bodyPr>
            <a:noAutofit/>
          </a:bodyPr>
          <a:lstStyle/>
          <a:p>
            <a:r>
              <a:rPr lang="en-US" sz="2800" b="1" dirty="0" smtClean="0">
                <a:solidFill>
                  <a:srgbClr val="009900"/>
                </a:solidFill>
              </a:rPr>
              <a:t>Life Cycles of Sexually Reproducing Organisms (1 of 6)</a:t>
            </a:r>
            <a:endParaRPr lang="en-US" sz="2800" b="1" dirty="0">
              <a:solidFill>
                <a:srgbClr val="009900"/>
              </a:solidFill>
            </a:endParaRPr>
          </a:p>
        </p:txBody>
      </p:sp>
      <p:sp>
        <p:nvSpPr>
          <p:cNvPr id="6" name="TextBox 5"/>
          <p:cNvSpPr txBox="1"/>
          <p:nvPr/>
        </p:nvSpPr>
        <p:spPr>
          <a:xfrm>
            <a:off x="738554" y="1362808"/>
            <a:ext cx="7455877" cy="4401205"/>
          </a:xfrm>
          <a:prstGeom prst="rect">
            <a:avLst/>
          </a:prstGeom>
          <a:noFill/>
        </p:spPr>
        <p:txBody>
          <a:bodyPr wrap="square" rtlCol="0">
            <a:spAutoFit/>
          </a:bodyPr>
          <a:lstStyle/>
          <a:p>
            <a:pPr marL="285750" indent="-285750">
              <a:buFont typeface="Arial" panose="020B0604020202020204" pitchFamily="34" charset="0"/>
              <a:buChar char="•"/>
            </a:pPr>
            <a:r>
              <a:rPr lang="en-US" sz="2800" b="1" dirty="0" smtClean="0">
                <a:solidFill>
                  <a:srgbClr val="009900"/>
                </a:solidFill>
              </a:rPr>
              <a:t>Life cycles </a:t>
            </a:r>
            <a:r>
              <a:rPr lang="en-US" sz="2800" dirty="0" smtClean="0"/>
              <a:t>– the sequence of events in the development of an organism and the production of cells that produce offspring</a:t>
            </a:r>
          </a:p>
          <a:p>
            <a:pPr marL="285750" indent="-285750">
              <a:buFont typeface="Arial" panose="020B0604020202020204" pitchFamily="34" charset="0"/>
              <a:buChar char="•"/>
            </a:pPr>
            <a:r>
              <a:rPr lang="en-US" sz="2800" dirty="0" smtClean="0"/>
              <a:t>Fertilization and meiosis alternate in sexual life cycles</a:t>
            </a:r>
          </a:p>
          <a:p>
            <a:pPr marL="285750" indent="-285750">
              <a:buFont typeface="Arial" panose="020B0604020202020204" pitchFamily="34" charset="0"/>
              <a:buChar char="•"/>
            </a:pPr>
            <a:r>
              <a:rPr lang="en-US" sz="2800" dirty="0" smtClean="0"/>
              <a:t>The process of meiosis reduces the resulting gamete’s chromosome number by half</a:t>
            </a:r>
          </a:p>
          <a:p>
            <a:pPr marL="285750" indent="-285750">
              <a:buFont typeface="Arial" panose="020B0604020202020204" pitchFamily="34" charset="0"/>
              <a:buChar char="•"/>
            </a:pPr>
            <a:r>
              <a:rPr lang="en-US" sz="2800" b="1" dirty="0" smtClean="0">
                <a:solidFill>
                  <a:srgbClr val="009900"/>
                </a:solidFill>
              </a:rPr>
              <a:t>Fertilization</a:t>
            </a:r>
            <a:r>
              <a:rPr lang="en-US" sz="2800" dirty="0"/>
              <a:t> </a:t>
            </a:r>
            <a:r>
              <a:rPr lang="en-US" sz="2800" dirty="0" smtClean="0"/>
              <a:t>– the joining of two haploid gametes, restores the diploid condition</a:t>
            </a:r>
            <a:endParaRPr lang="en-US" sz="2800" dirty="0"/>
          </a:p>
        </p:txBody>
      </p:sp>
    </p:spTree>
    <p:extLst>
      <p:ext uri="{BB962C8B-B14F-4D97-AF65-F5344CB8AC3E}">
        <p14:creationId xmlns:p14="http://schemas.microsoft.com/office/powerpoint/2010/main" val="2999075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6371" y="385705"/>
            <a:ext cx="8226932" cy="1077218"/>
          </a:xfrm>
          <a:prstGeom prst="rect">
            <a:avLst/>
          </a:prstGeom>
          <a:noFill/>
        </p:spPr>
        <p:txBody>
          <a:bodyPr wrap="none" rtlCol="0">
            <a:spAutoFit/>
          </a:bodyPr>
          <a:lstStyle/>
          <a:p>
            <a:r>
              <a:rPr lang="en-US" sz="3200" b="1" dirty="0" smtClean="0">
                <a:solidFill>
                  <a:srgbClr val="009900"/>
                </a:solidFill>
              </a:rPr>
              <a:t>Chromosome Structural Rearrangements</a:t>
            </a:r>
          </a:p>
          <a:p>
            <a:r>
              <a:rPr lang="en-US" sz="3200" b="1" dirty="0" smtClean="0">
                <a:solidFill>
                  <a:srgbClr val="009900"/>
                </a:solidFill>
              </a:rPr>
              <a:t>(2 of 5) </a:t>
            </a:r>
            <a:endParaRPr lang="en-US" sz="3200" b="1" dirty="0">
              <a:solidFill>
                <a:srgbClr val="009900"/>
              </a:solidFill>
            </a:endParaRPr>
          </a:p>
        </p:txBody>
      </p:sp>
      <p:sp>
        <p:nvSpPr>
          <p:cNvPr id="6" name="TextBox 5"/>
          <p:cNvSpPr txBox="1"/>
          <p:nvPr/>
        </p:nvSpPr>
        <p:spPr>
          <a:xfrm>
            <a:off x="738554" y="1362808"/>
            <a:ext cx="7455877" cy="5262979"/>
          </a:xfrm>
          <a:prstGeom prst="rect">
            <a:avLst/>
          </a:prstGeom>
          <a:noFill/>
        </p:spPr>
        <p:txBody>
          <a:bodyPr wrap="square" rtlCol="0">
            <a:spAutoFit/>
          </a:bodyPr>
          <a:lstStyle/>
          <a:p>
            <a:pPr marL="285750" indent="-285750">
              <a:buFont typeface="Arial"/>
              <a:buChar char="•"/>
            </a:pPr>
            <a:r>
              <a:rPr lang="en-US" sz="2800" b="1" dirty="0">
                <a:solidFill>
                  <a:srgbClr val="009900"/>
                </a:solidFill>
              </a:rPr>
              <a:t>Duplications</a:t>
            </a:r>
            <a:r>
              <a:rPr lang="en-US" sz="2800" dirty="0"/>
              <a:t> and </a:t>
            </a:r>
            <a:r>
              <a:rPr lang="en-US" sz="2800" b="1" dirty="0">
                <a:solidFill>
                  <a:srgbClr val="009900"/>
                </a:solidFill>
              </a:rPr>
              <a:t>deletions</a:t>
            </a:r>
            <a:r>
              <a:rPr lang="en-US" sz="2800" dirty="0"/>
              <a:t> often produce offspring that survive but exhibit physical and mental </a:t>
            </a:r>
            <a:r>
              <a:rPr lang="en-US" sz="2800" dirty="0" smtClean="0"/>
              <a:t>abnormalities</a:t>
            </a:r>
          </a:p>
          <a:p>
            <a:pPr marL="285750" indent="-285750">
              <a:buFont typeface="Arial"/>
              <a:buChar char="•"/>
            </a:pPr>
            <a:r>
              <a:rPr lang="en-US" sz="2800" dirty="0" smtClean="0"/>
              <a:t>Cri-du-chat </a:t>
            </a:r>
            <a:r>
              <a:rPr lang="en-US" sz="2800" dirty="0"/>
              <a:t>(from the French for “cry of the cat”) is a syndrome associated with nervous system abnormalities and identifiable physical features that results from a deletion of most of the small arm of chromosome 5 (Figure </a:t>
            </a:r>
            <a:r>
              <a:rPr lang="en-US" sz="2800" dirty="0" smtClean="0"/>
              <a:t>7.11)</a:t>
            </a:r>
          </a:p>
          <a:p>
            <a:pPr marL="285750" indent="-285750">
              <a:buFont typeface="Arial"/>
              <a:buChar char="•"/>
            </a:pPr>
            <a:r>
              <a:rPr lang="en-US" sz="2800" dirty="0" smtClean="0"/>
              <a:t>Infants </a:t>
            </a:r>
            <a:r>
              <a:rPr lang="en-US" sz="2800" dirty="0"/>
              <a:t>with this genotype emit a characteristic high-pitched cry upon which the disorder’s name is </a:t>
            </a:r>
            <a:r>
              <a:rPr lang="en-US" sz="2800" dirty="0" smtClean="0"/>
              <a:t>based</a:t>
            </a:r>
            <a:endParaRPr lang="en-US" sz="2800" dirty="0"/>
          </a:p>
        </p:txBody>
      </p:sp>
    </p:spTree>
    <p:extLst>
      <p:ext uri="{BB962C8B-B14F-4D97-AF65-F5344CB8AC3E}">
        <p14:creationId xmlns:p14="http://schemas.microsoft.com/office/powerpoint/2010/main" val="774569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r>
              <a:rPr lang="en-US" sz="2400" dirty="0">
                <a:solidFill>
                  <a:srgbClr val="009900"/>
                </a:solidFill>
              </a:rPr>
              <a:t>Figure </a:t>
            </a:r>
            <a:r>
              <a:rPr lang="en-US" dirty="0">
                <a:solidFill>
                  <a:srgbClr val="009900"/>
                </a:solidFill>
              </a:rPr>
              <a:t>7.11</a:t>
            </a:r>
            <a:endParaRPr lang="en-US" sz="2400" dirty="0">
              <a:solidFill>
                <a:srgbClr val="009900"/>
              </a:solidFill>
            </a:endParaRPr>
          </a:p>
        </p:txBody>
      </p:sp>
      <p:pic>
        <p:nvPicPr>
          <p:cNvPr id="2" name="Figure" descr="Photo shows boy with cri-du-chat syndrome at four different ages (ages two, four, nine, and twelv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tretch>
            <a:fillRect/>
          </a:stretch>
        </p:blipFill>
        <p:spPr>
          <a:xfrm>
            <a:off x="457201" y="1107616"/>
            <a:ext cx="3777778" cy="5027779"/>
          </a:xfrm>
        </p:spPr>
      </p:pic>
      <p:sp>
        <p:nvSpPr>
          <p:cNvPr id="14" name="Figure Legend"/>
          <p:cNvSpPr>
            <a:spLocks noGrp="1"/>
          </p:cNvSpPr>
          <p:nvPr>
            <p:ph type="body" sz="quarter" idx="14"/>
          </p:nvPr>
        </p:nvSpPr>
        <p:spPr>
          <a:xfrm>
            <a:off x="4606925" y="1107617"/>
            <a:ext cx="3913188" cy="5256973"/>
          </a:xfrm>
        </p:spPr>
        <p:txBody>
          <a:bodyPr>
            <a:noAutofit/>
          </a:bodyPr>
          <a:lstStyle/>
          <a:p>
            <a:r>
              <a:rPr lang="en-US" sz="1550" dirty="0">
                <a:solidFill>
                  <a:srgbClr val="000000"/>
                </a:solidFill>
              </a:rPr>
              <a:t>This individual with cri-du-chat syndrome is shown at various ages: </a:t>
            </a:r>
            <a:r>
              <a:rPr lang="en-US" sz="1550" dirty="0">
                <a:solidFill>
                  <a:srgbClr val="6CB255"/>
                </a:solidFill>
              </a:rPr>
              <a:t>(A) </a:t>
            </a:r>
            <a:r>
              <a:rPr lang="en-US" sz="1550" dirty="0">
                <a:solidFill>
                  <a:srgbClr val="000000"/>
                </a:solidFill>
              </a:rPr>
              <a:t>age two, </a:t>
            </a:r>
            <a:r>
              <a:rPr lang="en-US" sz="1550" dirty="0">
                <a:solidFill>
                  <a:srgbClr val="6CB255"/>
                </a:solidFill>
              </a:rPr>
              <a:t>(B) </a:t>
            </a:r>
            <a:r>
              <a:rPr lang="en-US" sz="1550" dirty="0">
                <a:solidFill>
                  <a:srgbClr val="000000"/>
                </a:solidFill>
              </a:rPr>
              <a:t>age four, </a:t>
            </a:r>
            <a:r>
              <a:rPr lang="en-US" sz="1550" dirty="0">
                <a:solidFill>
                  <a:srgbClr val="6CB255"/>
                </a:solidFill>
              </a:rPr>
              <a:t>(C) </a:t>
            </a:r>
            <a:r>
              <a:rPr lang="en-US" sz="1550" dirty="0">
                <a:solidFill>
                  <a:srgbClr val="000000"/>
                </a:solidFill>
              </a:rPr>
              <a:t>age nine, and</a:t>
            </a:r>
            <a:r>
              <a:rPr lang="en-US" sz="1550" dirty="0">
                <a:solidFill>
                  <a:srgbClr val="6CB255"/>
                </a:solidFill>
              </a:rPr>
              <a:t> (D) </a:t>
            </a:r>
            <a:r>
              <a:rPr lang="en-US" sz="1550" dirty="0">
                <a:solidFill>
                  <a:srgbClr val="000000"/>
                </a:solidFill>
              </a:rPr>
              <a:t>age 12. (credit: Paola </a:t>
            </a:r>
            <a:r>
              <a:rPr lang="en-US" sz="1550" dirty="0" err="1">
                <a:solidFill>
                  <a:srgbClr val="000000"/>
                </a:solidFill>
              </a:rPr>
              <a:t>Cerruti</a:t>
            </a:r>
            <a:r>
              <a:rPr lang="en-US" sz="1550" dirty="0">
                <a:solidFill>
                  <a:srgbClr val="000000"/>
                </a:solidFill>
              </a:rPr>
              <a:t> </a:t>
            </a:r>
            <a:r>
              <a:rPr lang="en-US" sz="1550" dirty="0" err="1">
                <a:solidFill>
                  <a:srgbClr val="000000"/>
                </a:solidFill>
              </a:rPr>
              <a:t>Mainardi</a:t>
            </a:r>
            <a:r>
              <a:rPr lang="en-US" sz="1550" dirty="0">
                <a:solidFill>
                  <a:srgbClr val="000000"/>
                </a:solidFill>
              </a:rPr>
              <a:t>)</a:t>
            </a:r>
            <a:endParaRPr lang="en-US" sz="1550" b="0" dirty="0">
              <a:solidFill>
                <a:srgbClr val="000000"/>
              </a:solidFill>
            </a:endParaRPr>
          </a:p>
        </p:txBody>
      </p:sp>
      <p:sp>
        <p:nvSpPr>
          <p:cNvPr id="7" name="Disclaimer">
            <a:extLst>
              <a:ext uri="{FF2B5EF4-FFF2-40B4-BE49-F238E27FC236}">
                <a16:creationId xmlns:a16="http://schemas.microsoft.com/office/drawing/2014/main" id="{3C3B4853-39E3-4AB0-B3F3-725A0103AB3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26CE9E56-1DB3-4DFB-963E-EA7CCC1BA13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3898300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8256" y="355510"/>
            <a:ext cx="8226932" cy="1077218"/>
          </a:xfrm>
          <a:prstGeom prst="rect">
            <a:avLst/>
          </a:prstGeom>
          <a:noFill/>
        </p:spPr>
        <p:txBody>
          <a:bodyPr wrap="none" rtlCol="0">
            <a:spAutoFit/>
          </a:bodyPr>
          <a:lstStyle/>
          <a:p>
            <a:r>
              <a:rPr lang="en-US" sz="3200" b="1" dirty="0" smtClean="0">
                <a:solidFill>
                  <a:srgbClr val="009900"/>
                </a:solidFill>
              </a:rPr>
              <a:t>Chromosome Structural Rearrangements</a:t>
            </a:r>
          </a:p>
          <a:p>
            <a:r>
              <a:rPr lang="en-US" sz="3200" b="1" dirty="0" smtClean="0">
                <a:solidFill>
                  <a:srgbClr val="009900"/>
                </a:solidFill>
              </a:rPr>
              <a:t>(3 of 5) </a:t>
            </a:r>
            <a:endParaRPr lang="en-US" sz="3200" b="1" dirty="0">
              <a:solidFill>
                <a:srgbClr val="009900"/>
              </a:solidFill>
            </a:endParaRPr>
          </a:p>
        </p:txBody>
      </p:sp>
      <p:sp>
        <p:nvSpPr>
          <p:cNvPr id="6" name="TextBox 5"/>
          <p:cNvSpPr txBox="1"/>
          <p:nvPr/>
        </p:nvSpPr>
        <p:spPr>
          <a:xfrm>
            <a:off x="738554" y="1362808"/>
            <a:ext cx="7455877" cy="4401205"/>
          </a:xfrm>
          <a:prstGeom prst="rect">
            <a:avLst/>
          </a:prstGeom>
          <a:noFill/>
        </p:spPr>
        <p:txBody>
          <a:bodyPr wrap="square" rtlCol="0">
            <a:spAutoFit/>
          </a:bodyPr>
          <a:lstStyle/>
          <a:p>
            <a:pPr marL="285750" indent="-285750">
              <a:buFont typeface="Arial"/>
              <a:buChar char="•"/>
            </a:pPr>
            <a:r>
              <a:rPr lang="en-US" sz="2800" dirty="0"/>
              <a:t>Chromosome </a:t>
            </a:r>
            <a:r>
              <a:rPr lang="en-US" sz="2800" b="1" dirty="0">
                <a:solidFill>
                  <a:srgbClr val="009900"/>
                </a:solidFill>
              </a:rPr>
              <a:t>inversions</a:t>
            </a:r>
            <a:r>
              <a:rPr lang="en-US" sz="2800" dirty="0"/>
              <a:t> and </a:t>
            </a:r>
            <a:r>
              <a:rPr lang="en-US" sz="2800" b="1" dirty="0">
                <a:solidFill>
                  <a:srgbClr val="009900"/>
                </a:solidFill>
              </a:rPr>
              <a:t>translocations</a:t>
            </a:r>
            <a:r>
              <a:rPr lang="en-US" sz="2800" dirty="0"/>
              <a:t> can be identified by observing cells during meiosis </a:t>
            </a:r>
            <a:endParaRPr lang="en-US" sz="2800" dirty="0" smtClean="0"/>
          </a:p>
          <a:p>
            <a:pPr marL="285750" indent="-285750">
              <a:buFont typeface="Arial"/>
              <a:buChar char="•"/>
            </a:pPr>
            <a:r>
              <a:rPr lang="en-US" sz="2800" dirty="0" smtClean="0"/>
              <a:t>A </a:t>
            </a:r>
            <a:r>
              <a:rPr lang="en-US" sz="2800" dirty="0"/>
              <a:t>chromosome inversion is the detachment, 180° rotation, and reinsertion of part of a chromosome (Figure 7.12</a:t>
            </a:r>
            <a:r>
              <a:rPr lang="en-US" sz="2800" dirty="0" smtClean="0"/>
              <a:t>) </a:t>
            </a:r>
          </a:p>
          <a:p>
            <a:pPr marL="285750" indent="-285750">
              <a:buFont typeface="Arial"/>
              <a:buChar char="•"/>
            </a:pPr>
            <a:r>
              <a:rPr lang="en-US" sz="2800" dirty="0" smtClean="0"/>
              <a:t>Unless </a:t>
            </a:r>
            <a:r>
              <a:rPr lang="en-US" sz="2800" dirty="0"/>
              <a:t>they disrupt a gene sequence, inversions only change the orientation of genes and are likely to have more mild effects than </a:t>
            </a:r>
            <a:r>
              <a:rPr lang="en-US" sz="2800" dirty="0" err="1"/>
              <a:t>aneuploid</a:t>
            </a:r>
            <a:r>
              <a:rPr lang="en-US" sz="2800" dirty="0"/>
              <a:t> </a:t>
            </a:r>
            <a:r>
              <a:rPr lang="en-US" sz="2800" dirty="0" smtClean="0"/>
              <a:t>errors </a:t>
            </a:r>
          </a:p>
        </p:txBody>
      </p:sp>
    </p:spTree>
    <p:extLst>
      <p:ext uri="{BB962C8B-B14F-4D97-AF65-F5344CB8AC3E}">
        <p14:creationId xmlns:p14="http://schemas.microsoft.com/office/powerpoint/2010/main" val="3853876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786" y="355510"/>
            <a:ext cx="8226932" cy="1077218"/>
          </a:xfrm>
          <a:prstGeom prst="rect">
            <a:avLst/>
          </a:prstGeom>
          <a:noFill/>
        </p:spPr>
        <p:txBody>
          <a:bodyPr wrap="none" rtlCol="0">
            <a:spAutoFit/>
          </a:bodyPr>
          <a:lstStyle/>
          <a:p>
            <a:r>
              <a:rPr lang="en-US" sz="3200" b="1" dirty="0" smtClean="0">
                <a:solidFill>
                  <a:srgbClr val="009900"/>
                </a:solidFill>
              </a:rPr>
              <a:t>Chromosome Structural Rearrangements</a:t>
            </a:r>
          </a:p>
          <a:p>
            <a:r>
              <a:rPr lang="en-US" sz="3200" b="1" dirty="0" smtClean="0">
                <a:solidFill>
                  <a:srgbClr val="009900"/>
                </a:solidFill>
              </a:rPr>
              <a:t>(4 of 5) </a:t>
            </a:r>
            <a:endParaRPr lang="en-US" sz="3200" b="1" dirty="0">
              <a:solidFill>
                <a:srgbClr val="009900"/>
              </a:solidFill>
            </a:endParaRPr>
          </a:p>
        </p:txBody>
      </p:sp>
      <p:sp>
        <p:nvSpPr>
          <p:cNvPr id="6" name="TextBox 5"/>
          <p:cNvSpPr txBox="1"/>
          <p:nvPr/>
        </p:nvSpPr>
        <p:spPr>
          <a:xfrm>
            <a:off x="738554" y="1362808"/>
            <a:ext cx="7455877" cy="4401205"/>
          </a:xfrm>
          <a:prstGeom prst="rect">
            <a:avLst/>
          </a:prstGeom>
          <a:noFill/>
        </p:spPr>
        <p:txBody>
          <a:bodyPr wrap="square" rtlCol="0">
            <a:spAutoFit/>
          </a:bodyPr>
          <a:lstStyle/>
          <a:p>
            <a:pPr marL="285750" indent="-285750">
              <a:buFont typeface="Arial"/>
              <a:buChar char="•"/>
            </a:pPr>
            <a:r>
              <a:rPr lang="en-US" sz="2800" dirty="0"/>
              <a:t>A </a:t>
            </a:r>
            <a:r>
              <a:rPr lang="en-US" sz="2800" b="1" dirty="0">
                <a:solidFill>
                  <a:srgbClr val="009900"/>
                </a:solidFill>
              </a:rPr>
              <a:t>translocation</a:t>
            </a:r>
            <a:r>
              <a:rPr lang="en-US" sz="2800" dirty="0"/>
              <a:t> occurs when a segment of a chromosome dissociates and reattaches to a different, </a:t>
            </a:r>
            <a:r>
              <a:rPr lang="en-US" sz="2800" dirty="0" err="1"/>
              <a:t>nonhomologous</a:t>
            </a:r>
            <a:r>
              <a:rPr lang="en-US" sz="2800" dirty="0"/>
              <a:t> </a:t>
            </a:r>
            <a:r>
              <a:rPr lang="en-US" sz="2800" dirty="0" smtClean="0"/>
              <a:t>chromosome</a:t>
            </a:r>
          </a:p>
          <a:p>
            <a:pPr marL="285750" indent="-285750">
              <a:buFont typeface="Arial"/>
              <a:buChar char="•"/>
            </a:pPr>
            <a:r>
              <a:rPr lang="en-US" sz="2800" dirty="0" smtClean="0"/>
              <a:t>Translocations </a:t>
            </a:r>
            <a:r>
              <a:rPr lang="en-US" sz="2800" dirty="0"/>
              <a:t>can be benign or have devastating effects, depending on how the positions of genes are altered with respect to regulatory </a:t>
            </a:r>
            <a:r>
              <a:rPr lang="en-US" sz="2800" dirty="0" smtClean="0"/>
              <a:t>sequences</a:t>
            </a:r>
          </a:p>
          <a:p>
            <a:pPr marL="285750" indent="-285750">
              <a:buFont typeface="Arial"/>
              <a:buChar char="•"/>
            </a:pPr>
            <a:r>
              <a:rPr lang="en-US" sz="2800" dirty="0" smtClean="0"/>
              <a:t>Notably</a:t>
            </a:r>
            <a:r>
              <a:rPr lang="en-US" sz="2800" dirty="0"/>
              <a:t>, specific translocations have been associated with several cancers and with </a:t>
            </a:r>
            <a:r>
              <a:rPr lang="en-US" sz="2800" dirty="0" smtClean="0"/>
              <a:t>schizophrenia</a:t>
            </a:r>
            <a:endParaRPr lang="en-US" sz="2800" dirty="0"/>
          </a:p>
        </p:txBody>
      </p:sp>
    </p:spTree>
    <p:extLst>
      <p:ext uri="{BB962C8B-B14F-4D97-AF65-F5344CB8AC3E}">
        <p14:creationId xmlns:p14="http://schemas.microsoft.com/office/powerpoint/2010/main" val="10881845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748" y="355510"/>
            <a:ext cx="8226932" cy="1077218"/>
          </a:xfrm>
          <a:prstGeom prst="rect">
            <a:avLst/>
          </a:prstGeom>
          <a:noFill/>
        </p:spPr>
        <p:txBody>
          <a:bodyPr wrap="none" rtlCol="0">
            <a:spAutoFit/>
          </a:bodyPr>
          <a:lstStyle/>
          <a:p>
            <a:r>
              <a:rPr lang="en-US" sz="3200" b="1" dirty="0" smtClean="0">
                <a:solidFill>
                  <a:srgbClr val="009900"/>
                </a:solidFill>
              </a:rPr>
              <a:t>Chromosome Structural Rearrangements</a:t>
            </a:r>
          </a:p>
          <a:p>
            <a:r>
              <a:rPr lang="en-US" sz="3200" b="1" dirty="0" smtClean="0">
                <a:solidFill>
                  <a:srgbClr val="009900"/>
                </a:solidFill>
              </a:rPr>
              <a:t>(5 of 5) </a:t>
            </a:r>
            <a:endParaRPr lang="en-US" sz="3200" b="1" dirty="0">
              <a:solidFill>
                <a:srgbClr val="009900"/>
              </a:solidFill>
            </a:endParaRPr>
          </a:p>
        </p:txBody>
      </p:sp>
      <p:sp>
        <p:nvSpPr>
          <p:cNvPr id="6" name="TextBox 5"/>
          <p:cNvSpPr txBox="1"/>
          <p:nvPr/>
        </p:nvSpPr>
        <p:spPr>
          <a:xfrm>
            <a:off x="738554" y="1362808"/>
            <a:ext cx="7455877" cy="2246769"/>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rgbClr val="009900"/>
                </a:solidFill>
              </a:rPr>
              <a:t>Reciprocal translocations </a:t>
            </a:r>
            <a:r>
              <a:rPr lang="en-US" sz="2800" dirty="0"/>
              <a:t>result from the exchange of chromosome segments between two </a:t>
            </a:r>
            <a:r>
              <a:rPr lang="en-US" sz="2800" dirty="0" err="1"/>
              <a:t>nonhomologous</a:t>
            </a:r>
            <a:r>
              <a:rPr lang="en-US" sz="2800" dirty="0"/>
              <a:t> chromosomes such that there is no gain or loss of genetic information (Figure </a:t>
            </a:r>
            <a:r>
              <a:rPr lang="en-US" sz="2800" dirty="0" smtClean="0"/>
              <a:t>7.12)</a:t>
            </a:r>
          </a:p>
        </p:txBody>
      </p:sp>
    </p:spTree>
    <p:extLst>
      <p:ext uri="{BB962C8B-B14F-4D97-AF65-F5344CB8AC3E}">
        <p14:creationId xmlns:p14="http://schemas.microsoft.com/office/powerpoint/2010/main" val="2611097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lstStyle/>
          <a:p>
            <a:r>
              <a:rPr lang="en-US" b="1" dirty="0">
                <a:solidFill>
                  <a:srgbClr val="009900"/>
                </a:solidFill>
              </a:rPr>
              <a:t>Figure 7.12</a:t>
            </a:r>
          </a:p>
        </p:txBody>
      </p:sp>
      <p:pic>
        <p:nvPicPr>
          <p:cNvPr id="9" name="Figure" descr="Part a shows an inversion in a chromosome. Two identical chromosomes are shown, except for a small section that has been inverted in the second chromosome. Part b shows a reciprocal translocation, in which DNA is transferred from one chromosome to another. No genetic information is gained or lost in the proce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382" b="-6382"/>
          <a:stretch>
            <a:fillRect/>
          </a:stretch>
        </p:blipFill>
        <p:spPr/>
      </p:pic>
      <p:sp>
        <p:nvSpPr>
          <p:cNvPr id="7" name="Figure Legend"/>
          <p:cNvSpPr>
            <a:spLocks noGrp="1"/>
          </p:cNvSpPr>
          <p:nvPr>
            <p:ph type="body" sz="quarter" idx="14"/>
          </p:nvPr>
        </p:nvSpPr>
        <p:spPr/>
        <p:txBody>
          <a:bodyPr>
            <a:noAutofit/>
          </a:bodyPr>
          <a:lstStyle/>
          <a:p>
            <a:r>
              <a:rPr lang="en-US" sz="1500" dirty="0"/>
              <a:t>An </a:t>
            </a:r>
            <a:r>
              <a:rPr lang="en-US" sz="1500" dirty="0">
                <a:solidFill>
                  <a:srgbClr val="6CB255"/>
                </a:solidFill>
              </a:rPr>
              <a:t>(a) </a:t>
            </a:r>
            <a:r>
              <a:rPr lang="en-US" sz="1500" dirty="0"/>
              <a:t>inversion occurs when a chromosome segment breaks from the chromosome, reverses its orientation, and then reattaches in the original position. A</a:t>
            </a:r>
            <a:r>
              <a:rPr lang="en-US" sz="1500" dirty="0">
                <a:solidFill>
                  <a:srgbClr val="6CB255"/>
                </a:solidFill>
              </a:rPr>
              <a:t> (b) </a:t>
            </a:r>
            <a:r>
              <a:rPr lang="en-US" sz="1500" dirty="0"/>
              <a:t>reciprocal translocation occurs between two </a:t>
            </a:r>
            <a:r>
              <a:rPr lang="en-US" sz="1500" dirty="0" err="1"/>
              <a:t>nonhomologous</a:t>
            </a:r>
            <a:r>
              <a:rPr lang="en-US" sz="1500" dirty="0"/>
              <a:t> chromosomes and does not cause any genetic information to be lost or duplicated. (credit: modification of work by National Human Genome Research Institute (USA))</a:t>
            </a:r>
            <a:endParaRPr lang="en-US" sz="1500" dirty="0">
              <a:solidFill>
                <a:schemeClr val="tx1"/>
              </a:solidFill>
            </a:endParaRPr>
          </a:p>
        </p:txBody>
      </p:sp>
      <p:sp>
        <p:nvSpPr>
          <p:cNvPr id="10" name="Disclaimer">
            <a:extLst>
              <a:ext uri="{FF2B5EF4-FFF2-40B4-BE49-F238E27FC236}">
                <a16:creationId xmlns:a16="http://schemas.microsoft.com/office/drawing/2014/main" id="{82F0A04E-7699-4AB3-B19F-8BDA231F991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B2DEEA55-3757-47DA-A9C5-4B70E5AF80C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2251966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254977" y="236813"/>
            <a:ext cx="8308731" cy="651210"/>
          </a:xfrm>
        </p:spPr>
        <p:txBody>
          <a:bodyPr>
            <a:noAutofit/>
          </a:bodyPr>
          <a:lstStyle/>
          <a:p>
            <a:r>
              <a:rPr lang="en-US" sz="2800" b="1" dirty="0">
                <a:solidFill>
                  <a:srgbClr val="009900"/>
                </a:solidFill>
              </a:rPr>
              <a:t>Life Cycles of Sexually Reproducing </a:t>
            </a:r>
            <a:r>
              <a:rPr lang="en-US" sz="2800" b="1" dirty="0" smtClean="0">
                <a:solidFill>
                  <a:srgbClr val="009900"/>
                </a:solidFill>
              </a:rPr>
              <a:t>Organisms (2 of 6)</a:t>
            </a:r>
            <a:endParaRPr lang="en-US" sz="2800" b="1" dirty="0">
              <a:solidFill>
                <a:srgbClr val="009900"/>
              </a:solidFill>
            </a:endParaRPr>
          </a:p>
        </p:txBody>
      </p:sp>
      <p:sp>
        <p:nvSpPr>
          <p:cNvPr id="6" name="TextBox 5"/>
          <p:cNvSpPr txBox="1"/>
          <p:nvPr/>
        </p:nvSpPr>
        <p:spPr>
          <a:xfrm>
            <a:off x="369277" y="1186962"/>
            <a:ext cx="7455877" cy="6063198"/>
          </a:xfrm>
          <a:prstGeom prst="rect">
            <a:avLst/>
          </a:prstGeom>
          <a:noFill/>
        </p:spPr>
        <p:txBody>
          <a:bodyPr wrap="square" rtlCol="0">
            <a:spAutoFit/>
          </a:bodyPr>
          <a:lstStyle/>
          <a:p>
            <a:r>
              <a:rPr lang="en-US" sz="2800" dirty="0" smtClean="0"/>
              <a:t>There are 3 main categories of life cycles in multicellular organisms:</a:t>
            </a:r>
          </a:p>
          <a:p>
            <a:pPr marL="342900" indent="-342900">
              <a:buFont typeface="Arial" panose="020B0604020202020204" pitchFamily="34" charset="0"/>
              <a:buChar char="•"/>
            </a:pPr>
            <a:r>
              <a:rPr lang="en-US" sz="2800" b="1" dirty="0" smtClean="0">
                <a:solidFill>
                  <a:srgbClr val="009900"/>
                </a:solidFill>
              </a:rPr>
              <a:t>Diploid-dominant</a:t>
            </a:r>
            <a:r>
              <a:rPr lang="en-US" sz="2800" dirty="0" smtClean="0"/>
              <a:t> – the multicellular diploid stage is the most obvious life stage (humans are in this category)</a:t>
            </a:r>
          </a:p>
          <a:p>
            <a:pPr marL="342900" indent="-342900">
              <a:buFont typeface="Arial" panose="020B0604020202020204" pitchFamily="34" charset="0"/>
              <a:buChar char="•"/>
            </a:pPr>
            <a:r>
              <a:rPr lang="en-US" sz="2800" b="1" dirty="0" smtClean="0">
                <a:solidFill>
                  <a:srgbClr val="009900"/>
                </a:solidFill>
              </a:rPr>
              <a:t>Haploid-dominant</a:t>
            </a:r>
            <a:r>
              <a:rPr lang="en-US" sz="2800" dirty="0" smtClean="0">
                <a:solidFill>
                  <a:srgbClr val="6CB255"/>
                </a:solidFill>
              </a:rPr>
              <a:t> </a:t>
            </a:r>
            <a:r>
              <a:rPr lang="en-US" sz="2800" dirty="0" smtClean="0"/>
              <a:t>– the multicellular haploid stage is the obvious life stage (all fungi and some algae are in this category)</a:t>
            </a:r>
          </a:p>
          <a:p>
            <a:pPr marL="342900" indent="-342900">
              <a:buFont typeface="Arial" panose="020B0604020202020204" pitchFamily="34" charset="0"/>
              <a:buChar char="•"/>
            </a:pPr>
            <a:r>
              <a:rPr lang="en-US" sz="2800" b="1" dirty="0" smtClean="0">
                <a:solidFill>
                  <a:srgbClr val="009900"/>
                </a:solidFill>
              </a:rPr>
              <a:t>Alternation of generations </a:t>
            </a:r>
            <a:r>
              <a:rPr lang="en-US" sz="2800" dirty="0" smtClean="0"/>
              <a:t>– the two stages, haploid and diploid, are apparent to one degree or another depending on the group (plants and some algae are in this category)</a:t>
            </a:r>
          </a:p>
          <a:p>
            <a:endParaRPr lang="en-US" sz="2400" dirty="0"/>
          </a:p>
        </p:txBody>
      </p:sp>
    </p:spTree>
    <p:extLst>
      <p:ext uri="{BB962C8B-B14F-4D97-AF65-F5344CB8AC3E}">
        <p14:creationId xmlns:p14="http://schemas.microsoft.com/office/powerpoint/2010/main" val="209223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219808" y="412948"/>
            <a:ext cx="8370276" cy="651210"/>
          </a:xfrm>
        </p:spPr>
        <p:txBody>
          <a:bodyPr>
            <a:noAutofit/>
          </a:bodyPr>
          <a:lstStyle/>
          <a:p>
            <a:r>
              <a:rPr lang="en-US" sz="2800" b="1" dirty="0">
                <a:solidFill>
                  <a:srgbClr val="009900"/>
                </a:solidFill>
              </a:rPr>
              <a:t>Life Cycles of Sexually Reproducing </a:t>
            </a:r>
            <a:r>
              <a:rPr lang="en-US" sz="2800" b="1" dirty="0" smtClean="0">
                <a:solidFill>
                  <a:srgbClr val="009900"/>
                </a:solidFill>
              </a:rPr>
              <a:t>Organisms (3 of 6)</a:t>
            </a:r>
            <a:endParaRPr lang="en-US" sz="2800" b="1" dirty="0">
              <a:solidFill>
                <a:srgbClr val="009900"/>
              </a:solidFill>
            </a:endParaRPr>
          </a:p>
        </p:txBody>
      </p:sp>
      <p:sp>
        <p:nvSpPr>
          <p:cNvPr id="6" name="TextBox 5"/>
          <p:cNvSpPr txBox="1"/>
          <p:nvPr/>
        </p:nvSpPr>
        <p:spPr>
          <a:xfrm>
            <a:off x="219808" y="1556527"/>
            <a:ext cx="8537330" cy="440120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Nearly all animals employ a diploid-dominant life-cycle strategy in which the only haploid cells produced by the organism are the gametes</a:t>
            </a:r>
          </a:p>
          <a:p>
            <a:pPr marL="342900" indent="-342900">
              <a:buFont typeface="Arial" panose="020B0604020202020204" pitchFamily="34" charset="0"/>
              <a:buChar char="•"/>
            </a:pPr>
            <a:r>
              <a:rPr lang="en-US" sz="2800" b="1" dirty="0" smtClean="0">
                <a:solidFill>
                  <a:srgbClr val="009900"/>
                </a:solidFill>
              </a:rPr>
              <a:t>Gametes</a:t>
            </a:r>
            <a:r>
              <a:rPr lang="en-US" sz="2800" dirty="0" smtClean="0"/>
              <a:t> are produced from diploid </a:t>
            </a:r>
            <a:r>
              <a:rPr lang="en-US" sz="2800" b="1" dirty="0" smtClean="0">
                <a:solidFill>
                  <a:srgbClr val="009900"/>
                </a:solidFill>
              </a:rPr>
              <a:t>germ cells</a:t>
            </a:r>
            <a:r>
              <a:rPr lang="en-US" sz="2800" dirty="0" smtClean="0"/>
              <a:t>, a special cell line that only produces gametes</a:t>
            </a:r>
          </a:p>
          <a:p>
            <a:pPr marL="342900" indent="-342900">
              <a:buFont typeface="Arial" panose="020B0604020202020204" pitchFamily="34" charset="0"/>
              <a:buChar char="•"/>
            </a:pPr>
            <a:r>
              <a:rPr lang="en-US" sz="2800" dirty="0" smtClean="0"/>
              <a:t>Gametes are haploid and unable to divide again, there is no multicellular haploid life stage</a:t>
            </a:r>
          </a:p>
          <a:p>
            <a:pPr marL="342900" indent="-342900">
              <a:buFont typeface="Arial" panose="020B0604020202020204" pitchFamily="34" charset="0"/>
              <a:buChar char="•"/>
            </a:pPr>
            <a:r>
              <a:rPr lang="en-US" sz="2800" dirty="0" smtClean="0"/>
              <a:t>Fertilization, the fusion of the two gamete restores the diploid stage</a:t>
            </a:r>
          </a:p>
          <a:p>
            <a:endParaRPr lang="en-US" sz="2800" dirty="0"/>
          </a:p>
        </p:txBody>
      </p:sp>
    </p:spTree>
    <p:extLst>
      <p:ext uri="{BB962C8B-B14F-4D97-AF65-F5344CB8AC3E}">
        <p14:creationId xmlns:p14="http://schemas.microsoft.com/office/powerpoint/2010/main" val="145426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7.2</a:t>
            </a:r>
            <a:endParaRPr lang="en-US" sz="2400" dirty="0">
              <a:solidFill>
                <a:srgbClr val="6CB255"/>
              </a:solidFill>
            </a:endParaRPr>
          </a:p>
        </p:txBody>
      </p:sp>
      <p:pic>
        <p:nvPicPr>
          <p:cNvPr id="4" name="Figure" descr="Part a shows the life cycle of animals. Through meiosis, adult males produce haploid (1n) sperm, and adult females produce haploid eggs. Upon fertilization, a diploid (2n) zygote forms, which grows into an adult through mitosis and cell division. Part b shows the life cycle of fungi. In fungi, the diploid (2n) zygospore undergoes meiosis to form haploid (1n) spores. Mitosis of the spores occurs to form hyphae. Hyphae can undergo asexual reproduction to form more spores, or they form plus and minus mating types that undergo nuclear fusion to form a zygospore. Part c shows the life cycle of fern plants. The diploid (2n) zygote undergoes mitosis to produce the sphorophyte, which is the familiar, leafy plant. Sporangia form on the underside of the leaves of the sphorophyte. Sporangia undergo meiosis to form haploid (1n) spores. The spores germinate and undergo mitosis to form a multicellular, leafy gametophyte. The gametophyte produces eggs and sperm. Upon fertilization, the egg and sperm form a diploid zygo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355" r="-30355"/>
          <a:stretch>
            <a:fillRect/>
          </a:stretch>
        </p:blipFill>
        <p:spPr>
          <a:xfrm>
            <a:off x="457200" y="1108075"/>
            <a:ext cx="4032250" cy="5256213"/>
          </a:xfrm>
        </p:spPr>
      </p:pic>
      <p:sp>
        <p:nvSpPr>
          <p:cNvPr id="14" name="Figure Legend"/>
          <p:cNvSpPr>
            <a:spLocks noGrp="1"/>
          </p:cNvSpPr>
          <p:nvPr>
            <p:ph type="body" sz="quarter" idx="14"/>
          </p:nvPr>
        </p:nvSpPr>
        <p:spPr>
          <a:xfrm>
            <a:off x="4606925" y="1107617"/>
            <a:ext cx="3913188" cy="5256973"/>
          </a:xfrm>
        </p:spPr>
        <p:txBody>
          <a:bodyPr>
            <a:noAutofit/>
          </a:bodyPr>
          <a:lstStyle/>
          <a:p>
            <a:pPr marL="342900" indent="-342900">
              <a:buAutoNum type="alphaLcParenBoth"/>
            </a:pPr>
            <a:r>
              <a:rPr lang="en-US" sz="1550" dirty="0">
                <a:solidFill>
                  <a:srgbClr val="000000"/>
                </a:solidFill>
              </a:rPr>
              <a:t>In animals, sexually reproducing adults form haploid gametes from diploid germ cells.</a:t>
            </a:r>
          </a:p>
          <a:p>
            <a:pPr marL="342900" indent="-342900">
              <a:buAutoNum type="alphaLcParenBoth"/>
            </a:pPr>
            <a:r>
              <a:rPr lang="en-US" sz="1550" dirty="0">
                <a:solidFill>
                  <a:srgbClr val="000000"/>
                </a:solidFill>
              </a:rPr>
              <a:t>Fungi, such as black bread mold (</a:t>
            </a:r>
            <a:r>
              <a:rPr lang="en-US" sz="1550" i="1" dirty="0" err="1">
                <a:solidFill>
                  <a:srgbClr val="000000"/>
                </a:solidFill>
              </a:rPr>
              <a:t>Rhizopus</a:t>
            </a:r>
            <a:r>
              <a:rPr lang="en-US" sz="1550" i="1" dirty="0">
                <a:solidFill>
                  <a:srgbClr val="000000"/>
                </a:solidFill>
              </a:rPr>
              <a:t> </a:t>
            </a:r>
            <a:r>
              <a:rPr lang="en-US" sz="1550" i="1" dirty="0" err="1">
                <a:solidFill>
                  <a:srgbClr val="000000"/>
                </a:solidFill>
              </a:rPr>
              <a:t>nigricans</a:t>
            </a:r>
            <a:r>
              <a:rPr lang="en-US" sz="1550" dirty="0">
                <a:solidFill>
                  <a:srgbClr val="000000"/>
                </a:solidFill>
              </a:rPr>
              <a:t>), have haploid-dominant life cycles.</a:t>
            </a:r>
          </a:p>
          <a:p>
            <a:pPr marL="342900" indent="-342900">
              <a:buAutoNum type="alphaLcParenBoth"/>
            </a:pPr>
            <a:r>
              <a:rPr lang="en-US" sz="1550" dirty="0">
                <a:solidFill>
                  <a:srgbClr val="000000"/>
                </a:solidFill>
              </a:rPr>
              <a:t>Plants have a life cycle that alternates between a multicellular haploid organism and a multicellular diploid organism. (credit c “fern”: modification of work by Cory </a:t>
            </a:r>
            <a:r>
              <a:rPr lang="en-US" sz="1550" dirty="0" err="1">
                <a:solidFill>
                  <a:srgbClr val="000000"/>
                </a:solidFill>
              </a:rPr>
              <a:t>Zanker</a:t>
            </a:r>
            <a:r>
              <a:rPr lang="en-US" sz="1550" dirty="0">
                <a:solidFill>
                  <a:srgbClr val="000000"/>
                </a:solidFill>
              </a:rPr>
              <a:t>; credit c “gametophyte”: modification of work by “</a:t>
            </a:r>
            <a:r>
              <a:rPr lang="en-US" sz="1550" dirty="0" err="1">
                <a:solidFill>
                  <a:srgbClr val="000000"/>
                </a:solidFill>
              </a:rPr>
              <a:t>Vlmastra</a:t>
            </a:r>
            <a:r>
              <a:rPr lang="en-US" sz="1550" dirty="0">
                <a:solidFill>
                  <a:srgbClr val="000000"/>
                </a:solidFill>
              </a:rPr>
              <a:t>”/Wikimedia Commons)</a:t>
            </a:r>
            <a:endParaRPr lang="en-US" sz="1550" b="0" dirty="0">
              <a:solidFill>
                <a:srgbClr val="000000"/>
              </a:solidFill>
            </a:endParaRPr>
          </a:p>
        </p:txBody>
      </p:sp>
      <p:sp>
        <p:nvSpPr>
          <p:cNvPr id="7" name="Disclaimer">
            <a:extLst>
              <a:ext uri="{FF2B5EF4-FFF2-40B4-BE49-F238E27FC236}">
                <a16:creationId xmlns:a16="http://schemas.microsoft.com/office/drawing/2014/main" id="{DE832B8E-FB5F-4EA6-A03B-87CDB5168FD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6" name="OpenStaxLogo" descr="openstax college logo">
            <a:extLst>
              <a:ext uri="{FF2B5EF4-FFF2-40B4-BE49-F238E27FC236}">
                <a16:creationId xmlns:a16="http://schemas.microsoft.com/office/drawing/2014/main" id="{A21421E3-8E35-48F9-B02B-CB575E8E65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Tree>
    <p:extLst>
      <p:ext uri="{BB962C8B-B14F-4D97-AF65-F5344CB8AC3E}">
        <p14:creationId xmlns:p14="http://schemas.microsoft.com/office/powerpoint/2010/main" val="182164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386862" y="342610"/>
            <a:ext cx="8370276" cy="651210"/>
          </a:xfrm>
        </p:spPr>
        <p:txBody>
          <a:bodyPr>
            <a:noAutofit/>
          </a:bodyPr>
          <a:lstStyle/>
          <a:p>
            <a:r>
              <a:rPr lang="en-US" sz="2800" b="1" dirty="0">
                <a:solidFill>
                  <a:srgbClr val="009900"/>
                </a:solidFill>
              </a:rPr>
              <a:t>Life Cycles of Sexually Reproducing </a:t>
            </a:r>
            <a:r>
              <a:rPr lang="en-US" sz="2800" b="1" dirty="0" smtClean="0">
                <a:solidFill>
                  <a:srgbClr val="009900"/>
                </a:solidFill>
              </a:rPr>
              <a:t>Organisms (4 of 6)</a:t>
            </a:r>
            <a:endParaRPr lang="en-US" sz="2800" b="1" dirty="0">
              <a:solidFill>
                <a:srgbClr val="009900"/>
              </a:solidFill>
            </a:endParaRPr>
          </a:p>
        </p:txBody>
      </p:sp>
      <p:sp>
        <p:nvSpPr>
          <p:cNvPr id="2" name="TextBox 1"/>
          <p:cNvSpPr txBox="1"/>
          <p:nvPr/>
        </p:nvSpPr>
        <p:spPr>
          <a:xfrm>
            <a:off x="386862" y="1459524"/>
            <a:ext cx="7596554"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Most fungi and algae employ a life-cycle strategy in which the multicellular “body” of the organism is haploid</a:t>
            </a:r>
          </a:p>
          <a:p>
            <a:pPr marL="285750" indent="-285750">
              <a:buFont typeface="Arial" panose="020B0604020202020204" pitchFamily="34" charset="0"/>
              <a:buChar char="•"/>
            </a:pPr>
            <a:r>
              <a:rPr lang="en-US" sz="2800" dirty="0" smtClean="0"/>
              <a:t>During sexual reproduction, specialized haploid cells from two individuals join to form a diploid zygote</a:t>
            </a:r>
          </a:p>
          <a:p>
            <a:pPr marL="285750" indent="-285750">
              <a:buFont typeface="Arial" panose="020B0604020202020204" pitchFamily="34" charset="0"/>
              <a:buChar char="•"/>
            </a:pPr>
            <a:r>
              <a:rPr lang="en-US" sz="2800" dirty="0" smtClean="0"/>
              <a:t>The zygote immediately undergoes meiosis to form four haploid cells called </a:t>
            </a:r>
            <a:r>
              <a:rPr lang="en-US" sz="2800" b="1" dirty="0" smtClean="0">
                <a:solidFill>
                  <a:srgbClr val="009900"/>
                </a:solidFill>
              </a:rPr>
              <a:t>spores</a:t>
            </a:r>
            <a:endParaRPr lang="en-US" sz="2800" b="1" dirty="0">
              <a:solidFill>
                <a:srgbClr val="009900"/>
              </a:solidFill>
            </a:endParaRPr>
          </a:p>
        </p:txBody>
      </p:sp>
    </p:spTree>
    <p:extLst>
      <p:ext uri="{BB962C8B-B14F-4D97-AF65-F5344CB8AC3E}">
        <p14:creationId xmlns:p14="http://schemas.microsoft.com/office/powerpoint/2010/main" val="1113281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2433</TotalTime>
  <Words>3873</Words>
  <Application>Microsoft Office PowerPoint</Application>
  <PresentationFormat>On-screen Show (4:3)</PresentationFormat>
  <Paragraphs>232</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Arial Black</vt:lpstr>
      <vt:lpstr>Calibri</vt:lpstr>
      <vt:lpstr>Essential</vt:lpstr>
      <vt:lpstr>Concepts of Biology</vt:lpstr>
      <vt:lpstr>PowerPoint Presentation</vt:lpstr>
      <vt:lpstr>Figure 7.1</vt:lpstr>
      <vt:lpstr>7.1: Sexual Reproduction</vt:lpstr>
      <vt:lpstr>PowerPoint Presentation</vt:lpstr>
      <vt:lpstr>PowerPoint Presentation</vt:lpstr>
      <vt:lpstr>PowerPoint Presentation</vt:lpstr>
      <vt:lpstr>Figure 7.2</vt:lpstr>
      <vt:lpstr>PowerPoint Presentation</vt:lpstr>
      <vt:lpstr>PowerPoint Presentation</vt:lpstr>
      <vt:lpstr>PowerPoint Presentation</vt:lpstr>
      <vt:lpstr>7.2: Meiosis (1 of 4)</vt:lpstr>
      <vt:lpstr>7.2: Meiosis (2 of 4)</vt:lpstr>
      <vt:lpstr>7.2: Meiosis (3 of 4)</vt:lpstr>
      <vt:lpstr>7.2: Meiosis (4 of 4)</vt:lpstr>
      <vt:lpstr>PowerPoint Presentation</vt:lpstr>
      <vt:lpstr>PowerPoint Presentation</vt:lpstr>
      <vt:lpstr>PowerPoint Presentation</vt:lpstr>
      <vt:lpstr>Figure 7.3</vt:lpstr>
      <vt:lpstr>PowerPoint Presentation</vt:lpstr>
      <vt:lpstr>PowerPoint Presentation</vt:lpstr>
      <vt:lpstr>Figure 7.4</vt:lpstr>
      <vt:lpstr>PowerPoint Presentation</vt:lpstr>
      <vt:lpstr>PowerPoint Presentation</vt:lpstr>
      <vt:lpstr>PowerPoint Presentation</vt:lpstr>
      <vt:lpstr>PowerPoint Presentation</vt:lpstr>
      <vt:lpstr>PowerPoint Presentation</vt:lpstr>
      <vt:lpstr>PowerPoint Presentation</vt:lpstr>
      <vt:lpstr>Figure 7.5</vt:lpstr>
      <vt:lpstr>PowerPoint Presentation</vt:lpstr>
      <vt:lpstr>PowerPoint Presentation</vt:lpstr>
      <vt:lpstr>Figure 7.6</vt:lpstr>
      <vt:lpstr>PowerPoint Presentation</vt:lpstr>
      <vt:lpstr>7.3 Errors in meiosis</vt:lpstr>
      <vt:lpstr>PowerPoint Presentation</vt:lpstr>
      <vt:lpstr>Figure 7.7</vt:lpstr>
      <vt:lpstr>PowerPoint Presentation</vt:lpstr>
      <vt:lpstr>PowerPoint Presentation</vt:lpstr>
      <vt:lpstr>Figure 7.8</vt:lpstr>
      <vt:lpstr>PowerPoint Presentation</vt:lpstr>
      <vt:lpstr>PowerPoint Presentation</vt:lpstr>
      <vt:lpstr>Figure 7.9</vt:lpstr>
      <vt:lpstr>PowerPoint Presentation</vt:lpstr>
      <vt:lpstr>PowerPoint Presentation</vt:lpstr>
      <vt:lpstr>Figure 7.10</vt:lpstr>
      <vt:lpstr>PowerPoint Presentation</vt:lpstr>
      <vt:lpstr>PowerPoint Presentation</vt:lpstr>
      <vt:lpstr>PowerPoint Presentation</vt:lpstr>
      <vt:lpstr>PowerPoint Presentation</vt:lpstr>
      <vt:lpstr>PowerPoint Presentation</vt:lpstr>
      <vt:lpstr>Figure 7.11</vt:lpstr>
      <vt:lpstr>PowerPoint Presentation</vt:lpstr>
      <vt:lpstr>PowerPoint Presentation</vt:lpstr>
      <vt:lpstr>PowerPoint Presentation</vt:lpstr>
      <vt:lpstr>Figure 7.12</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7 - THE CELLULAR BASIS OF INHERITANCE</dc:title>
  <dc:creator>Spuddy McSpare</dc:creator>
  <cp:lastModifiedBy>SLIPUB</cp:lastModifiedBy>
  <cp:revision>200</cp:revision>
  <cp:lastPrinted>2013-07-08T20:39:44Z</cp:lastPrinted>
  <dcterms:created xsi:type="dcterms:W3CDTF">2012-06-04T02:13:36Z</dcterms:created>
  <dcterms:modified xsi:type="dcterms:W3CDTF">2019-08-10T15:32:25Z</dcterms:modified>
</cp:coreProperties>
</file>