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90"/>
  </p:handoutMasterIdLst>
  <p:sldIdLst>
    <p:sldId id="256" r:id="rId2"/>
    <p:sldId id="339" r:id="rId3"/>
    <p:sldId id="340" r:id="rId4"/>
    <p:sldId id="333" r:id="rId5"/>
    <p:sldId id="341" r:id="rId6"/>
    <p:sldId id="342" r:id="rId7"/>
    <p:sldId id="343" r:id="rId8"/>
    <p:sldId id="344" r:id="rId9"/>
    <p:sldId id="349" r:id="rId10"/>
    <p:sldId id="283" r:id="rId11"/>
    <p:sldId id="348" r:id="rId12"/>
    <p:sldId id="334" r:id="rId13"/>
    <p:sldId id="351" r:id="rId14"/>
    <p:sldId id="350" r:id="rId15"/>
    <p:sldId id="352" r:id="rId16"/>
    <p:sldId id="300" r:id="rId17"/>
    <p:sldId id="353" r:id="rId18"/>
    <p:sldId id="354" r:id="rId19"/>
    <p:sldId id="306" r:id="rId20"/>
    <p:sldId id="355" r:id="rId21"/>
    <p:sldId id="335" r:id="rId22"/>
    <p:sldId id="347" r:id="rId23"/>
    <p:sldId id="307" r:id="rId24"/>
    <p:sldId id="346" r:id="rId25"/>
    <p:sldId id="345" r:id="rId26"/>
    <p:sldId id="336" r:id="rId27"/>
    <p:sldId id="357" r:id="rId28"/>
    <p:sldId id="356" r:id="rId29"/>
    <p:sldId id="362" r:id="rId30"/>
    <p:sldId id="308" r:id="rId31"/>
    <p:sldId id="361" r:id="rId32"/>
    <p:sldId id="360" r:id="rId33"/>
    <p:sldId id="359" r:id="rId34"/>
    <p:sldId id="358" r:id="rId35"/>
    <p:sldId id="309" r:id="rId36"/>
    <p:sldId id="322" r:id="rId37"/>
    <p:sldId id="365" r:id="rId38"/>
    <p:sldId id="310" r:id="rId39"/>
    <p:sldId id="364" r:id="rId40"/>
    <p:sldId id="363" r:id="rId41"/>
    <p:sldId id="366" r:id="rId42"/>
    <p:sldId id="311" r:id="rId43"/>
    <p:sldId id="367" r:id="rId44"/>
    <p:sldId id="368" r:id="rId45"/>
    <p:sldId id="369" r:id="rId46"/>
    <p:sldId id="370" r:id="rId47"/>
    <p:sldId id="323" r:id="rId48"/>
    <p:sldId id="371" r:id="rId49"/>
    <p:sldId id="372" r:id="rId50"/>
    <p:sldId id="373" r:id="rId51"/>
    <p:sldId id="337" r:id="rId52"/>
    <p:sldId id="374" r:id="rId53"/>
    <p:sldId id="375" r:id="rId54"/>
    <p:sldId id="325" r:id="rId55"/>
    <p:sldId id="376" r:id="rId56"/>
    <p:sldId id="378" r:id="rId57"/>
    <p:sldId id="377" r:id="rId58"/>
    <p:sldId id="326" r:id="rId59"/>
    <p:sldId id="379" r:id="rId60"/>
    <p:sldId id="273" r:id="rId61"/>
    <p:sldId id="380" r:id="rId62"/>
    <p:sldId id="381" r:id="rId63"/>
    <p:sldId id="383" r:id="rId64"/>
    <p:sldId id="382" r:id="rId65"/>
    <p:sldId id="384" r:id="rId66"/>
    <p:sldId id="385" r:id="rId67"/>
    <p:sldId id="387" r:id="rId68"/>
    <p:sldId id="312" r:id="rId69"/>
    <p:sldId id="388" r:id="rId70"/>
    <p:sldId id="386" r:id="rId71"/>
    <p:sldId id="389" r:id="rId72"/>
    <p:sldId id="327" r:id="rId73"/>
    <p:sldId id="390" r:id="rId74"/>
    <p:sldId id="391" r:id="rId75"/>
    <p:sldId id="328" r:id="rId76"/>
    <p:sldId id="393" r:id="rId77"/>
    <p:sldId id="329" r:id="rId78"/>
    <p:sldId id="392" r:id="rId79"/>
    <p:sldId id="394" r:id="rId80"/>
    <p:sldId id="330" r:id="rId81"/>
    <p:sldId id="397" r:id="rId82"/>
    <p:sldId id="398" r:id="rId83"/>
    <p:sldId id="331" r:id="rId84"/>
    <p:sldId id="396" r:id="rId85"/>
    <p:sldId id="395" r:id="rId86"/>
    <p:sldId id="332" r:id="rId87"/>
    <p:sldId id="399" r:id="rId88"/>
    <p:sldId id="338" r:id="rId8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72A510"/>
    <a:srgbClr val="E5D419"/>
    <a:srgbClr val="6CB255"/>
    <a:srgbClr val="212F62"/>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6" autoAdjust="0"/>
    <p:restoredTop sz="94755" autoAdjust="0"/>
  </p:normalViewPr>
  <p:slideViewPr>
    <p:cSldViewPr snapToGrid="0" snapToObjects="1">
      <p:cViewPr varScale="1">
        <p:scale>
          <a:sx n="109" d="100"/>
          <a:sy n="109" d="100"/>
        </p:scale>
        <p:origin x="1680" y="78"/>
      </p:cViewPr>
      <p:guideLst>
        <p:guide orient="horz" pos="2160"/>
        <p:guide pos="2880"/>
      </p:guideLst>
    </p:cSldViewPr>
  </p:slideViewPr>
  <p:outlineViewPr>
    <p:cViewPr>
      <p:scale>
        <a:sx n="33" d="100"/>
        <a:sy n="33" d="100"/>
      </p:scale>
      <p:origin x="0" y="-23214"/>
    </p:cViewPr>
  </p:outlineViewPr>
  <p:notesTextViewPr>
    <p:cViewPr>
      <p:scale>
        <a:sx n="100" d="100"/>
        <a:sy n="100" d="100"/>
      </p:scale>
      <p:origin x="0" y="0"/>
    </p:cViewPr>
  </p:notesTextViewPr>
  <p:sorterViewPr>
    <p:cViewPr>
      <p:scale>
        <a:sx n="100" d="100"/>
        <a:sy n="100" d="100"/>
      </p:scale>
      <p:origin x="0" y="-1315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8/10/2019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August 10,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10,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August 10,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August 10,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August 10, 2019</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C3DC0C0-8880-46C9-84B0-A69FE786C67B}"/>
              </a:ext>
            </a:extLst>
          </p:cNvPr>
          <p:cNvSpPr>
            <a:spLocks noGrp="1"/>
          </p:cNvSpPr>
          <p:nvPr>
            <p:ph type="title" idx="4294967295"/>
          </p:nvPr>
        </p:nvSpPr>
        <p:spPr>
          <a:xfrm>
            <a:off x="0" y="690286"/>
            <a:ext cx="9144000" cy="734641"/>
          </a:xfrm>
        </p:spPr>
        <p:txBody>
          <a:bodyPr>
            <a:normAutofit/>
          </a:bodyPr>
          <a:lstStyle/>
          <a:p>
            <a:pPr algn="ctr"/>
            <a:r>
              <a:rPr lang="en-US" sz="3600" dirty="0"/>
              <a:t>Concepts</a:t>
            </a:r>
            <a:r>
              <a:rPr lang="en-US" sz="3600" baseline="0" dirty="0"/>
              <a:t> of Biology</a:t>
            </a:r>
            <a:endParaRPr lang="en-US" sz="3600" dirty="0"/>
          </a:p>
        </p:txBody>
      </p:sp>
      <p:sp>
        <p:nvSpPr>
          <p:cNvPr id="5" name="Chapter Title"/>
          <p:cNvSpPr txBox="1">
            <a:spLocks/>
          </p:cNvSpPr>
          <p:nvPr/>
        </p:nvSpPr>
        <p:spPr>
          <a:xfrm>
            <a:off x="0" y="161263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3 CELL STRUCTURE AND FUNCTION</a:t>
            </a:r>
          </a:p>
          <a:p>
            <a:pPr algn="ctr"/>
            <a:r>
              <a:rPr lang="en-US" sz="1600" cap="none" dirty="0">
                <a:solidFill>
                  <a:schemeClr val="tx1"/>
                </a:solidFill>
                <a:latin typeface="+mn-lt"/>
              </a:rPr>
              <a:t>PowerPoint Image Slideshow</a:t>
            </a:r>
          </a:p>
          <a:p>
            <a:pPr algn="ctr"/>
            <a:endParaRPr lang="en-US" sz="1600" cap="none" dirty="0">
              <a:solidFill>
                <a:schemeClr val="tx1"/>
              </a:solidFill>
              <a:latin typeface="+mn-lt"/>
            </a:endParaRPr>
          </a:p>
        </p:txBody>
      </p:sp>
      <p:pic>
        <p:nvPicPr>
          <p:cNvPr id="6" name="Figure" descr="Concepts of Biology">
            <a:extLst>
              <a:ext uri="{FF2B5EF4-FFF2-40B4-BE49-F238E27FC236}">
                <a16:creationId xmlns:a16="http://schemas.microsoft.com/office/drawing/2014/main" id="{40F01BE7-BC8D-440F-99F9-A5E3D1DE8BD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62758" y="2518312"/>
            <a:ext cx="2010681" cy="2602059"/>
          </a:xfrm>
          <a:prstGeom prst="rect">
            <a:avLst/>
          </a:prstGeom>
          <a:effectLst>
            <a:reflection blurRad="6350" stA="52000" endA="300" endPos="35000" dir="5400000" sy="-100000" algn="bl" rotWithShape="0"/>
          </a:effectLst>
          <a:scene3d>
            <a:camera prst="obliqueTopLeft"/>
            <a:lightRig rig="threePt" dir="t"/>
          </a:scene3d>
        </p:spPr>
      </p:pic>
      <p:pic>
        <p:nvPicPr>
          <p:cNvPr id="3" name="Picture 2" descr="BY-NC-SA picture slides by Spuddy Mc Spare, information slides by Tracie Rizan Bates, M.A.S.T. Associate Professor, NTCC" title="copyright"/>
          <p:cNvPicPr>
            <a:picLocks noChangeAspect="1"/>
          </p:cNvPicPr>
          <p:nvPr/>
        </p:nvPicPr>
        <p:blipFill>
          <a:blip r:embed="rId3"/>
          <a:stretch>
            <a:fillRect/>
          </a:stretch>
        </p:blipFill>
        <p:spPr>
          <a:xfrm>
            <a:off x="1548179" y="6210391"/>
            <a:ext cx="5467350" cy="342900"/>
          </a:xfrm>
          <a:prstGeom prst="rect">
            <a:avLst/>
          </a:prstGeom>
        </p:spPr>
      </p:pic>
      <p:pic>
        <p:nvPicPr>
          <p:cNvPr id="7" name="OpenStaxLogo" descr="openstax college logo">
            <a:extLst>
              <a:ext uri="{FF2B5EF4-FFF2-40B4-BE49-F238E27FC236}">
                <a16:creationId xmlns:a16="http://schemas.microsoft.com/office/drawing/2014/main" id="{3B0CDC07-8BCA-4FD3-8ECE-F0EBFDF72DE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317311" y="5498091"/>
            <a:ext cx="1507110" cy="1077181"/>
          </a:xfrm>
          <a:prstGeom prst="rect">
            <a:avLst/>
          </a:prstGeom>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b="1" dirty="0">
                <a:solidFill>
                  <a:srgbClr val="009900"/>
                </a:solidFill>
              </a:rPr>
              <a:t>Figure 3.2</a:t>
            </a:r>
          </a:p>
        </p:txBody>
      </p:sp>
      <p:pic>
        <p:nvPicPr>
          <p:cNvPr id="11" name="Figure" descr="Part a: This light microscope has binocular lenses and three objective lenses. The sample stage is directly beneath the objective lens. The light microscope sits on a tabletop. Part b: The dissecting microscope has binocular eyepieces, one objective lens, and light sources from both above and below the sample stage. There is room on the stage for a three-dimensional specime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7439" r="-17439"/>
          <a:stretch>
            <a:fillRect/>
          </a:stretch>
        </p:blipFill>
        <p:spPr/>
      </p:pic>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a:t>Most light microscopes used in a college biology lab can magnify cells up to approximately 400 times.</a:t>
            </a:r>
          </a:p>
          <a:p>
            <a:pPr marL="342900" indent="-342900">
              <a:buAutoNum type="alphaLcParenBoth"/>
            </a:pPr>
            <a:r>
              <a:rPr lang="en-US" sz="1600" dirty="0"/>
              <a:t>Dissecting microscopes have a lower magnification than light microscopes and are used to examine larger objects, such as tissues.</a:t>
            </a:r>
          </a:p>
        </p:txBody>
      </p:sp>
      <p:sp>
        <p:nvSpPr>
          <p:cNvPr id="9" name="Disclaimer">
            <a:extLst>
              <a:ext uri="{FF2B5EF4-FFF2-40B4-BE49-F238E27FC236}">
                <a16:creationId xmlns:a16="http://schemas.microsoft.com/office/drawing/2014/main" id="{EAFF3E97-BFBE-46CA-9828-89E04F05CFBB}"/>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47D1DD92-565F-422F-BE60-67A1064CC6D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01453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41326"/>
            <a:ext cx="7056004" cy="584776"/>
          </a:xfrm>
          <a:prstGeom prst="rect">
            <a:avLst/>
          </a:prstGeom>
          <a:noFill/>
        </p:spPr>
        <p:txBody>
          <a:bodyPr wrap="square" rtlCol="0">
            <a:spAutoFit/>
          </a:bodyPr>
          <a:lstStyle/>
          <a:p>
            <a:r>
              <a:rPr lang="en-US" sz="3200" b="1" dirty="0" smtClean="0">
                <a:solidFill>
                  <a:srgbClr val="009900"/>
                </a:solidFill>
              </a:rPr>
              <a:t>Electron Microscopes</a:t>
            </a:r>
            <a:endParaRPr lang="en-US" sz="3200" b="1" dirty="0">
              <a:solidFill>
                <a:srgbClr val="009900"/>
              </a:solidFill>
            </a:endParaRPr>
          </a:p>
        </p:txBody>
      </p:sp>
      <p:sp>
        <p:nvSpPr>
          <p:cNvPr id="7" name="Figure Legend"/>
          <p:cNvSpPr>
            <a:spLocks noGrp="1"/>
          </p:cNvSpPr>
          <p:nvPr>
            <p:ph type="body" sz="quarter" idx="14"/>
          </p:nvPr>
        </p:nvSpPr>
        <p:spPr>
          <a:xfrm>
            <a:off x="457200" y="1302852"/>
            <a:ext cx="8062912" cy="5814101"/>
          </a:xfrm>
        </p:spPr>
        <p:txBody>
          <a:bodyPr>
            <a:noAutofit/>
          </a:bodyPr>
          <a:lstStyle/>
          <a:p>
            <a:pPr marL="457200" indent="-457200">
              <a:buFont typeface="Arial"/>
              <a:buChar char="•"/>
            </a:pPr>
            <a:r>
              <a:rPr lang="en-US" sz="3200" dirty="0" smtClean="0"/>
              <a:t>Use a beam of electrons instead of a beam of light</a:t>
            </a:r>
          </a:p>
          <a:p>
            <a:pPr marL="457200" indent="-457200">
              <a:buFont typeface="Arial"/>
              <a:buChar char="•"/>
            </a:pPr>
            <a:r>
              <a:rPr lang="en-US" sz="3200" dirty="0" smtClean="0"/>
              <a:t>Cells are coated with a metal</a:t>
            </a:r>
          </a:p>
          <a:p>
            <a:pPr marL="457200" indent="-457200">
              <a:buFont typeface="Arial"/>
              <a:buChar char="•"/>
            </a:pPr>
            <a:r>
              <a:rPr lang="en-US" sz="3200" dirty="0" smtClean="0"/>
              <a:t>Only dead cells can be viewed with electron microscopes</a:t>
            </a:r>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776613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solidFill>
                  <a:srgbClr val="009900"/>
                </a:solidFill>
              </a:rPr>
              <a:t>Figure 3.3</a:t>
            </a:r>
          </a:p>
        </p:txBody>
      </p:sp>
      <p:pic>
        <p:nvPicPr>
          <p:cNvPr id="2" name="Figure" descr="Part b: In this scanning electron micrograph, the bacteria appear as three-dimensional red ovals. The human cells are much larger with a complex, folded appearance. Some of the bacteria lie on the surfaces of the human cells, and some are squeezed between the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23" b="-623"/>
          <a:stretch>
            <a:fillRect/>
          </a:stretch>
        </p:blipFill>
        <p:spPr/>
      </p:pic>
      <p:sp>
        <p:nvSpPr>
          <p:cNvPr id="7" name="Figure Legend"/>
          <p:cNvSpPr>
            <a:spLocks noGrp="1"/>
          </p:cNvSpPr>
          <p:nvPr>
            <p:ph type="body" sz="quarter" idx="14"/>
          </p:nvPr>
        </p:nvSpPr>
        <p:spPr/>
        <p:txBody>
          <a:bodyPr>
            <a:normAutofit fontScale="92500" lnSpcReduction="20000"/>
          </a:bodyPr>
          <a:lstStyle/>
          <a:p>
            <a:pPr marL="342900" indent="-342900">
              <a:buAutoNum type="alphaLcParenBoth"/>
            </a:pPr>
            <a:r>
              <a:rPr lang="en-US" sz="1600" dirty="0"/>
              <a:t> </a:t>
            </a:r>
            <a:r>
              <a:rPr lang="en-US" sz="1600" i="1" dirty="0"/>
              <a:t>Salmonella </a:t>
            </a:r>
            <a:r>
              <a:rPr lang="en-US" sz="1600" dirty="0"/>
              <a:t>bacteria are viewed with a light microscope.</a:t>
            </a:r>
            <a:endParaRPr lang="en-US" sz="1600" dirty="0">
              <a:solidFill>
                <a:srgbClr val="6CB255"/>
              </a:solidFill>
            </a:endParaRPr>
          </a:p>
          <a:p>
            <a:pPr marL="342900" indent="-342900">
              <a:buAutoNum type="alphaLcParenBoth"/>
            </a:pPr>
            <a:r>
              <a:rPr lang="en-US" sz="1600" dirty="0"/>
              <a:t>This scanning electron micrograph shows </a:t>
            </a:r>
            <a:r>
              <a:rPr lang="en-US" sz="1600" i="1" dirty="0"/>
              <a:t>Salmonella </a:t>
            </a:r>
            <a:r>
              <a:rPr lang="en-US" sz="1600" dirty="0"/>
              <a:t>bacteria (in red) invading human cells. (credit a: modification of work by CDC, Armed Forces Institute of Pathology, Charles N. Farmer; credit b: modification of work by Rocky Mountain Laboratories, NIAID, NIH; scale-bar data from Matt Russell)</a:t>
            </a:r>
          </a:p>
        </p:txBody>
      </p:sp>
      <p:sp>
        <p:nvSpPr>
          <p:cNvPr id="6" name="Disclaimer">
            <a:extLst>
              <a:ext uri="{FF2B5EF4-FFF2-40B4-BE49-F238E27FC236}">
                <a16:creationId xmlns:a16="http://schemas.microsoft.com/office/drawing/2014/main" id="{F0EF6C1D-C3B0-4F12-974B-03A643949E6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9" name="OpenStaxLogo" descr="openstax college logo">
            <a:extLst>
              <a:ext uri="{FF2B5EF4-FFF2-40B4-BE49-F238E27FC236}">
                <a16:creationId xmlns:a16="http://schemas.microsoft.com/office/drawing/2014/main" id="{DD9F175C-2310-4DA6-89DE-F94E7A9FDD4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579556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r>
              <a:rPr lang="en-US" sz="3200" dirty="0" smtClean="0">
                <a:solidFill>
                  <a:srgbClr val="009900"/>
                </a:solidFill>
              </a:rPr>
              <a:t>Cell theory</a:t>
            </a:r>
            <a:endParaRPr lang="en-US" sz="3200" dirty="0">
              <a:solidFill>
                <a:srgbClr val="009900"/>
              </a:solidFill>
            </a:endParaRPr>
          </a:p>
        </p:txBody>
      </p:sp>
      <p:sp>
        <p:nvSpPr>
          <p:cNvPr id="7" name="Figure Legend"/>
          <p:cNvSpPr>
            <a:spLocks noGrp="1"/>
          </p:cNvSpPr>
          <p:nvPr>
            <p:ph type="body" sz="quarter" idx="14"/>
          </p:nvPr>
        </p:nvSpPr>
        <p:spPr>
          <a:xfrm>
            <a:off x="117719" y="946632"/>
            <a:ext cx="8909978" cy="5814101"/>
          </a:xfrm>
        </p:spPr>
        <p:txBody>
          <a:bodyPr>
            <a:noAutofit/>
          </a:bodyPr>
          <a:lstStyle/>
          <a:p>
            <a:pPr marL="457200" indent="-457200">
              <a:buFont typeface="Arial"/>
              <a:buChar char="•"/>
            </a:pPr>
            <a:r>
              <a:rPr lang="en-US" sz="2400" dirty="0" smtClean="0"/>
              <a:t>In the 1600s, Antony van Leeuwenhoek, a </a:t>
            </a:r>
            <a:r>
              <a:rPr lang="en-US" sz="2400" dirty="0" err="1" smtClean="0"/>
              <a:t>dutch</a:t>
            </a:r>
            <a:r>
              <a:rPr lang="en-US" sz="2400" dirty="0" smtClean="0"/>
              <a:t> shopkeeper observed moving </a:t>
            </a:r>
            <a:r>
              <a:rPr lang="en-US" sz="2400" dirty="0" err="1" smtClean="0"/>
              <a:t>protists</a:t>
            </a:r>
            <a:r>
              <a:rPr lang="en-US" sz="2400" dirty="0" smtClean="0"/>
              <a:t> and sperm, which he termed “animalcules”</a:t>
            </a:r>
          </a:p>
          <a:p>
            <a:pPr marL="457200" indent="-457200">
              <a:buFont typeface="Arial"/>
              <a:buChar char="•"/>
            </a:pPr>
            <a:r>
              <a:rPr lang="en-US" sz="2400" dirty="0" smtClean="0"/>
              <a:t>In 1665, Robert Hooke viewed cork tissue and coined the term “cell” (from </a:t>
            </a:r>
            <a:r>
              <a:rPr lang="en-US" sz="2400" dirty="0" err="1" smtClean="0"/>
              <a:t>latin</a:t>
            </a:r>
            <a:r>
              <a:rPr lang="en-US" sz="2400" dirty="0" smtClean="0"/>
              <a:t> </a:t>
            </a:r>
            <a:r>
              <a:rPr lang="en-US" sz="2400" i="1" dirty="0" err="1" smtClean="0"/>
              <a:t>cella</a:t>
            </a:r>
            <a:r>
              <a:rPr lang="en-US" sz="2400" dirty="0" smtClean="0"/>
              <a:t>, meaning “small room”)</a:t>
            </a:r>
          </a:p>
          <a:p>
            <a:pPr marL="457200" indent="-457200">
              <a:buFont typeface="Arial"/>
              <a:buChar char="•"/>
            </a:pPr>
            <a:r>
              <a:rPr lang="en-US" sz="2400" dirty="0" smtClean="0"/>
              <a:t>By the late 1830s, botanist Matthias </a:t>
            </a:r>
            <a:r>
              <a:rPr lang="en-US" sz="2400" dirty="0" err="1" smtClean="0"/>
              <a:t>Schleiden</a:t>
            </a:r>
            <a:r>
              <a:rPr lang="en-US" sz="2400" dirty="0" smtClean="0"/>
              <a:t> and zoologist Theodor Schwann proposed the </a:t>
            </a:r>
            <a:r>
              <a:rPr lang="en-US" sz="2400" b="1" dirty="0" smtClean="0">
                <a:solidFill>
                  <a:srgbClr val="009900"/>
                </a:solidFill>
              </a:rPr>
              <a:t>unified cell theory </a:t>
            </a:r>
            <a:r>
              <a:rPr lang="en-US" sz="2400" dirty="0" smtClean="0"/>
              <a:t>which states:</a:t>
            </a:r>
          </a:p>
          <a:p>
            <a:pPr marL="1188720" lvl="1">
              <a:buFont typeface="Wingdings" charset="2"/>
              <a:buChar char="ü"/>
            </a:pPr>
            <a:r>
              <a:rPr lang="en-US" sz="2400" dirty="0" smtClean="0"/>
              <a:t>All living things are composed of one or more cells</a:t>
            </a:r>
          </a:p>
          <a:p>
            <a:pPr marL="1188720" lvl="1">
              <a:buFont typeface="Wingdings" charset="2"/>
              <a:buChar char="ü"/>
            </a:pPr>
            <a:r>
              <a:rPr lang="en-US" sz="2400" dirty="0" smtClean="0"/>
              <a:t>The cell is the basic unit of life</a:t>
            </a:r>
          </a:p>
          <a:p>
            <a:pPr marL="1188720" lvl="1">
              <a:buFont typeface="Wingdings" charset="2"/>
              <a:buChar char="ü"/>
            </a:pPr>
            <a:r>
              <a:rPr lang="en-US" sz="2400" dirty="0" smtClean="0"/>
              <a:t>All new cells arise from existing cells</a:t>
            </a:r>
          </a:p>
          <a:p>
            <a:pPr marL="457200" indent="-457200">
              <a:buFont typeface="Arial"/>
              <a:buChar char="•"/>
            </a:pPr>
            <a:endParaRPr lang="en-US" sz="3200" dirty="0" smtClean="0"/>
          </a:p>
          <a:p>
            <a:pPr marL="457200" indent="-457200">
              <a:buFont typeface="Arial"/>
              <a:buChar char="•"/>
            </a:pPr>
            <a:endParaRPr lang="en-US" sz="3200" dirty="0" smtClean="0"/>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791993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fontScale="90000"/>
          </a:bodyPr>
          <a:lstStyle/>
          <a:p>
            <a:r>
              <a:rPr lang="en-US" b="1" dirty="0" smtClean="0">
                <a:solidFill>
                  <a:srgbClr val="009900"/>
                </a:solidFill>
              </a:rPr>
              <a:t>3.2 comparing prokaryotic and eukaryotic cells (1 of 3)</a:t>
            </a:r>
            <a:endParaRPr lang="en-US" b="1" dirty="0">
              <a:solidFill>
                <a:srgbClr val="009900"/>
              </a:solidFill>
            </a:endParaRPr>
          </a:p>
        </p:txBody>
      </p:sp>
      <p:sp>
        <p:nvSpPr>
          <p:cNvPr id="7" name="Figure Legend"/>
          <p:cNvSpPr>
            <a:spLocks noGrp="1"/>
          </p:cNvSpPr>
          <p:nvPr>
            <p:ph type="body" sz="quarter" idx="14"/>
          </p:nvPr>
        </p:nvSpPr>
        <p:spPr>
          <a:xfrm>
            <a:off x="100587" y="951159"/>
            <a:ext cx="9043413" cy="5814101"/>
          </a:xfrm>
        </p:spPr>
        <p:txBody>
          <a:bodyPr>
            <a:noAutofit/>
          </a:bodyPr>
          <a:lstStyle/>
          <a:p>
            <a:r>
              <a:rPr lang="en-US" sz="3200" dirty="0" smtClean="0"/>
              <a:t>All cells share four common components:</a:t>
            </a:r>
          </a:p>
          <a:p>
            <a:pPr marL="1188720" lvl="1">
              <a:buFont typeface="Wingdings" charset="2"/>
              <a:buChar char="ü"/>
            </a:pPr>
            <a:r>
              <a:rPr lang="en-US" sz="3200" dirty="0" smtClean="0">
                <a:solidFill>
                  <a:srgbClr val="009900"/>
                </a:solidFill>
              </a:rPr>
              <a:t>Plasma membrane </a:t>
            </a:r>
            <a:r>
              <a:rPr lang="en-US" sz="3200" dirty="0" smtClean="0"/>
              <a:t>– an outer covering that separates the cell’s interior from the surrounding environment</a:t>
            </a:r>
          </a:p>
          <a:p>
            <a:pPr marL="1188720" lvl="1">
              <a:buFont typeface="Wingdings" charset="2"/>
              <a:buChar char="ü"/>
            </a:pPr>
            <a:r>
              <a:rPr lang="en-US" sz="3200" dirty="0" smtClean="0">
                <a:solidFill>
                  <a:srgbClr val="009900"/>
                </a:solidFill>
              </a:rPr>
              <a:t>Cytoplasm</a:t>
            </a:r>
            <a:r>
              <a:rPr lang="en-US" sz="3200" dirty="0" smtClean="0"/>
              <a:t> – jelly-like region of the cell where all the organelles are found</a:t>
            </a:r>
          </a:p>
          <a:p>
            <a:pPr marL="1188720" lvl="1">
              <a:buFont typeface="Wingdings" charset="2"/>
              <a:buChar char="ü"/>
            </a:pPr>
            <a:r>
              <a:rPr lang="en-US" sz="3200" dirty="0" smtClean="0">
                <a:solidFill>
                  <a:srgbClr val="009900"/>
                </a:solidFill>
              </a:rPr>
              <a:t>DNA</a:t>
            </a:r>
            <a:r>
              <a:rPr lang="en-US" sz="3200" dirty="0" smtClean="0"/>
              <a:t> – the genetic material</a:t>
            </a:r>
          </a:p>
          <a:p>
            <a:pPr marL="1188720" lvl="1">
              <a:buFont typeface="Wingdings" charset="2"/>
              <a:buChar char="ü"/>
            </a:pPr>
            <a:r>
              <a:rPr lang="en-US" sz="3200" dirty="0" smtClean="0">
                <a:solidFill>
                  <a:srgbClr val="009900"/>
                </a:solidFill>
              </a:rPr>
              <a:t>Ribosomes</a:t>
            </a:r>
            <a:r>
              <a:rPr lang="en-US" sz="3200" dirty="0" smtClean="0"/>
              <a:t> – particles that synthesize proteins</a:t>
            </a:r>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768948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fontScale="90000"/>
          </a:bodyPr>
          <a:lstStyle/>
          <a:p>
            <a:r>
              <a:rPr lang="en-US" b="1" dirty="0" smtClean="0">
                <a:solidFill>
                  <a:srgbClr val="009900"/>
                </a:solidFill>
              </a:rPr>
              <a:t>3.2 comparing prokaryotic and eukaryotic cells (2 of 3)</a:t>
            </a:r>
            <a:endParaRPr lang="en-US" b="1" dirty="0">
              <a:solidFill>
                <a:srgbClr val="009900"/>
              </a:solidFill>
            </a:endParaRPr>
          </a:p>
        </p:txBody>
      </p:sp>
      <p:sp>
        <p:nvSpPr>
          <p:cNvPr id="7" name="Figure Legend"/>
          <p:cNvSpPr>
            <a:spLocks noGrp="1"/>
          </p:cNvSpPr>
          <p:nvPr>
            <p:ph type="body" sz="quarter" idx="14"/>
          </p:nvPr>
        </p:nvSpPr>
        <p:spPr>
          <a:xfrm>
            <a:off x="1" y="951159"/>
            <a:ext cx="9232014" cy="5814101"/>
          </a:xfrm>
        </p:spPr>
        <p:txBody>
          <a:bodyPr>
            <a:noAutofit/>
          </a:bodyPr>
          <a:lstStyle/>
          <a:p>
            <a:pPr marL="457200" indent="-457200">
              <a:buFont typeface="Arial"/>
              <a:buChar char="•"/>
            </a:pPr>
            <a:r>
              <a:rPr lang="en-US" sz="3200" b="1" dirty="0" smtClean="0">
                <a:solidFill>
                  <a:srgbClr val="009900"/>
                </a:solidFill>
              </a:rPr>
              <a:t>Prokaryotic cell</a:t>
            </a:r>
            <a:r>
              <a:rPr lang="en-US" sz="3200" b="1" dirty="0" smtClean="0">
                <a:solidFill>
                  <a:srgbClr val="72A510"/>
                </a:solidFill>
              </a:rPr>
              <a:t> </a:t>
            </a:r>
            <a:r>
              <a:rPr lang="en-US" sz="3200" dirty="0"/>
              <a:t>-</a:t>
            </a:r>
            <a:r>
              <a:rPr lang="en-US" sz="3200" dirty="0" smtClean="0"/>
              <a:t> a simple, single-celled organism that lacks a nucleus, or any other membrane-bound organelles</a:t>
            </a:r>
          </a:p>
          <a:p>
            <a:pPr marL="457200" indent="-457200">
              <a:buFont typeface="Arial"/>
              <a:buChar char="•"/>
            </a:pPr>
            <a:r>
              <a:rPr lang="en-US" sz="3200" dirty="0" smtClean="0"/>
              <a:t>Prokaryotic DNA is found in the central part of the cell, a darkened region called the </a:t>
            </a:r>
            <a:r>
              <a:rPr lang="en-US" sz="3200" b="1" dirty="0" smtClean="0">
                <a:solidFill>
                  <a:srgbClr val="009900"/>
                </a:solidFill>
              </a:rPr>
              <a:t>nucleoid</a:t>
            </a:r>
          </a:p>
          <a:p>
            <a:pPr marL="457200" indent="-457200">
              <a:buFont typeface="Arial"/>
              <a:buChar char="•"/>
            </a:pPr>
            <a:r>
              <a:rPr lang="en-US" sz="3200" dirty="0" smtClean="0"/>
              <a:t>Bacteria have a cell wall made up of peptidoglycan (amino acids and sugars)</a:t>
            </a:r>
          </a:p>
          <a:p>
            <a:pPr marL="457200" indent="-457200">
              <a:buFont typeface="Arial"/>
              <a:buChar char="•"/>
            </a:pPr>
            <a:r>
              <a:rPr lang="en-US" sz="3200" dirty="0" smtClean="0"/>
              <a:t>Archaea lack this peptidoglycan cell wall</a:t>
            </a:r>
          </a:p>
          <a:p>
            <a:pPr marL="457200" indent="-457200">
              <a:buFont typeface="Arial"/>
              <a:buChar char="•"/>
            </a:pPr>
            <a:r>
              <a:rPr lang="en-US" sz="3200" dirty="0" smtClean="0"/>
              <a:t>Some prokaryotes have flagella, </a:t>
            </a:r>
            <a:r>
              <a:rPr lang="en-US" sz="3200" dirty="0" err="1" smtClean="0"/>
              <a:t>pili</a:t>
            </a:r>
            <a:r>
              <a:rPr lang="en-US" sz="3200" dirty="0" smtClean="0"/>
              <a:t> or fimbriae</a:t>
            </a:r>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077999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solidFill>
                  <a:srgbClr val="009900"/>
                </a:solidFill>
              </a:rPr>
              <a:t>Figure 3.5</a:t>
            </a:r>
          </a:p>
        </p:txBody>
      </p:sp>
      <p:pic>
        <p:nvPicPr>
          <p:cNvPr id="11" name="Figure" descr="In this illustration, the prokaryotic cell has an oval shape. The circular chromosome is concentrated in a region called the nucleoid. The fluid inside the cell is called the cytoplasm. Ribosomes, depicted as small circles, float in the cytoplasm. The cytoplasm is encased in a plasma membrane, which in turn is encased by a cell wall. A capsule surrounds the cell wall. The bacterium depicted has a flagellum protruding from one narrow end. Pili are small protrusions that extend from the capsule in all directio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670" r="-30670"/>
          <a:stretch>
            <a:fillRect/>
          </a:stretch>
        </p:blipFill>
        <p:spPr/>
      </p:pic>
      <p:sp>
        <p:nvSpPr>
          <p:cNvPr id="7" name="Figure Legend"/>
          <p:cNvSpPr>
            <a:spLocks noGrp="1"/>
          </p:cNvSpPr>
          <p:nvPr>
            <p:ph type="body" sz="quarter" idx="14"/>
          </p:nvPr>
        </p:nvSpPr>
        <p:spPr>
          <a:xfrm>
            <a:off x="457201" y="4981158"/>
            <a:ext cx="8062912" cy="1166382"/>
          </a:xfrm>
        </p:spPr>
        <p:txBody>
          <a:bodyPr>
            <a:normAutofit/>
          </a:bodyPr>
          <a:lstStyle/>
          <a:p>
            <a:r>
              <a:rPr lang="en-US" sz="1600" dirty="0"/>
              <a:t>This figure shows the generalized structure of a prokaryotic cell.</a:t>
            </a:r>
          </a:p>
        </p:txBody>
      </p:sp>
      <p:sp>
        <p:nvSpPr>
          <p:cNvPr id="6" name="Disclaimer">
            <a:extLst>
              <a:ext uri="{FF2B5EF4-FFF2-40B4-BE49-F238E27FC236}">
                <a16:creationId xmlns:a16="http://schemas.microsoft.com/office/drawing/2014/main" id="{4E2FD5DE-16CC-4319-AD9F-B6C8A32F107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9" name="OpenStaxLogo" descr="openstax college logo">
            <a:extLst>
              <a:ext uri="{FF2B5EF4-FFF2-40B4-BE49-F238E27FC236}">
                <a16:creationId xmlns:a16="http://schemas.microsoft.com/office/drawing/2014/main" id="{E793C03B-276D-4B49-B5DD-BD281817307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2346870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fontScale="90000"/>
          </a:bodyPr>
          <a:lstStyle/>
          <a:p>
            <a:r>
              <a:rPr lang="en-US" dirty="0" smtClean="0">
                <a:solidFill>
                  <a:srgbClr val="009900"/>
                </a:solidFill>
              </a:rPr>
              <a:t>3.2 comparing prokaryotic and eukaryotic cells (3 of 3)</a:t>
            </a:r>
            <a:endParaRPr lang="en-US" dirty="0">
              <a:solidFill>
                <a:srgbClr val="009900"/>
              </a:solidFill>
            </a:endParaRPr>
          </a:p>
        </p:txBody>
      </p:sp>
      <p:sp>
        <p:nvSpPr>
          <p:cNvPr id="7" name="Figure Legend"/>
          <p:cNvSpPr>
            <a:spLocks noGrp="1"/>
          </p:cNvSpPr>
          <p:nvPr>
            <p:ph type="body" sz="quarter" idx="14"/>
          </p:nvPr>
        </p:nvSpPr>
        <p:spPr>
          <a:xfrm>
            <a:off x="100587" y="951159"/>
            <a:ext cx="9043413" cy="5814101"/>
          </a:xfrm>
        </p:spPr>
        <p:txBody>
          <a:bodyPr>
            <a:noAutofit/>
          </a:bodyPr>
          <a:lstStyle/>
          <a:p>
            <a:pPr marL="457200" indent="-457200">
              <a:buFont typeface="Arial"/>
              <a:buChar char="•"/>
            </a:pPr>
            <a:r>
              <a:rPr lang="en-US" sz="3200" b="1" dirty="0" smtClean="0">
                <a:solidFill>
                  <a:srgbClr val="009900"/>
                </a:solidFill>
              </a:rPr>
              <a:t>Eukaryotic cell </a:t>
            </a:r>
            <a:r>
              <a:rPr lang="en-US" sz="3200" dirty="0"/>
              <a:t>-</a:t>
            </a:r>
            <a:r>
              <a:rPr lang="en-US" sz="3200" dirty="0" smtClean="0"/>
              <a:t> a cell that has a membrane-bound nucleus and other membrane-bound organelles</a:t>
            </a:r>
          </a:p>
          <a:p>
            <a:pPr marL="457200" indent="-457200">
              <a:buFont typeface="Arial"/>
              <a:buChar char="•"/>
            </a:pPr>
            <a:r>
              <a:rPr lang="en-US" sz="3200" b="1" dirty="0" smtClean="0">
                <a:solidFill>
                  <a:srgbClr val="009900"/>
                </a:solidFill>
              </a:rPr>
              <a:t>Organelles</a:t>
            </a:r>
            <a:r>
              <a:rPr lang="en-US" sz="3200" dirty="0" smtClean="0"/>
              <a:t> – membrane-bound compartments or sacs inside the cell that have specialized functions</a:t>
            </a:r>
          </a:p>
          <a:p>
            <a:pPr marL="457200" indent="-457200">
              <a:buFont typeface="Arial"/>
              <a:buChar char="•"/>
            </a:pPr>
            <a:endParaRPr lang="en-US" sz="3200" dirty="0" smtClean="0"/>
          </a:p>
          <a:p>
            <a:pPr marL="457200" indent="-457200">
              <a:buFont typeface="Arial"/>
              <a:buChar char="•"/>
            </a:pPr>
            <a:endParaRPr lang="en-US" sz="3200" dirty="0" smtClean="0"/>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134784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6908" y="233331"/>
            <a:ext cx="2665560" cy="584776"/>
          </a:xfrm>
          <a:prstGeom prst="rect">
            <a:avLst/>
          </a:prstGeom>
          <a:noFill/>
        </p:spPr>
        <p:txBody>
          <a:bodyPr wrap="square" rtlCol="0">
            <a:spAutoFit/>
          </a:bodyPr>
          <a:lstStyle/>
          <a:p>
            <a:r>
              <a:rPr lang="en-US" sz="3200" b="1" dirty="0" smtClean="0">
                <a:solidFill>
                  <a:srgbClr val="009900"/>
                </a:solidFill>
              </a:rPr>
              <a:t>Cell Size</a:t>
            </a:r>
            <a:endParaRPr lang="en-US" sz="3200" b="1" dirty="0">
              <a:solidFill>
                <a:srgbClr val="009900"/>
              </a:solidFill>
            </a:endParaRPr>
          </a:p>
        </p:txBody>
      </p:sp>
      <p:sp>
        <p:nvSpPr>
          <p:cNvPr id="7" name="Figure Legend"/>
          <p:cNvSpPr>
            <a:spLocks noGrp="1"/>
          </p:cNvSpPr>
          <p:nvPr>
            <p:ph type="body" sz="quarter" idx="14"/>
          </p:nvPr>
        </p:nvSpPr>
        <p:spPr>
          <a:xfrm>
            <a:off x="100587" y="951159"/>
            <a:ext cx="9043413" cy="5814101"/>
          </a:xfrm>
        </p:spPr>
        <p:txBody>
          <a:bodyPr>
            <a:noAutofit/>
          </a:bodyPr>
          <a:lstStyle/>
          <a:p>
            <a:pPr marL="457200" indent="-457200">
              <a:buFont typeface="Arial"/>
              <a:buChar char="•"/>
            </a:pPr>
            <a:r>
              <a:rPr lang="en-US" sz="3200" dirty="0" smtClean="0"/>
              <a:t>Prokaryotic cells range 0.1 – 5.0 </a:t>
            </a:r>
            <a:r>
              <a:rPr lang="en-US" sz="3200" dirty="0" err="1" smtClean="0"/>
              <a:t>μm</a:t>
            </a:r>
            <a:endParaRPr lang="en-US" sz="3200" dirty="0" smtClean="0"/>
          </a:p>
          <a:p>
            <a:pPr marL="457200" indent="-457200">
              <a:buFont typeface="Arial"/>
              <a:buChar char="•"/>
            </a:pPr>
            <a:r>
              <a:rPr lang="en-US" sz="3200" dirty="0" smtClean="0"/>
              <a:t>Eukaryotic cells range 10 – 100 </a:t>
            </a:r>
            <a:r>
              <a:rPr lang="en-US" sz="3200" dirty="0" err="1" smtClean="0"/>
              <a:t>μm</a:t>
            </a:r>
            <a:endParaRPr lang="en-US" sz="3200" dirty="0" smtClean="0"/>
          </a:p>
          <a:p>
            <a:pPr marL="457200" indent="-457200">
              <a:buFont typeface="Arial"/>
              <a:buChar char="•"/>
            </a:pPr>
            <a:r>
              <a:rPr lang="en-US" sz="3200" dirty="0" smtClean="0"/>
              <a:t>Cell size is limited because volume increases much more quickly than does cell surface area; as a cell becomes larger, it becomes more and more difficult for the cell to acquire sufficient materials to support the processes inside the cell</a:t>
            </a:r>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419255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solidFill>
                  <a:srgbClr val="009900"/>
                </a:solidFill>
              </a:rPr>
              <a:t>Figure 3.6</a:t>
            </a:r>
          </a:p>
        </p:txBody>
      </p:sp>
      <p:pic>
        <p:nvPicPr>
          <p:cNvPr id="6" name="Figure" descr="Relative sizes on a logarithmic scale, from 0.1 nm to 1 m, are shown. Objects are shown from smallest to largest. The smallest object shown, an atom, is about 1 nm in size. The next largest objects shown are lipids and proteins; these molecules are between 1 and 10 nm. Bacteria are about 100 nm, and mitochondria are about 1 µm. Plant and animal cells are both between 10 and 100 µm. A human egg is between 100 µm and 1 mm. A frog egg is about 1 mm, a chicken egg and an ostrich egg are both between 10 and 100 mm, but a chicken egg is larger. For comparison, a human is approximately 1 m ta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1873" r="-21873"/>
          <a:stretch>
            <a:fillRect/>
          </a:stretch>
        </p:blipFill>
        <p:spPr/>
      </p:pic>
      <p:sp>
        <p:nvSpPr>
          <p:cNvPr id="7" name="Figure Legend"/>
          <p:cNvSpPr>
            <a:spLocks noGrp="1"/>
          </p:cNvSpPr>
          <p:nvPr>
            <p:ph type="body" sz="quarter" idx="14"/>
          </p:nvPr>
        </p:nvSpPr>
        <p:spPr/>
        <p:txBody>
          <a:bodyPr>
            <a:normAutofit/>
          </a:bodyPr>
          <a:lstStyle/>
          <a:p>
            <a:r>
              <a:rPr lang="en-US" sz="1600" dirty="0"/>
              <a:t>This figure shows the relative sizes of different kinds of cells and cellular components. An adult human is shown for comparison.</a:t>
            </a:r>
          </a:p>
        </p:txBody>
      </p:sp>
      <p:sp>
        <p:nvSpPr>
          <p:cNvPr id="9" name="Disclaimer">
            <a:extLst>
              <a:ext uri="{FF2B5EF4-FFF2-40B4-BE49-F238E27FC236}">
                <a16:creationId xmlns:a16="http://schemas.microsoft.com/office/drawing/2014/main" id="{4764295C-12D0-457D-ABF8-5CBDECD6E4C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10" name="OpenStaxLogo" descr="openstax college logo">
            <a:extLst>
              <a:ext uri="{FF2B5EF4-FFF2-40B4-BE49-F238E27FC236}">
                <a16:creationId xmlns:a16="http://schemas.microsoft.com/office/drawing/2014/main" id="{0A251169-F177-4A5D-86BB-761137021E6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2613334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smtClean="0">
                <a:solidFill>
                  <a:srgbClr val="009900"/>
                </a:solidFill>
              </a:rPr>
              <a:t>Cell structure and function (1 of 2)</a:t>
            </a:r>
            <a:endParaRPr lang="en-US" dirty="0">
              <a:solidFill>
                <a:srgbClr val="009900"/>
              </a:solidFill>
            </a:endParaRPr>
          </a:p>
        </p:txBody>
      </p:sp>
      <p:sp>
        <p:nvSpPr>
          <p:cNvPr id="7" name="Figure Legend"/>
          <p:cNvSpPr>
            <a:spLocks noGrp="1"/>
          </p:cNvSpPr>
          <p:nvPr>
            <p:ph type="body" sz="quarter" idx="14"/>
          </p:nvPr>
        </p:nvSpPr>
        <p:spPr>
          <a:xfrm>
            <a:off x="457200" y="1131734"/>
            <a:ext cx="8062912" cy="5330611"/>
          </a:xfrm>
        </p:spPr>
        <p:txBody>
          <a:bodyPr>
            <a:noAutofit/>
          </a:bodyPr>
          <a:lstStyle/>
          <a:p>
            <a:r>
              <a:rPr lang="en-US" sz="3200" dirty="0" smtClean="0"/>
              <a:t>Vision a brick wall…</a:t>
            </a:r>
          </a:p>
          <a:p>
            <a:endParaRPr lang="en-US" sz="3200" dirty="0"/>
          </a:p>
          <a:p>
            <a:r>
              <a:rPr lang="en-US" sz="3200" dirty="0" smtClean="0"/>
              <a:t>What is the basic building block of that wall? </a:t>
            </a:r>
          </a:p>
          <a:p>
            <a:pPr marL="457200" indent="-457200">
              <a:buFont typeface="Arial" panose="020B0604020202020204" pitchFamily="34" charset="0"/>
              <a:buChar char="•"/>
            </a:pPr>
            <a:r>
              <a:rPr lang="en-US" sz="3200" dirty="0" smtClean="0"/>
              <a:t>It’s a brick, of course</a:t>
            </a:r>
          </a:p>
          <a:p>
            <a:pPr marL="457200" indent="-457200">
              <a:buFont typeface="Arial" panose="020B0604020202020204" pitchFamily="34" charset="0"/>
              <a:buChar char="•"/>
            </a:pPr>
            <a:r>
              <a:rPr lang="en-US" sz="3200" dirty="0" smtClean="0"/>
              <a:t>Like a brick wall, your body is composed of basic building blocks, and the building blocks of your body are </a:t>
            </a:r>
            <a:r>
              <a:rPr lang="en-US" sz="3200" b="1" dirty="0" smtClean="0">
                <a:solidFill>
                  <a:srgbClr val="009900"/>
                </a:solidFill>
              </a:rPr>
              <a:t>CELLS</a:t>
            </a:r>
            <a:r>
              <a:rPr lang="en-US" sz="3200" dirty="0" smtClean="0"/>
              <a:t>. </a:t>
            </a:r>
            <a:endParaRPr lang="en-US" sz="3200" dirty="0"/>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288727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r>
              <a:rPr lang="en-US" sz="2800" dirty="0" smtClean="0">
                <a:solidFill>
                  <a:srgbClr val="009900"/>
                </a:solidFill>
              </a:rPr>
              <a:t>3.3 Eukaryotic cells</a:t>
            </a:r>
            <a:endParaRPr lang="en-US" sz="2800" dirty="0">
              <a:solidFill>
                <a:srgbClr val="009900"/>
              </a:solidFill>
            </a:endParaRPr>
          </a:p>
        </p:txBody>
      </p:sp>
      <p:sp>
        <p:nvSpPr>
          <p:cNvPr id="7" name="Figure Legend"/>
          <p:cNvSpPr>
            <a:spLocks noGrp="1"/>
          </p:cNvSpPr>
          <p:nvPr>
            <p:ph type="body" sz="quarter" idx="14"/>
          </p:nvPr>
        </p:nvSpPr>
        <p:spPr>
          <a:xfrm>
            <a:off x="100587" y="951159"/>
            <a:ext cx="9043413" cy="5814101"/>
          </a:xfrm>
        </p:spPr>
        <p:txBody>
          <a:bodyPr>
            <a:noAutofit/>
          </a:bodyPr>
          <a:lstStyle/>
          <a:p>
            <a:pPr marL="457200" indent="-457200">
              <a:buFont typeface="Arial"/>
              <a:buChar char="•"/>
            </a:pPr>
            <a:r>
              <a:rPr lang="en-US" sz="3200" dirty="0" smtClean="0"/>
              <a:t>Eukaryotic cells are more complex than prokaryotic cells</a:t>
            </a:r>
          </a:p>
          <a:p>
            <a:pPr marL="457200" indent="-457200">
              <a:buFont typeface="Arial"/>
              <a:buChar char="•"/>
            </a:pPr>
            <a:r>
              <a:rPr lang="en-US" sz="3200" dirty="0" smtClean="0"/>
              <a:t>Organelles allow for various functions to occur in the cell at the same time</a:t>
            </a:r>
          </a:p>
          <a:p>
            <a:pPr marL="457200" indent="-457200">
              <a:buFont typeface="Arial"/>
              <a:buChar char="•"/>
            </a:pPr>
            <a:r>
              <a:rPr lang="en-US" sz="3200" dirty="0" smtClean="0"/>
              <a:t>Two important components of the cells are the plasma membrane and the cytoplasm</a:t>
            </a:r>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502188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r>
              <a:rPr lang="en-US" sz="2400" dirty="0">
                <a:solidFill>
                  <a:srgbClr val="009900"/>
                </a:solidFill>
              </a:rPr>
              <a:t>Figure 3.7</a:t>
            </a:r>
          </a:p>
        </p:txBody>
      </p:sp>
      <p:pic>
        <p:nvPicPr>
          <p:cNvPr id="2" name="Figure" descr="Part b: This illustration depicts a typical eukaryotic plant cell. The nucleus of a plant cell contains chromatin and a nucleolus, the same as in an animal cell. Other structures that a plant cell has in common with an animal cell include rough and smooth ER, the Golgi apparatus, mitochondria, peroxisomes, and ribosomes. The fluid inside the plant cell is called the cytoplasm, just as in an animal cell. The plant cell has three of the four cytoskeletal components found in animal cells: microtubules, intermediate filaments, and microfilaments. Plant cells do not have centrosomes. Plants have five structures not found in animals cells: plasmodesmata, chloroplasts, plastids, a central vacuole, and a cell wall. Plasmodesmata form channels between adjacent plant cells. Chloroplasts are responsible for photosynthesis; they have an outer membrane, an inner membrane, and stack of membranes inside the inner membrane. The central vacuole is a very large, fluid-filled structure that maintains pressure against the cell wall. Plastids store pigments. The cell wall is localized outside the cell membra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3887" r="-33887"/>
          <a:stretch>
            <a:fillRect/>
          </a:stretch>
        </p:blipFill>
        <p:spPr>
          <a:xfrm>
            <a:off x="457200" y="1108075"/>
            <a:ext cx="4032250" cy="5256213"/>
          </a:xfrm>
        </p:spPr>
      </p:pic>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This figure shows </a:t>
            </a:r>
            <a:r>
              <a:rPr lang="en-US" sz="1600" dirty="0">
                <a:solidFill>
                  <a:srgbClr val="6CB255"/>
                </a:solidFill>
              </a:rPr>
              <a:t>(a) </a:t>
            </a:r>
            <a:r>
              <a:rPr lang="en-US" sz="1600" dirty="0">
                <a:solidFill>
                  <a:schemeClr val="tx1"/>
                </a:solidFill>
              </a:rPr>
              <a:t>a typical animal cell and </a:t>
            </a:r>
            <a:r>
              <a:rPr lang="en-US" sz="1600" dirty="0">
                <a:solidFill>
                  <a:srgbClr val="6CB255"/>
                </a:solidFill>
              </a:rPr>
              <a:t>(b) </a:t>
            </a:r>
            <a:r>
              <a:rPr lang="en-US" sz="1600" dirty="0">
                <a:solidFill>
                  <a:schemeClr val="tx1"/>
                </a:solidFill>
              </a:rPr>
              <a:t>a typical plant cell.</a:t>
            </a:r>
          </a:p>
        </p:txBody>
      </p:sp>
      <p:sp>
        <p:nvSpPr>
          <p:cNvPr id="6" name="Disclaimer">
            <a:extLst>
              <a:ext uri="{FF2B5EF4-FFF2-40B4-BE49-F238E27FC236}">
                <a16:creationId xmlns:a16="http://schemas.microsoft.com/office/drawing/2014/main" id="{878475B7-B97D-4760-A186-91D87D8CCB4A}"/>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7" name="OpenStaxLogo" descr="openstax college logo">
            <a:extLst>
              <a:ext uri="{FF2B5EF4-FFF2-40B4-BE49-F238E27FC236}">
                <a16:creationId xmlns:a16="http://schemas.microsoft.com/office/drawing/2014/main" id="{A803D0E7-3CF0-460F-B5BF-F7E65D22ACE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90431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41326"/>
            <a:ext cx="7056004" cy="584776"/>
          </a:xfrm>
          <a:prstGeom prst="rect">
            <a:avLst/>
          </a:prstGeom>
          <a:noFill/>
        </p:spPr>
        <p:txBody>
          <a:bodyPr wrap="square" rtlCol="0">
            <a:spAutoFit/>
          </a:bodyPr>
          <a:lstStyle/>
          <a:p>
            <a:r>
              <a:rPr lang="en-US" sz="3200" b="1" dirty="0" smtClean="0">
                <a:solidFill>
                  <a:srgbClr val="009900"/>
                </a:solidFill>
              </a:rPr>
              <a:t>The Plasma Membrane</a:t>
            </a:r>
            <a:endParaRPr lang="en-US" sz="3200" b="1" dirty="0">
              <a:solidFill>
                <a:srgbClr val="009900"/>
              </a:solidFill>
            </a:endParaRPr>
          </a:p>
        </p:txBody>
      </p:sp>
      <p:sp>
        <p:nvSpPr>
          <p:cNvPr id="7" name="Figure Legend"/>
          <p:cNvSpPr>
            <a:spLocks noGrp="1"/>
          </p:cNvSpPr>
          <p:nvPr>
            <p:ph type="body" sz="quarter" idx="14"/>
          </p:nvPr>
        </p:nvSpPr>
        <p:spPr>
          <a:xfrm>
            <a:off x="457199" y="826103"/>
            <a:ext cx="8545349" cy="5939158"/>
          </a:xfrm>
        </p:spPr>
        <p:txBody>
          <a:bodyPr>
            <a:noAutofit/>
          </a:bodyPr>
          <a:lstStyle/>
          <a:p>
            <a:pPr marL="457200" indent="-457200">
              <a:buFont typeface="Arial"/>
              <a:buChar char="•"/>
            </a:pPr>
            <a:r>
              <a:rPr lang="en-US" sz="3200" b="1" dirty="0" smtClean="0">
                <a:solidFill>
                  <a:srgbClr val="009900"/>
                </a:solidFill>
              </a:rPr>
              <a:t>Plasma membrane </a:t>
            </a:r>
            <a:r>
              <a:rPr lang="en-US" sz="3200" dirty="0"/>
              <a:t>-</a:t>
            </a:r>
            <a:r>
              <a:rPr lang="en-US" sz="3200" dirty="0" smtClean="0"/>
              <a:t> made up of a phospholipid bilayer with embedded proteins that separates the internal contents of the cell from its surrounding environment</a:t>
            </a:r>
          </a:p>
          <a:p>
            <a:pPr marL="457200" indent="-457200">
              <a:buFont typeface="Arial"/>
              <a:buChar char="•"/>
            </a:pPr>
            <a:r>
              <a:rPr lang="en-US" sz="3200" dirty="0" smtClean="0"/>
              <a:t>The plasma membrane regulates the passage of some substances</a:t>
            </a:r>
          </a:p>
          <a:p>
            <a:pPr marL="457200" indent="-457200">
              <a:buFont typeface="Arial"/>
              <a:buChar char="•"/>
            </a:pPr>
            <a:r>
              <a:rPr lang="en-US" sz="3200" dirty="0" smtClean="0"/>
              <a:t>Some plasma membranes are folded into fingerlike projections called </a:t>
            </a:r>
            <a:r>
              <a:rPr lang="en-US" sz="3200" b="1" dirty="0" smtClean="0">
                <a:solidFill>
                  <a:srgbClr val="009900"/>
                </a:solidFill>
              </a:rPr>
              <a:t>microvilli </a:t>
            </a:r>
            <a:r>
              <a:rPr lang="en-US" sz="3200" dirty="0" smtClean="0"/>
              <a:t>which increases the surface area of the plasma membrane for increasing absorption</a:t>
            </a:r>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711025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solidFill>
                  <a:srgbClr val="009900"/>
                </a:solidFill>
              </a:rPr>
              <a:t>Figure 3.8</a:t>
            </a:r>
          </a:p>
        </p:txBody>
      </p:sp>
      <p:pic>
        <p:nvPicPr>
          <p:cNvPr id="9" name="Figure" descr="the plasma membrane is composed of a phospholipid bilayer. in the bilayer, the two long hydrophobic tails of phospholipids face toward the center, and the hydrophilic head group faces the exterior. Integral membrane proteins and protein channels span the entire bilayer. Protein channels have a pore in the middle. Peripheral membrane proteins sit on the surface of the phospholipids and are associated with the head groups. On the exterior side of the membrane, carbohydrates are attached to certain proteins and lipids. Filaments of the cytoskeleton line the interior of the membra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727" r="-6727"/>
          <a:stretch>
            <a:fillRect/>
          </a:stretch>
        </p:blipFill>
        <p:spPr/>
      </p:pic>
      <p:sp>
        <p:nvSpPr>
          <p:cNvPr id="7" name="Figure Legend"/>
          <p:cNvSpPr>
            <a:spLocks noGrp="1"/>
          </p:cNvSpPr>
          <p:nvPr>
            <p:ph type="body" sz="quarter" idx="14"/>
          </p:nvPr>
        </p:nvSpPr>
        <p:spPr/>
        <p:txBody>
          <a:bodyPr>
            <a:normAutofit/>
          </a:bodyPr>
          <a:lstStyle/>
          <a:p>
            <a:r>
              <a:rPr lang="en-US" sz="1600" dirty="0"/>
              <a:t>The plasma membrane is a phospholipid bilayer with embedded proteins. There are other components, such as cholesterol and carbohydrates, which can be found in the membrane in addition to phospholipids and protein.</a:t>
            </a:r>
          </a:p>
        </p:txBody>
      </p:sp>
      <p:sp>
        <p:nvSpPr>
          <p:cNvPr id="6" name="Disclaimer">
            <a:extLst>
              <a:ext uri="{FF2B5EF4-FFF2-40B4-BE49-F238E27FC236}">
                <a16:creationId xmlns:a16="http://schemas.microsoft.com/office/drawing/2014/main" id="{815E3F96-051B-4519-BFEE-E0A26B2F94C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10" name="OpenStaxLogo" descr="openstax college logo">
            <a:extLst>
              <a:ext uri="{FF2B5EF4-FFF2-40B4-BE49-F238E27FC236}">
                <a16:creationId xmlns:a16="http://schemas.microsoft.com/office/drawing/2014/main" id="{C30BC8B3-989A-4275-A726-2F087222E7A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950290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41326"/>
            <a:ext cx="7056004" cy="584776"/>
          </a:xfrm>
          <a:prstGeom prst="rect">
            <a:avLst/>
          </a:prstGeom>
          <a:noFill/>
        </p:spPr>
        <p:txBody>
          <a:bodyPr wrap="square" rtlCol="0">
            <a:spAutoFit/>
          </a:bodyPr>
          <a:lstStyle/>
          <a:p>
            <a:r>
              <a:rPr lang="en-US" sz="3200" b="1" dirty="0" smtClean="0">
                <a:solidFill>
                  <a:srgbClr val="009900"/>
                </a:solidFill>
              </a:rPr>
              <a:t>The Cytoplasm</a:t>
            </a:r>
            <a:endParaRPr lang="en-US" sz="3200" b="1" dirty="0">
              <a:solidFill>
                <a:srgbClr val="009900"/>
              </a:solidFill>
            </a:endParaRPr>
          </a:p>
        </p:txBody>
      </p:sp>
      <p:sp>
        <p:nvSpPr>
          <p:cNvPr id="7" name="Figure Legend"/>
          <p:cNvSpPr>
            <a:spLocks noGrp="1"/>
          </p:cNvSpPr>
          <p:nvPr>
            <p:ph type="body" sz="quarter" idx="14"/>
          </p:nvPr>
        </p:nvSpPr>
        <p:spPr>
          <a:xfrm>
            <a:off x="457200" y="951159"/>
            <a:ext cx="8062912" cy="5814101"/>
          </a:xfrm>
        </p:spPr>
        <p:txBody>
          <a:bodyPr>
            <a:noAutofit/>
          </a:bodyPr>
          <a:lstStyle/>
          <a:p>
            <a:pPr marL="457200" indent="-457200">
              <a:buFont typeface="Arial"/>
              <a:buChar char="•"/>
            </a:pPr>
            <a:r>
              <a:rPr lang="en-US" sz="3200" b="1" dirty="0" smtClean="0">
                <a:solidFill>
                  <a:srgbClr val="009900"/>
                </a:solidFill>
              </a:rPr>
              <a:t>Cytoplasm</a:t>
            </a:r>
            <a:r>
              <a:rPr lang="en-US" sz="3200" dirty="0" smtClean="0"/>
              <a:t> comprises the contents of a cell between the plasma membrane and the nuclear envelope</a:t>
            </a:r>
          </a:p>
          <a:p>
            <a:pPr marL="457200" indent="-457200">
              <a:buFont typeface="Arial"/>
              <a:buChar char="•"/>
            </a:pPr>
            <a:r>
              <a:rPr lang="en-US" sz="3200" dirty="0" smtClean="0"/>
              <a:t>It is made up of organelles suspended in the gel-like cytosol, the cytoskeleton, and various chemicals</a:t>
            </a:r>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264460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41326"/>
            <a:ext cx="7056004" cy="584776"/>
          </a:xfrm>
          <a:prstGeom prst="rect">
            <a:avLst/>
          </a:prstGeom>
          <a:noFill/>
        </p:spPr>
        <p:txBody>
          <a:bodyPr wrap="square" rtlCol="0">
            <a:spAutoFit/>
          </a:bodyPr>
          <a:lstStyle/>
          <a:p>
            <a:r>
              <a:rPr lang="en-US" sz="3200" b="1" dirty="0" smtClean="0">
                <a:solidFill>
                  <a:srgbClr val="009900"/>
                </a:solidFill>
              </a:rPr>
              <a:t>The Cytoskeleton</a:t>
            </a:r>
            <a:endParaRPr lang="en-US" sz="3200" b="1" dirty="0">
              <a:solidFill>
                <a:srgbClr val="009900"/>
              </a:solidFill>
            </a:endParaRPr>
          </a:p>
        </p:txBody>
      </p:sp>
      <p:sp>
        <p:nvSpPr>
          <p:cNvPr id="7" name="Figure Legend"/>
          <p:cNvSpPr>
            <a:spLocks noGrp="1"/>
          </p:cNvSpPr>
          <p:nvPr>
            <p:ph type="body" sz="quarter" idx="14"/>
          </p:nvPr>
        </p:nvSpPr>
        <p:spPr>
          <a:xfrm>
            <a:off x="125735" y="826103"/>
            <a:ext cx="8914536" cy="5939158"/>
          </a:xfrm>
        </p:spPr>
        <p:txBody>
          <a:bodyPr>
            <a:noAutofit/>
          </a:bodyPr>
          <a:lstStyle/>
          <a:p>
            <a:pPr marL="457200" indent="-457200">
              <a:buFont typeface="Arial"/>
              <a:buChar char="•"/>
            </a:pPr>
            <a:r>
              <a:rPr lang="en-US" sz="3200" b="1" dirty="0" smtClean="0">
                <a:solidFill>
                  <a:srgbClr val="009900"/>
                </a:solidFill>
              </a:rPr>
              <a:t>Cytoskeleton</a:t>
            </a:r>
            <a:r>
              <a:rPr lang="en-US" sz="3200" dirty="0" smtClean="0"/>
              <a:t> </a:t>
            </a:r>
            <a:r>
              <a:rPr lang="en-US" sz="3200" dirty="0"/>
              <a:t>-</a:t>
            </a:r>
            <a:r>
              <a:rPr lang="en-US" sz="3200" dirty="0" smtClean="0"/>
              <a:t> a network of proteins fibers that helps to maintain  the shape of the cell, secures certain organelles in specific positions, allows cytoplasm and vesicles to move within the cell and enables unicellular organisms to move independently </a:t>
            </a:r>
          </a:p>
          <a:p>
            <a:pPr marL="457200" indent="-457200">
              <a:buFont typeface="Arial"/>
              <a:buChar char="•"/>
            </a:pPr>
            <a:r>
              <a:rPr lang="en-US" sz="3200" dirty="0" smtClean="0"/>
              <a:t>There are three types of fibers within the cytoskeleton:</a:t>
            </a:r>
          </a:p>
          <a:p>
            <a:pPr marL="1188720" lvl="1">
              <a:buFont typeface="Wingdings" charset="2"/>
              <a:buChar char="ü"/>
            </a:pPr>
            <a:r>
              <a:rPr lang="en-US" sz="3200" dirty="0" smtClean="0"/>
              <a:t>Microfilaments (or actin filaments)</a:t>
            </a:r>
          </a:p>
          <a:p>
            <a:pPr marL="1188720" lvl="1">
              <a:buFont typeface="Wingdings" charset="2"/>
              <a:buChar char="ü"/>
            </a:pPr>
            <a:r>
              <a:rPr lang="en-US" sz="3200" dirty="0" smtClean="0"/>
              <a:t>Intermediate filaments</a:t>
            </a:r>
          </a:p>
          <a:p>
            <a:pPr marL="1188720" lvl="1">
              <a:buFont typeface="Wingdings" charset="2"/>
              <a:buChar char="ü"/>
            </a:pPr>
            <a:r>
              <a:rPr lang="en-US" sz="3200" dirty="0"/>
              <a:t>M</a:t>
            </a:r>
            <a:r>
              <a:rPr lang="en-US" sz="3200" dirty="0" smtClean="0"/>
              <a:t>icrotubules</a:t>
            </a:r>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943295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303274" y="244335"/>
            <a:ext cx="2110520" cy="659535"/>
          </a:xfrm>
        </p:spPr>
        <p:txBody>
          <a:bodyPr>
            <a:normAutofit/>
          </a:bodyPr>
          <a:lstStyle/>
          <a:p>
            <a:pPr algn="r"/>
            <a:r>
              <a:rPr lang="en-US" sz="2400" dirty="0">
                <a:solidFill>
                  <a:srgbClr val="009900"/>
                </a:solidFill>
              </a:rPr>
              <a:t>Figure 3.9</a:t>
            </a:r>
          </a:p>
        </p:txBody>
      </p:sp>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Microfilaments, intermediate filaments, and microtubules compose a cell’s cytoskeleton.</a:t>
            </a:r>
          </a:p>
        </p:txBody>
      </p:sp>
      <p:pic>
        <p:nvPicPr>
          <p:cNvPr id="2" name="Figure" descr="Microfilaments line the inside of the plasma membrane, whereas microfilaments radiate out from the center of the cell. Intermediate filaments form a network throughout the cell that holds organelles in plac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10" b="-1110"/>
          <a:stretch>
            <a:fillRect/>
          </a:stretch>
        </p:blipFill>
        <p:spPr>
          <a:xfrm>
            <a:off x="4489450" y="1108075"/>
            <a:ext cx="4030663" cy="5256213"/>
          </a:xfrm>
        </p:spPr>
      </p:pic>
      <p:sp>
        <p:nvSpPr>
          <p:cNvPr id="7" name="Disclaimer">
            <a:extLst>
              <a:ext uri="{FF2B5EF4-FFF2-40B4-BE49-F238E27FC236}">
                <a16:creationId xmlns:a16="http://schemas.microsoft.com/office/drawing/2014/main" id="{7985202D-A170-4160-930B-3E349EB5DE6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2376BAC5-F7A8-409E-9E26-BD6C8E23F55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88128" y="244335"/>
            <a:ext cx="1051734" cy="751709"/>
          </a:xfrm>
          <a:prstGeom prst="rect">
            <a:avLst/>
          </a:prstGeom>
        </p:spPr>
      </p:pic>
    </p:spTree>
    <p:extLst>
      <p:ext uri="{BB962C8B-B14F-4D97-AF65-F5344CB8AC3E}">
        <p14:creationId xmlns:p14="http://schemas.microsoft.com/office/powerpoint/2010/main" val="1843496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41326"/>
            <a:ext cx="7056004" cy="584776"/>
          </a:xfrm>
          <a:prstGeom prst="rect">
            <a:avLst/>
          </a:prstGeom>
          <a:noFill/>
        </p:spPr>
        <p:txBody>
          <a:bodyPr wrap="square" rtlCol="0">
            <a:spAutoFit/>
          </a:bodyPr>
          <a:lstStyle/>
          <a:p>
            <a:r>
              <a:rPr lang="en-US" sz="3200" b="1" dirty="0" smtClean="0">
                <a:solidFill>
                  <a:srgbClr val="009900"/>
                </a:solidFill>
              </a:rPr>
              <a:t>Flagella and Cilia</a:t>
            </a:r>
            <a:endParaRPr lang="en-US" sz="3200" b="1" dirty="0">
              <a:solidFill>
                <a:srgbClr val="009900"/>
              </a:solidFill>
            </a:endParaRPr>
          </a:p>
        </p:txBody>
      </p:sp>
      <p:sp>
        <p:nvSpPr>
          <p:cNvPr id="7" name="Figure Legend"/>
          <p:cNvSpPr>
            <a:spLocks noGrp="1"/>
          </p:cNvSpPr>
          <p:nvPr>
            <p:ph type="body" sz="quarter" idx="14"/>
          </p:nvPr>
        </p:nvSpPr>
        <p:spPr>
          <a:xfrm>
            <a:off x="457200" y="951159"/>
            <a:ext cx="8062912" cy="5814101"/>
          </a:xfrm>
        </p:spPr>
        <p:txBody>
          <a:bodyPr>
            <a:noAutofit/>
          </a:bodyPr>
          <a:lstStyle/>
          <a:p>
            <a:pPr marL="457200" indent="-457200">
              <a:buFont typeface="Arial"/>
              <a:buChar char="•"/>
            </a:pPr>
            <a:r>
              <a:rPr lang="en-US" sz="2800" b="1" dirty="0" smtClean="0">
                <a:solidFill>
                  <a:srgbClr val="009900"/>
                </a:solidFill>
              </a:rPr>
              <a:t>Flagella</a:t>
            </a:r>
            <a:r>
              <a:rPr lang="en-US" sz="2800" dirty="0" smtClean="0"/>
              <a:t> are long, hair-like structures that extend from the plasma membrane and are used to move the entire cell</a:t>
            </a:r>
          </a:p>
          <a:p>
            <a:pPr marL="457200" indent="-457200">
              <a:buFont typeface="Arial"/>
              <a:buChar char="•"/>
            </a:pPr>
            <a:r>
              <a:rPr lang="en-US" sz="2800" dirty="0" smtClean="0"/>
              <a:t>When present the cell has just one flagellum or a few flagella</a:t>
            </a:r>
          </a:p>
          <a:p>
            <a:pPr marL="457200" indent="-457200">
              <a:buFont typeface="Arial"/>
              <a:buChar char="•"/>
            </a:pPr>
            <a:r>
              <a:rPr lang="en-US" sz="2800" b="1" dirty="0" smtClean="0">
                <a:solidFill>
                  <a:srgbClr val="009900"/>
                </a:solidFill>
              </a:rPr>
              <a:t>Cilia</a:t>
            </a:r>
            <a:r>
              <a:rPr lang="en-US" sz="2800" dirty="0" smtClean="0"/>
              <a:t> are short, hair-like structure that are used to move entire cells or move substances along the outer surface of the cell</a:t>
            </a:r>
          </a:p>
          <a:p>
            <a:pPr marL="457200" indent="-457200">
              <a:buFont typeface="Arial"/>
              <a:buChar char="•"/>
            </a:pPr>
            <a:r>
              <a:rPr lang="en-US" sz="2800" dirty="0" smtClean="0"/>
              <a:t>When cilia are present they are many in number and extend along the entire membrane surface</a:t>
            </a:r>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896239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41326"/>
            <a:ext cx="7056004" cy="584776"/>
          </a:xfrm>
          <a:prstGeom prst="rect">
            <a:avLst/>
          </a:prstGeom>
          <a:noFill/>
        </p:spPr>
        <p:txBody>
          <a:bodyPr wrap="square" rtlCol="0">
            <a:spAutoFit/>
          </a:bodyPr>
          <a:lstStyle/>
          <a:p>
            <a:r>
              <a:rPr lang="en-US" sz="3200" dirty="0" smtClean="0">
                <a:solidFill>
                  <a:srgbClr val="009900"/>
                </a:solidFill>
              </a:rPr>
              <a:t>The Endomembrane System</a:t>
            </a:r>
            <a:endParaRPr lang="en-US" sz="3200" dirty="0">
              <a:solidFill>
                <a:srgbClr val="009900"/>
              </a:solidFill>
            </a:endParaRPr>
          </a:p>
        </p:txBody>
      </p:sp>
      <p:sp>
        <p:nvSpPr>
          <p:cNvPr id="7" name="Figure Legend"/>
          <p:cNvSpPr>
            <a:spLocks noGrp="1"/>
          </p:cNvSpPr>
          <p:nvPr>
            <p:ph type="body" sz="quarter" idx="14"/>
          </p:nvPr>
        </p:nvSpPr>
        <p:spPr>
          <a:xfrm>
            <a:off x="457200" y="951159"/>
            <a:ext cx="8062912" cy="5814101"/>
          </a:xfrm>
        </p:spPr>
        <p:txBody>
          <a:bodyPr>
            <a:noAutofit/>
          </a:bodyPr>
          <a:lstStyle/>
          <a:p>
            <a:pPr marL="457200" indent="-457200">
              <a:buFont typeface="Arial"/>
              <a:buChar char="•"/>
            </a:pPr>
            <a:r>
              <a:rPr lang="en-US" sz="3200" dirty="0" smtClean="0"/>
              <a:t>The endomembrane system is a group of membranes and organelles in eukaryotic cells that work together to modify, package, and transport lipids and proteins. </a:t>
            </a:r>
            <a:endParaRPr lang="en-US" sz="3200" dirty="0"/>
          </a:p>
          <a:p>
            <a:pPr marL="457200" indent="-457200">
              <a:buFont typeface="Arial"/>
              <a:buChar char="•"/>
            </a:pPr>
            <a:r>
              <a:rPr lang="en-US" sz="3200" dirty="0" smtClean="0"/>
              <a:t>Includes:</a:t>
            </a:r>
          </a:p>
          <a:p>
            <a:pPr marL="1188720" lvl="1">
              <a:buFont typeface="Wingdings" charset="2"/>
              <a:buChar char="ü"/>
            </a:pPr>
            <a:r>
              <a:rPr lang="en-US" sz="3200" dirty="0" smtClean="0"/>
              <a:t>The nuclear envelope</a:t>
            </a:r>
          </a:p>
          <a:p>
            <a:pPr marL="1188720" lvl="1">
              <a:buFont typeface="Wingdings" charset="2"/>
              <a:buChar char="ü"/>
            </a:pPr>
            <a:r>
              <a:rPr lang="en-US" sz="3200" dirty="0" smtClean="0"/>
              <a:t>Lysosomes</a:t>
            </a:r>
            <a:r>
              <a:rPr lang="en-US" sz="3200" dirty="0"/>
              <a:t> </a:t>
            </a:r>
            <a:r>
              <a:rPr lang="en-US" sz="3200" dirty="0" smtClean="0"/>
              <a:t>and vesicles</a:t>
            </a:r>
          </a:p>
          <a:p>
            <a:pPr marL="1188720" lvl="1">
              <a:buFont typeface="Wingdings" charset="2"/>
              <a:buChar char="ü"/>
            </a:pPr>
            <a:r>
              <a:rPr lang="en-US" sz="3200" dirty="0" smtClean="0"/>
              <a:t>The endoplasmic reticulum</a:t>
            </a:r>
          </a:p>
          <a:p>
            <a:pPr marL="1188720" lvl="1">
              <a:buFont typeface="Wingdings" charset="2"/>
              <a:buChar char="ü"/>
            </a:pPr>
            <a:r>
              <a:rPr lang="en-US" sz="3200" dirty="0" smtClean="0"/>
              <a:t>Golgi apparatus</a:t>
            </a:r>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00018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41326"/>
            <a:ext cx="7056004" cy="584776"/>
          </a:xfrm>
          <a:prstGeom prst="rect">
            <a:avLst/>
          </a:prstGeom>
          <a:noFill/>
        </p:spPr>
        <p:txBody>
          <a:bodyPr wrap="square" rtlCol="0">
            <a:spAutoFit/>
          </a:bodyPr>
          <a:lstStyle/>
          <a:p>
            <a:r>
              <a:rPr lang="en-US" sz="3200" b="1" dirty="0" smtClean="0">
                <a:solidFill>
                  <a:srgbClr val="009900"/>
                </a:solidFill>
              </a:rPr>
              <a:t>The Nucleus</a:t>
            </a:r>
            <a:endParaRPr lang="en-US" sz="3200" b="1" dirty="0">
              <a:solidFill>
                <a:srgbClr val="009900"/>
              </a:solidFill>
            </a:endParaRPr>
          </a:p>
        </p:txBody>
      </p:sp>
      <p:sp>
        <p:nvSpPr>
          <p:cNvPr id="7" name="Figure Legend"/>
          <p:cNvSpPr>
            <a:spLocks noGrp="1"/>
          </p:cNvSpPr>
          <p:nvPr>
            <p:ph type="body" sz="quarter" idx="14"/>
          </p:nvPr>
        </p:nvSpPr>
        <p:spPr>
          <a:xfrm>
            <a:off x="457200" y="951159"/>
            <a:ext cx="8062912" cy="5814101"/>
          </a:xfrm>
        </p:spPr>
        <p:txBody>
          <a:bodyPr>
            <a:noAutofit/>
          </a:bodyPr>
          <a:lstStyle/>
          <a:p>
            <a:pPr marL="457200" indent="-457200">
              <a:buFont typeface="Arial"/>
              <a:buChar char="•"/>
            </a:pPr>
            <a:r>
              <a:rPr lang="en-US" sz="2800" b="1" dirty="0" smtClean="0">
                <a:solidFill>
                  <a:srgbClr val="009900"/>
                </a:solidFill>
              </a:rPr>
              <a:t>Nucleus</a:t>
            </a:r>
            <a:r>
              <a:rPr lang="en-US" sz="2800" dirty="0" smtClean="0"/>
              <a:t> - houses the cell’s DNA in the form of chromatin and directs the synthesis of ribosomes and proteins</a:t>
            </a:r>
          </a:p>
          <a:p>
            <a:pPr marL="457200" indent="-457200">
              <a:buFont typeface="Arial"/>
              <a:buChar char="•"/>
            </a:pPr>
            <a:r>
              <a:rPr lang="en-US" sz="2800" b="1" dirty="0" smtClean="0">
                <a:solidFill>
                  <a:srgbClr val="009900"/>
                </a:solidFill>
              </a:rPr>
              <a:t>Nuclear envelope </a:t>
            </a:r>
            <a:r>
              <a:rPr lang="en-US" sz="2800" dirty="0"/>
              <a:t>-</a:t>
            </a:r>
            <a:r>
              <a:rPr lang="en-US" sz="2800" dirty="0" smtClean="0"/>
              <a:t> a double-membrane structure that constitutes the outermost portion of the nucleus</a:t>
            </a:r>
          </a:p>
          <a:p>
            <a:pPr marL="457200" indent="-457200">
              <a:buFont typeface="Arial"/>
              <a:buChar char="•"/>
            </a:pPr>
            <a:r>
              <a:rPr lang="en-US" sz="2800" dirty="0" smtClean="0"/>
              <a:t>The nuclear envelope is punctuated with pores that control the passage of ions, molecules, and RNA </a:t>
            </a:r>
          </a:p>
          <a:p>
            <a:pPr marL="457200" indent="-457200">
              <a:buFont typeface="Arial"/>
              <a:buChar char="•"/>
            </a:pPr>
            <a:r>
              <a:rPr lang="en-US" sz="2800" b="1" dirty="0" smtClean="0">
                <a:solidFill>
                  <a:srgbClr val="009900"/>
                </a:solidFill>
              </a:rPr>
              <a:t>Nucleolus</a:t>
            </a:r>
            <a:r>
              <a:rPr lang="en-US" sz="2800" dirty="0" smtClean="0"/>
              <a:t> - the darkly stained area that aggregates the ribosomal RNA</a:t>
            </a:r>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130189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smtClean="0">
                <a:solidFill>
                  <a:srgbClr val="009900"/>
                </a:solidFill>
              </a:rPr>
              <a:t>Cell structure and function (2 of 2)</a:t>
            </a:r>
            <a:endParaRPr lang="en-US" dirty="0">
              <a:solidFill>
                <a:srgbClr val="009900"/>
              </a:solidFill>
            </a:endParaRPr>
          </a:p>
        </p:txBody>
      </p:sp>
      <p:sp>
        <p:nvSpPr>
          <p:cNvPr id="7" name="Figure Legend"/>
          <p:cNvSpPr>
            <a:spLocks noGrp="1"/>
          </p:cNvSpPr>
          <p:nvPr>
            <p:ph type="body" sz="quarter" idx="14"/>
          </p:nvPr>
        </p:nvSpPr>
        <p:spPr>
          <a:xfrm>
            <a:off x="457200" y="1131735"/>
            <a:ext cx="8062912" cy="5185884"/>
          </a:xfrm>
        </p:spPr>
        <p:txBody>
          <a:bodyPr>
            <a:noAutofit/>
          </a:bodyPr>
          <a:lstStyle/>
          <a:p>
            <a:pPr marL="457200" indent="-457200">
              <a:buFont typeface="Arial"/>
              <a:buChar char="•"/>
            </a:pPr>
            <a:r>
              <a:rPr lang="en-US" sz="3200" dirty="0" smtClean="0"/>
              <a:t>Just as a home is made from a variety of building materials, the human body is made of many different types of cells</a:t>
            </a:r>
          </a:p>
          <a:p>
            <a:pPr marL="457200" indent="-457200">
              <a:buFont typeface="Arial"/>
              <a:buChar char="•"/>
            </a:pPr>
            <a:r>
              <a:rPr lang="en-US" sz="3200" dirty="0" smtClean="0"/>
              <a:t>For example, our skin, bones, blood, brain and muscles are all made of cells that function differently</a:t>
            </a:r>
          </a:p>
          <a:p>
            <a:endParaRPr lang="en-US" sz="3200" dirty="0"/>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324364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solidFill>
                  <a:srgbClr val="009900"/>
                </a:solidFill>
              </a:rPr>
              <a:t>Figure 3.10</a:t>
            </a:r>
          </a:p>
        </p:txBody>
      </p:sp>
      <p:pic>
        <p:nvPicPr>
          <p:cNvPr id="9" name="Figure" descr="In this illustration, chromatin floats in the nucleoplasm. The nucleoid is depicted as a dense, circular region inside the nucleus. The double nuclear membrane is perforated with protein-lined pore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706" r="-27706"/>
          <a:stretch>
            <a:fillRect/>
          </a:stretch>
        </p:blipFill>
        <p:spPr/>
      </p:pic>
      <p:sp>
        <p:nvSpPr>
          <p:cNvPr id="7" name="Figure Legend"/>
          <p:cNvSpPr>
            <a:spLocks noGrp="1"/>
          </p:cNvSpPr>
          <p:nvPr>
            <p:ph type="body" sz="quarter" idx="14"/>
          </p:nvPr>
        </p:nvSpPr>
        <p:spPr/>
        <p:txBody>
          <a:bodyPr>
            <a:normAutofit/>
          </a:bodyPr>
          <a:lstStyle/>
          <a:p>
            <a:r>
              <a:rPr lang="en-US" sz="1600" dirty="0"/>
              <a:t>The outermost boundary of the nucleus is the nuclear envelope. Notice that the nuclear envelope consists of two phospholipid bilayers (membranes)—an outer membrane and an inner membrane—in contrast to the plasma membrane (</a:t>
            </a:r>
            <a:r>
              <a:rPr lang="en-US" sz="1600" dirty="0">
                <a:solidFill>
                  <a:srgbClr val="212F62"/>
                </a:solidFill>
              </a:rPr>
              <a:t>Figure 3.8</a:t>
            </a:r>
            <a:r>
              <a:rPr lang="en-US" sz="1600" dirty="0"/>
              <a:t>), which consists of only one phospholipid bilayer. (credit: modification of work by NIGMS, NIH)</a:t>
            </a:r>
          </a:p>
        </p:txBody>
      </p:sp>
      <p:sp>
        <p:nvSpPr>
          <p:cNvPr id="6" name="Disclaimer">
            <a:extLst>
              <a:ext uri="{FF2B5EF4-FFF2-40B4-BE49-F238E27FC236}">
                <a16:creationId xmlns:a16="http://schemas.microsoft.com/office/drawing/2014/main" id="{67D39E5B-65CF-4630-A5C6-BB2952420DF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10" name="OpenStaxLogo" descr="openstax college logo">
            <a:extLst>
              <a:ext uri="{FF2B5EF4-FFF2-40B4-BE49-F238E27FC236}">
                <a16:creationId xmlns:a16="http://schemas.microsoft.com/office/drawing/2014/main" id="{002224FC-7E1D-447B-B03C-27AE4080998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1160719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41326"/>
            <a:ext cx="7056004" cy="584776"/>
          </a:xfrm>
          <a:prstGeom prst="rect">
            <a:avLst/>
          </a:prstGeom>
          <a:noFill/>
        </p:spPr>
        <p:txBody>
          <a:bodyPr wrap="square" rtlCol="0">
            <a:spAutoFit/>
          </a:bodyPr>
          <a:lstStyle/>
          <a:p>
            <a:r>
              <a:rPr lang="en-US" sz="3200" b="1" dirty="0" smtClean="0">
                <a:solidFill>
                  <a:srgbClr val="009900"/>
                </a:solidFill>
              </a:rPr>
              <a:t>The Endoplasmic Reticulum</a:t>
            </a:r>
          </a:p>
        </p:txBody>
      </p:sp>
      <p:sp>
        <p:nvSpPr>
          <p:cNvPr id="7" name="Figure Legend"/>
          <p:cNvSpPr>
            <a:spLocks noGrp="1"/>
          </p:cNvSpPr>
          <p:nvPr>
            <p:ph type="body" sz="quarter" idx="14"/>
          </p:nvPr>
        </p:nvSpPr>
        <p:spPr>
          <a:xfrm>
            <a:off x="457200" y="951159"/>
            <a:ext cx="8062912" cy="5814101"/>
          </a:xfrm>
        </p:spPr>
        <p:txBody>
          <a:bodyPr>
            <a:noAutofit/>
          </a:bodyPr>
          <a:lstStyle/>
          <a:p>
            <a:pPr marL="457200" indent="-457200">
              <a:buFont typeface="Arial"/>
              <a:buChar char="•"/>
            </a:pPr>
            <a:r>
              <a:rPr lang="en-US" sz="3200" b="1" dirty="0" smtClean="0">
                <a:solidFill>
                  <a:srgbClr val="009900"/>
                </a:solidFill>
              </a:rPr>
              <a:t>Endoplasmic reticulum (ER) </a:t>
            </a:r>
            <a:r>
              <a:rPr lang="en-US" sz="3200" dirty="0"/>
              <a:t>-</a:t>
            </a:r>
            <a:r>
              <a:rPr lang="en-US" sz="3200" dirty="0" smtClean="0"/>
              <a:t> a series of interconnected membranous tubules that collectively modify proteins and synthesize lipids</a:t>
            </a:r>
          </a:p>
          <a:p>
            <a:pPr marL="457200" indent="-457200">
              <a:buFont typeface="Arial"/>
              <a:buChar char="•"/>
            </a:pPr>
            <a:r>
              <a:rPr lang="en-US" sz="3200" dirty="0" smtClean="0"/>
              <a:t>These two functions are performed in separate areas: the rough endoplasmic reticulum and the smooth endoplasmic reticulum</a:t>
            </a:r>
          </a:p>
          <a:p>
            <a:pPr marL="457200" indent="-457200">
              <a:buFont typeface="Arial"/>
              <a:buChar char="•"/>
            </a:pPr>
            <a:r>
              <a:rPr lang="en-US" sz="3200" dirty="0" smtClean="0"/>
              <a:t>The membrane of the ER is continuous with the nuclear envelope</a:t>
            </a:r>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480295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41326"/>
            <a:ext cx="7056004" cy="584776"/>
          </a:xfrm>
          <a:prstGeom prst="rect">
            <a:avLst/>
          </a:prstGeom>
          <a:noFill/>
        </p:spPr>
        <p:txBody>
          <a:bodyPr wrap="square" rtlCol="0">
            <a:spAutoFit/>
          </a:bodyPr>
          <a:lstStyle/>
          <a:p>
            <a:r>
              <a:rPr lang="en-US" sz="3200" b="1" dirty="0" smtClean="0">
                <a:solidFill>
                  <a:srgbClr val="009900"/>
                </a:solidFill>
              </a:rPr>
              <a:t>The Rough Endoplasmic Reticulum</a:t>
            </a:r>
            <a:endParaRPr lang="en-US" sz="3200" b="1" dirty="0">
              <a:solidFill>
                <a:srgbClr val="009900"/>
              </a:solidFill>
            </a:endParaRPr>
          </a:p>
        </p:txBody>
      </p:sp>
      <p:sp>
        <p:nvSpPr>
          <p:cNvPr id="7" name="Figure Legend"/>
          <p:cNvSpPr>
            <a:spLocks noGrp="1"/>
          </p:cNvSpPr>
          <p:nvPr>
            <p:ph type="body" sz="quarter" idx="14"/>
          </p:nvPr>
        </p:nvSpPr>
        <p:spPr>
          <a:xfrm>
            <a:off x="243452" y="951159"/>
            <a:ext cx="8686800" cy="5814101"/>
          </a:xfrm>
        </p:spPr>
        <p:txBody>
          <a:bodyPr>
            <a:noAutofit/>
          </a:bodyPr>
          <a:lstStyle/>
          <a:p>
            <a:pPr marL="457200" indent="-457200">
              <a:buFont typeface="Arial"/>
              <a:buChar char="•"/>
            </a:pPr>
            <a:r>
              <a:rPr lang="en-US" sz="3200" b="1" dirty="0" smtClean="0">
                <a:solidFill>
                  <a:srgbClr val="009900"/>
                </a:solidFill>
              </a:rPr>
              <a:t>Rough endoplasmic reticulum (RER) </a:t>
            </a:r>
            <a:r>
              <a:rPr lang="en-US" sz="3200" dirty="0"/>
              <a:t>-</a:t>
            </a:r>
            <a:r>
              <a:rPr lang="en-US" sz="3200" dirty="0" smtClean="0"/>
              <a:t> so named because the ribosomes attached to its cytoplasmic surface gives it a rough appearance when viewed through an electron microscope</a:t>
            </a:r>
          </a:p>
          <a:p>
            <a:pPr marL="457200" indent="-457200">
              <a:buFont typeface="Arial"/>
              <a:buChar char="•"/>
            </a:pPr>
            <a:r>
              <a:rPr lang="en-US" sz="3200" dirty="0" smtClean="0"/>
              <a:t>The attached ribosomes synthesize proteins into the lumen of the RER, where they undergo modifications such as folding or addition of sugars</a:t>
            </a:r>
          </a:p>
          <a:p>
            <a:pPr marL="457200" indent="-457200">
              <a:buFont typeface="Arial"/>
              <a:buChar char="•"/>
            </a:pPr>
            <a:r>
              <a:rPr lang="en-US" sz="3200" dirty="0" smtClean="0"/>
              <a:t>The RER also makes phospholipids for the cell membrane</a:t>
            </a:r>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686480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199" y="241326"/>
            <a:ext cx="7508631" cy="584775"/>
          </a:xfrm>
          <a:prstGeom prst="rect">
            <a:avLst/>
          </a:prstGeom>
          <a:noFill/>
        </p:spPr>
        <p:txBody>
          <a:bodyPr wrap="square" rtlCol="0">
            <a:spAutoFit/>
          </a:bodyPr>
          <a:lstStyle/>
          <a:p>
            <a:r>
              <a:rPr lang="en-US" sz="3200" b="1" dirty="0" smtClean="0">
                <a:solidFill>
                  <a:srgbClr val="009900"/>
                </a:solidFill>
              </a:rPr>
              <a:t>The Smooth Endoplasmic Reticulum</a:t>
            </a:r>
            <a:endParaRPr lang="en-US" sz="3200" b="1" dirty="0">
              <a:solidFill>
                <a:srgbClr val="009900"/>
              </a:solidFill>
            </a:endParaRPr>
          </a:p>
        </p:txBody>
      </p:sp>
      <p:sp>
        <p:nvSpPr>
          <p:cNvPr id="7" name="Figure Legend"/>
          <p:cNvSpPr>
            <a:spLocks noGrp="1"/>
          </p:cNvSpPr>
          <p:nvPr>
            <p:ph type="body" sz="quarter" idx="14"/>
          </p:nvPr>
        </p:nvSpPr>
        <p:spPr>
          <a:xfrm>
            <a:off x="457199" y="951159"/>
            <a:ext cx="8268735" cy="5814101"/>
          </a:xfrm>
        </p:spPr>
        <p:txBody>
          <a:bodyPr>
            <a:noAutofit/>
          </a:bodyPr>
          <a:lstStyle/>
          <a:p>
            <a:pPr marL="457200" indent="-457200">
              <a:buFont typeface="Arial"/>
              <a:buChar char="•"/>
            </a:pPr>
            <a:r>
              <a:rPr lang="en-US" sz="3200" b="1" dirty="0" smtClean="0">
                <a:solidFill>
                  <a:srgbClr val="009900"/>
                </a:solidFill>
              </a:rPr>
              <a:t>Smooth endoplasmic reticulum (SER)</a:t>
            </a:r>
            <a:r>
              <a:rPr lang="en-US" sz="3200" b="1" dirty="0" smtClean="0">
                <a:solidFill>
                  <a:srgbClr val="72A510"/>
                </a:solidFill>
              </a:rPr>
              <a:t> - </a:t>
            </a:r>
            <a:r>
              <a:rPr lang="en-US" sz="3200" dirty="0" smtClean="0"/>
              <a:t>has few or no ribosomes attached,</a:t>
            </a:r>
            <a:r>
              <a:rPr lang="en-US" sz="3200" dirty="0"/>
              <a:t> </a:t>
            </a:r>
            <a:r>
              <a:rPr lang="en-US" sz="3200" dirty="0" smtClean="0"/>
              <a:t>thus having a smooth appearance under the microscope</a:t>
            </a:r>
          </a:p>
          <a:p>
            <a:pPr marL="457200" indent="-457200">
              <a:buFont typeface="Arial"/>
              <a:buChar char="•"/>
            </a:pPr>
            <a:r>
              <a:rPr lang="en-US" sz="3200" dirty="0" smtClean="0"/>
              <a:t>It is continuous with the RER</a:t>
            </a:r>
          </a:p>
          <a:p>
            <a:pPr marL="457200" indent="-457200">
              <a:buFont typeface="Arial"/>
              <a:buChar char="•"/>
            </a:pPr>
            <a:r>
              <a:rPr lang="en-US" sz="3200" dirty="0" smtClean="0"/>
              <a:t>Functions include synthesis of carbohydrates, lipids and steroid hormones; detoxification of medications and poisons; alcohol metabolism, and storage of calcium ions</a:t>
            </a:r>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216413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41326"/>
            <a:ext cx="7056004" cy="584776"/>
          </a:xfrm>
          <a:prstGeom prst="rect">
            <a:avLst/>
          </a:prstGeom>
          <a:noFill/>
        </p:spPr>
        <p:txBody>
          <a:bodyPr wrap="square" rtlCol="0">
            <a:spAutoFit/>
          </a:bodyPr>
          <a:lstStyle/>
          <a:p>
            <a:r>
              <a:rPr lang="en-US" sz="3200" b="1" dirty="0" smtClean="0">
                <a:solidFill>
                  <a:srgbClr val="009900"/>
                </a:solidFill>
              </a:rPr>
              <a:t>The Golgi Apparatus</a:t>
            </a:r>
            <a:endParaRPr lang="en-US" sz="3200" b="1" dirty="0">
              <a:solidFill>
                <a:srgbClr val="009900"/>
              </a:solidFill>
            </a:endParaRPr>
          </a:p>
        </p:txBody>
      </p:sp>
      <p:sp>
        <p:nvSpPr>
          <p:cNvPr id="7" name="Figure Legend"/>
          <p:cNvSpPr>
            <a:spLocks noGrp="1"/>
          </p:cNvSpPr>
          <p:nvPr>
            <p:ph type="body" sz="quarter" idx="14"/>
          </p:nvPr>
        </p:nvSpPr>
        <p:spPr>
          <a:xfrm>
            <a:off x="457200" y="1693074"/>
            <a:ext cx="8062912" cy="3412309"/>
          </a:xfrm>
        </p:spPr>
        <p:txBody>
          <a:bodyPr>
            <a:noAutofit/>
          </a:bodyPr>
          <a:lstStyle/>
          <a:p>
            <a:pPr marL="457200" indent="-457200">
              <a:buFont typeface="Arial"/>
              <a:buChar char="•"/>
            </a:pPr>
            <a:r>
              <a:rPr lang="en-US" sz="3200" b="1" dirty="0" smtClean="0">
                <a:solidFill>
                  <a:srgbClr val="009900"/>
                </a:solidFill>
              </a:rPr>
              <a:t>Golgi apparatus </a:t>
            </a:r>
            <a:r>
              <a:rPr lang="en-US" sz="3200" dirty="0"/>
              <a:t>-</a:t>
            </a:r>
            <a:r>
              <a:rPr lang="en-US" sz="3200" dirty="0" smtClean="0"/>
              <a:t> a series of flattened sacs that function to sort, tag, package and distribute lipids and proteins</a:t>
            </a:r>
          </a:p>
          <a:p>
            <a:pPr marL="457200" indent="-457200">
              <a:buFont typeface="Arial"/>
              <a:buChar char="•"/>
            </a:pPr>
            <a:endParaRPr lang="en-US" sz="3200" dirty="0" smtClean="0"/>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818766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b="1" dirty="0">
                <a:solidFill>
                  <a:srgbClr val="009900"/>
                </a:solidFill>
              </a:rPr>
              <a:t>Figure 3.11</a:t>
            </a:r>
          </a:p>
        </p:txBody>
      </p:sp>
      <p:pic>
        <p:nvPicPr>
          <p:cNvPr id="9" name="Figure" descr="In this transmission electron micrograph, the Golgi apparatus appears as a stack of membranes surrounded by unnamed organelle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8015" r="-8015"/>
          <a:stretch>
            <a:fillRect/>
          </a:stretch>
        </p:blipFill>
        <p:spPr/>
      </p:pic>
      <p:sp>
        <p:nvSpPr>
          <p:cNvPr id="7" name="Figure Legend"/>
          <p:cNvSpPr>
            <a:spLocks noGrp="1"/>
          </p:cNvSpPr>
          <p:nvPr>
            <p:ph type="body" sz="quarter" idx="14"/>
          </p:nvPr>
        </p:nvSpPr>
        <p:spPr/>
        <p:txBody>
          <a:bodyPr>
            <a:normAutofit/>
          </a:bodyPr>
          <a:lstStyle/>
          <a:p>
            <a:r>
              <a:rPr lang="en-US" sz="1600" dirty="0"/>
              <a:t>The Golgi apparatus in this transmission electron micrograph of a white blood cell is visible as a stack of semicircular flattened rings in the lower portion of this image. Several vesicles can be seen near the Golgi apparatus. (credit: modification of work by Louisa Howard; scale-bar data from Matt Russell)</a:t>
            </a:r>
          </a:p>
        </p:txBody>
      </p:sp>
      <p:sp>
        <p:nvSpPr>
          <p:cNvPr id="6" name="Disclaimer">
            <a:extLst>
              <a:ext uri="{FF2B5EF4-FFF2-40B4-BE49-F238E27FC236}">
                <a16:creationId xmlns:a16="http://schemas.microsoft.com/office/drawing/2014/main" id="{74704A09-943E-4775-B640-2C078F4802E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10" name="OpenStaxLogo" descr="openstax college logo">
            <a:extLst>
              <a:ext uri="{FF2B5EF4-FFF2-40B4-BE49-F238E27FC236}">
                <a16:creationId xmlns:a16="http://schemas.microsoft.com/office/drawing/2014/main" id="{36C4BBEB-8A9E-43F5-8FD7-B5609F70752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12920904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r>
              <a:rPr lang="en-US" sz="2400" dirty="0">
                <a:solidFill>
                  <a:srgbClr val="009900"/>
                </a:solidFill>
              </a:rPr>
              <a:t>Figure </a:t>
            </a:r>
            <a:r>
              <a:rPr lang="en-US" dirty="0">
                <a:solidFill>
                  <a:srgbClr val="009900"/>
                </a:solidFill>
              </a:rPr>
              <a:t>3.13</a:t>
            </a:r>
            <a:endParaRPr lang="en-US" sz="2400" dirty="0">
              <a:solidFill>
                <a:srgbClr val="009900"/>
              </a:solidFill>
            </a:endParaRPr>
          </a:p>
        </p:txBody>
      </p:sp>
      <p:pic>
        <p:nvPicPr>
          <p:cNvPr id="2" name="Figure" descr="This figure shows the nucleus, rough ER, Golgi apparatus, vesicles, and plasma membrane. The right side of the rough ER is shown with an integral membrane protein embedded in it. The part of the protein facing the inside of the ER has a carbohydrate attached to it. The protein is shown leaving the ER in a vesicle that fuses with the cis face of the Golgi apparatus. The Golgi apparatus consists of several layers of membranes, called cisternae. As the protein passes through the cisternae, it is further modified by the addition of more carbohydrates. Eventually, it leaves the trans face of the Golgi in a vesicle. The vesicle fuses with the cell membrane so that the carbohydrate that was on the inside of the vesicle faces the outside of the membrane. At the same time, the contents of the vesicle are released from the ce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473330" y="1312384"/>
            <a:ext cx="3999990" cy="4847594"/>
          </a:xfrm>
        </p:spPr>
      </p:pic>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The endomembrane system works to modify, package, and transport lipids and proteins. (credit: modification of work by Magnus </a:t>
            </a:r>
            <a:r>
              <a:rPr lang="en-US" sz="1600" dirty="0" err="1">
                <a:solidFill>
                  <a:srgbClr val="000000"/>
                </a:solidFill>
              </a:rPr>
              <a:t>Manske</a:t>
            </a:r>
            <a:r>
              <a:rPr lang="en-US" sz="1600" dirty="0">
                <a:solidFill>
                  <a:srgbClr val="000000"/>
                </a:solidFill>
              </a:rPr>
              <a:t>)</a:t>
            </a:r>
            <a:endParaRPr lang="en-US" sz="1600" b="0" dirty="0">
              <a:solidFill>
                <a:srgbClr val="000000"/>
              </a:solidFill>
            </a:endParaRPr>
          </a:p>
        </p:txBody>
      </p:sp>
      <p:sp>
        <p:nvSpPr>
          <p:cNvPr id="6" name="Disclaimer">
            <a:extLst>
              <a:ext uri="{FF2B5EF4-FFF2-40B4-BE49-F238E27FC236}">
                <a16:creationId xmlns:a16="http://schemas.microsoft.com/office/drawing/2014/main" id="{92B3BC7E-AB08-41B8-9D25-2E4CB80EB9B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7" name="OpenStaxLogo" descr="openstax college logo">
            <a:extLst>
              <a:ext uri="{FF2B5EF4-FFF2-40B4-BE49-F238E27FC236}">
                <a16:creationId xmlns:a16="http://schemas.microsoft.com/office/drawing/2014/main" id="{536A94B1-B567-419E-A50D-6C30C4C45D5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380728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41326"/>
            <a:ext cx="7056004" cy="584776"/>
          </a:xfrm>
          <a:prstGeom prst="rect">
            <a:avLst/>
          </a:prstGeom>
          <a:noFill/>
        </p:spPr>
        <p:txBody>
          <a:bodyPr wrap="square" rtlCol="0">
            <a:spAutoFit/>
          </a:bodyPr>
          <a:lstStyle/>
          <a:p>
            <a:r>
              <a:rPr lang="en-US" sz="3200" b="1" dirty="0" smtClean="0">
                <a:solidFill>
                  <a:srgbClr val="009900"/>
                </a:solidFill>
              </a:rPr>
              <a:t>Lysosomes</a:t>
            </a:r>
            <a:endParaRPr lang="en-US" sz="3200" b="1" dirty="0">
              <a:solidFill>
                <a:srgbClr val="009900"/>
              </a:solidFill>
            </a:endParaRPr>
          </a:p>
        </p:txBody>
      </p:sp>
      <p:sp>
        <p:nvSpPr>
          <p:cNvPr id="7" name="Figure Legend"/>
          <p:cNvSpPr>
            <a:spLocks noGrp="1"/>
          </p:cNvSpPr>
          <p:nvPr>
            <p:ph type="body" sz="quarter" idx="14"/>
          </p:nvPr>
        </p:nvSpPr>
        <p:spPr>
          <a:xfrm>
            <a:off x="457200" y="1458681"/>
            <a:ext cx="8062912" cy="5306579"/>
          </a:xfrm>
        </p:spPr>
        <p:txBody>
          <a:bodyPr>
            <a:noAutofit/>
          </a:bodyPr>
          <a:lstStyle/>
          <a:p>
            <a:pPr marL="457200" indent="-457200">
              <a:buFont typeface="Arial"/>
              <a:buChar char="•"/>
            </a:pPr>
            <a:r>
              <a:rPr lang="en-US" sz="3200" b="1" dirty="0" smtClean="0">
                <a:solidFill>
                  <a:srgbClr val="009900"/>
                </a:solidFill>
              </a:rPr>
              <a:t>Lysosomes</a:t>
            </a:r>
            <a:r>
              <a:rPr lang="en-US" sz="3200" dirty="0" smtClean="0"/>
              <a:t> </a:t>
            </a:r>
            <a:r>
              <a:rPr lang="en-US" sz="3200" dirty="0"/>
              <a:t>-</a:t>
            </a:r>
            <a:r>
              <a:rPr lang="en-US" sz="3200" dirty="0" smtClean="0"/>
              <a:t> membrane-bound vesicles that contain digestive enzymes that aid the breakdown of proteins, polysaccharides, lipids, nucleic acids, and even worn-out organelles</a:t>
            </a:r>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6762584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solidFill>
                  <a:srgbClr val="009900"/>
                </a:solidFill>
              </a:rPr>
              <a:t>Figure 3.12</a:t>
            </a:r>
          </a:p>
        </p:txBody>
      </p:sp>
      <p:pic>
        <p:nvPicPr>
          <p:cNvPr id="9" name="Figure" descr="In this illustration, a eukaryotic cell is shown consuming a bacterium. As the bacterium is consumed, it is encapsulated into a vesicle. The vesicle fuses with a lysosome, and proteins inside the lysosome digest the bacteriu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119" r="-17119"/>
          <a:stretch>
            <a:fillRect/>
          </a:stretch>
        </p:blipFill>
        <p:spPr/>
      </p:pic>
      <p:sp>
        <p:nvSpPr>
          <p:cNvPr id="7" name="Figure Legend"/>
          <p:cNvSpPr>
            <a:spLocks noGrp="1"/>
          </p:cNvSpPr>
          <p:nvPr>
            <p:ph type="body" sz="quarter" idx="14"/>
          </p:nvPr>
        </p:nvSpPr>
        <p:spPr/>
        <p:txBody>
          <a:bodyPr>
            <a:normAutofit/>
          </a:bodyPr>
          <a:lstStyle/>
          <a:p>
            <a:r>
              <a:rPr lang="en-US" sz="1600" dirty="0"/>
              <a:t>A macrophage has phagocytized a potentially pathogenic bacterium into a vesicle, which then fuses with a lysosome within the cell so that the pathogen can be destroyed. Other organelles are present in the cell, but for simplicity, are not shown.</a:t>
            </a:r>
          </a:p>
        </p:txBody>
      </p:sp>
      <p:sp>
        <p:nvSpPr>
          <p:cNvPr id="6" name="Disclaimer">
            <a:extLst>
              <a:ext uri="{FF2B5EF4-FFF2-40B4-BE49-F238E27FC236}">
                <a16:creationId xmlns:a16="http://schemas.microsoft.com/office/drawing/2014/main" id="{860E350C-732A-4411-8C5D-67914F3D053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10" name="OpenStaxLogo" descr="openstax college logo">
            <a:extLst>
              <a:ext uri="{FF2B5EF4-FFF2-40B4-BE49-F238E27FC236}">
                <a16:creationId xmlns:a16="http://schemas.microsoft.com/office/drawing/2014/main" id="{53D4CF3D-48A1-4740-863D-BE865F10734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2395995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41326"/>
            <a:ext cx="7056004" cy="584776"/>
          </a:xfrm>
          <a:prstGeom prst="rect">
            <a:avLst/>
          </a:prstGeom>
          <a:noFill/>
        </p:spPr>
        <p:txBody>
          <a:bodyPr wrap="square" rtlCol="0">
            <a:spAutoFit/>
          </a:bodyPr>
          <a:lstStyle/>
          <a:p>
            <a:r>
              <a:rPr lang="en-US" sz="3200" b="1" dirty="0" smtClean="0">
                <a:solidFill>
                  <a:srgbClr val="009900"/>
                </a:solidFill>
              </a:rPr>
              <a:t>Vesicles and Vacuoles</a:t>
            </a:r>
            <a:endParaRPr lang="en-US" sz="3200" b="1" dirty="0">
              <a:solidFill>
                <a:srgbClr val="009900"/>
              </a:solidFill>
            </a:endParaRPr>
          </a:p>
        </p:txBody>
      </p:sp>
      <p:sp>
        <p:nvSpPr>
          <p:cNvPr id="7" name="Figure Legend"/>
          <p:cNvSpPr>
            <a:spLocks noGrp="1"/>
          </p:cNvSpPr>
          <p:nvPr>
            <p:ph type="body" sz="quarter" idx="14"/>
          </p:nvPr>
        </p:nvSpPr>
        <p:spPr>
          <a:xfrm>
            <a:off x="457200" y="951159"/>
            <a:ext cx="8062912" cy="5814101"/>
          </a:xfrm>
        </p:spPr>
        <p:txBody>
          <a:bodyPr>
            <a:noAutofit/>
          </a:bodyPr>
          <a:lstStyle/>
          <a:p>
            <a:pPr marL="457200" indent="-457200">
              <a:buFont typeface="Arial"/>
              <a:buChar char="•"/>
            </a:pPr>
            <a:r>
              <a:rPr lang="en-US" sz="3200" b="1" dirty="0" smtClean="0">
                <a:solidFill>
                  <a:srgbClr val="009900"/>
                </a:solidFill>
              </a:rPr>
              <a:t>Vesicles</a:t>
            </a:r>
            <a:r>
              <a:rPr lang="en-US" sz="3200" dirty="0" smtClean="0"/>
              <a:t> and </a:t>
            </a:r>
            <a:r>
              <a:rPr lang="en-US" sz="3200" b="1" dirty="0" smtClean="0">
                <a:solidFill>
                  <a:srgbClr val="009900"/>
                </a:solidFill>
              </a:rPr>
              <a:t>vacuoles</a:t>
            </a:r>
            <a:r>
              <a:rPr lang="en-US" sz="3200" dirty="0" smtClean="0"/>
              <a:t> </a:t>
            </a:r>
            <a:r>
              <a:rPr lang="en-US" sz="3200" dirty="0"/>
              <a:t>-</a:t>
            </a:r>
            <a:r>
              <a:rPr lang="en-US" sz="3200" dirty="0" smtClean="0"/>
              <a:t> membrane-bound sacs that function in storage and transport</a:t>
            </a:r>
          </a:p>
          <a:p>
            <a:pPr marL="457200" indent="-457200">
              <a:buFont typeface="Arial"/>
              <a:buChar char="•"/>
            </a:pPr>
            <a:r>
              <a:rPr lang="en-US" sz="3200" dirty="0" smtClean="0"/>
              <a:t>Vesicles can fuse with other membrane-bound organelles</a:t>
            </a:r>
          </a:p>
          <a:p>
            <a:pPr marL="457200" indent="-457200">
              <a:buFont typeface="Arial"/>
              <a:buChar char="•"/>
            </a:pPr>
            <a:r>
              <a:rPr lang="en-US" sz="3200" dirty="0" smtClean="0"/>
              <a:t>Vacuoles are somewhat larger than vesicles and do not fuse with other organelles</a:t>
            </a:r>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86514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solidFill>
                  <a:srgbClr val="009900"/>
                </a:solidFill>
              </a:rPr>
              <a:t>Figure 3.1</a:t>
            </a:r>
          </a:p>
        </p:txBody>
      </p:sp>
      <p:pic>
        <p:nvPicPr>
          <p:cNvPr id="2" name="Figure" descr="Left: Human nasal sinus cells as viewed by light microscopy have an irregular round shape and a well-defined nucleus that takes up about one-half of the cell. Middle: Onion skin cells, also viewed by light microscopy, are long and thin with a rectangular shape defined by a cell wall. They are about as wide as a nasal sinus cell, but at least five times as long. The cell wall and nucleus are well defined in the micrograph. The onion skin nucleus is about the same size as the nasal sinus cell nucleus. Right: In this scanning electron micrograph of bacterial cells, the cell surface has a three-dimensional shape. Three of the bacteria are oval in shape. The fourth is round and has protrusions called pili. One pilus connects this bacterium to anoth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4709" b="-14709"/>
          <a:stretch>
            <a:fillRect/>
          </a:stretch>
        </p:blipFill>
        <p:spPr/>
      </p:pic>
      <p:sp>
        <p:nvSpPr>
          <p:cNvPr id="9" name="Disclaimer">
            <a:extLst>
              <a:ext uri="{FF2B5EF4-FFF2-40B4-BE49-F238E27FC236}">
                <a16:creationId xmlns:a16="http://schemas.microsoft.com/office/drawing/2014/main" id="{57428C47-091D-42BB-A3F3-F376696DD03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370" dirty="0">
                <a:solidFill>
                  <a:srgbClr val="6CB255"/>
                </a:solidFill>
              </a:rPr>
              <a:t>(a) </a:t>
            </a:r>
            <a:r>
              <a:rPr lang="en-US" sz="1370" dirty="0"/>
              <a:t>Nasal sinus cells (viewed with a light microscope), </a:t>
            </a:r>
            <a:r>
              <a:rPr lang="en-US" sz="1370" dirty="0">
                <a:solidFill>
                  <a:srgbClr val="6CB255"/>
                </a:solidFill>
              </a:rPr>
              <a:t>(b) </a:t>
            </a:r>
            <a:r>
              <a:rPr lang="en-US" sz="1370" dirty="0"/>
              <a:t>onion cells (viewed with a light microscope), and</a:t>
            </a:r>
            <a:r>
              <a:rPr lang="en-US" sz="1370" dirty="0">
                <a:solidFill>
                  <a:srgbClr val="6CB255"/>
                </a:solidFill>
              </a:rPr>
              <a:t> (c) </a:t>
            </a:r>
            <a:r>
              <a:rPr lang="en-US" sz="1370" i="1" dirty="0"/>
              <a:t>Vibrio </a:t>
            </a:r>
            <a:r>
              <a:rPr lang="en-US" sz="1370" i="1" dirty="0" err="1"/>
              <a:t>tasmaniensis</a:t>
            </a:r>
            <a:r>
              <a:rPr lang="en-US" sz="1370" i="1" dirty="0"/>
              <a:t> </a:t>
            </a:r>
            <a:r>
              <a:rPr lang="en-US" sz="1370" dirty="0"/>
              <a:t>bacterial cells (viewed using a scanning electron microscope) are from very different organism, yet all share certain characteristics of basic cell structure. (credit a: modification of work by Ed </a:t>
            </a:r>
            <a:r>
              <a:rPr lang="en-US" sz="1370" dirty="0" err="1"/>
              <a:t>Uthman</a:t>
            </a:r>
            <a:r>
              <a:rPr lang="en-US" sz="1370" dirty="0"/>
              <a:t>, MD; credit b: modification of work by Umberto </a:t>
            </a:r>
            <a:r>
              <a:rPr lang="en-US" sz="1370" dirty="0" err="1"/>
              <a:t>Salvagnin</a:t>
            </a:r>
            <a:r>
              <a:rPr lang="en-US" sz="1370" dirty="0"/>
              <a:t>; credit c: modification of work by Anthony </a:t>
            </a:r>
            <a:r>
              <a:rPr lang="en-US" sz="1370" dirty="0" err="1"/>
              <a:t>D'Onofrio</a:t>
            </a:r>
            <a:r>
              <a:rPr lang="en-US" sz="1370" dirty="0"/>
              <a:t>; scale-bar data from Matt </a:t>
            </a:r>
            <a:r>
              <a:rPr lang="de-DE" sz="1370" dirty="0"/>
              <a:t>Russell)</a:t>
            </a:r>
            <a:endParaRPr lang="en-US" sz="1370" dirty="0"/>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249330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41326"/>
            <a:ext cx="7056004" cy="584776"/>
          </a:xfrm>
          <a:prstGeom prst="rect">
            <a:avLst/>
          </a:prstGeom>
          <a:noFill/>
        </p:spPr>
        <p:txBody>
          <a:bodyPr wrap="square" rtlCol="0">
            <a:spAutoFit/>
          </a:bodyPr>
          <a:lstStyle/>
          <a:p>
            <a:r>
              <a:rPr lang="en-US" sz="3200" b="1" dirty="0" smtClean="0">
                <a:solidFill>
                  <a:srgbClr val="009900"/>
                </a:solidFill>
              </a:rPr>
              <a:t>Ribosomes</a:t>
            </a:r>
            <a:endParaRPr lang="en-US" sz="3200" b="1" dirty="0">
              <a:solidFill>
                <a:srgbClr val="009900"/>
              </a:solidFill>
            </a:endParaRPr>
          </a:p>
        </p:txBody>
      </p:sp>
      <p:sp>
        <p:nvSpPr>
          <p:cNvPr id="7" name="Figure Legend"/>
          <p:cNvSpPr>
            <a:spLocks noGrp="1"/>
          </p:cNvSpPr>
          <p:nvPr>
            <p:ph type="body" sz="quarter" idx="14"/>
          </p:nvPr>
        </p:nvSpPr>
        <p:spPr>
          <a:xfrm>
            <a:off x="457200" y="1433531"/>
            <a:ext cx="8062912" cy="5331729"/>
          </a:xfrm>
        </p:spPr>
        <p:txBody>
          <a:bodyPr>
            <a:noAutofit/>
          </a:bodyPr>
          <a:lstStyle/>
          <a:p>
            <a:pPr marL="457200" indent="-457200">
              <a:buFont typeface="Arial"/>
              <a:buChar char="•"/>
            </a:pPr>
            <a:r>
              <a:rPr lang="en-US" sz="3200" b="1" dirty="0" smtClean="0">
                <a:solidFill>
                  <a:srgbClr val="009900"/>
                </a:solidFill>
              </a:rPr>
              <a:t>Ribosomes</a:t>
            </a:r>
            <a:r>
              <a:rPr lang="en-US" sz="3200" dirty="0" smtClean="0"/>
              <a:t> </a:t>
            </a:r>
            <a:r>
              <a:rPr lang="en-US" sz="3200" dirty="0"/>
              <a:t>-</a:t>
            </a:r>
            <a:r>
              <a:rPr lang="en-US" sz="3200" dirty="0" smtClean="0"/>
              <a:t> the cellular structures that are responsible for protein synthesis</a:t>
            </a:r>
          </a:p>
          <a:p>
            <a:pPr marL="457200" indent="-457200">
              <a:buFont typeface="Arial"/>
              <a:buChar char="•"/>
            </a:pPr>
            <a:r>
              <a:rPr lang="en-US" sz="3200" dirty="0" smtClean="0"/>
              <a:t>Ribosomes can be free floating in the cytoplasm, attached to the cytoplasmic side of the endoplasmic reticulum or plasma membrane</a:t>
            </a:r>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281611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41326"/>
            <a:ext cx="7056004" cy="584776"/>
          </a:xfrm>
          <a:prstGeom prst="rect">
            <a:avLst/>
          </a:prstGeom>
          <a:noFill/>
        </p:spPr>
        <p:txBody>
          <a:bodyPr wrap="square" rtlCol="0">
            <a:spAutoFit/>
          </a:bodyPr>
          <a:lstStyle/>
          <a:p>
            <a:r>
              <a:rPr lang="en-US" sz="3200" b="1" dirty="0" smtClean="0">
                <a:solidFill>
                  <a:srgbClr val="009900"/>
                </a:solidFill>
              </a:rPr>
              <a:t>Mitochondria</a:t>
            </a:r>
            <a:endParaRPr lang="en-US" sz="3200" b="1" dirty="0">
              <a:solidFill>
                <a:srgbClr val="009900"/>
              </a:solidFill>
            </a:endParaRPr>
          </a:p>
        </p:txBody>
      </p:sp>
      <p:sp>
        <p:nvSpPr>
          <p:cNvPr id="7" name="Figure Legend"/>
          <p:cNvSpPr>
            <a:spLocks noGrp="1"/>
          </p:cNvSpPr>
          <p:nvPr>
            <p:ph type="body" sz="quarter" idx="14"/>
          </p:nvPr>
        </p:nvSpPr>
        <p:spPr>
          <a:xfrm>
            <a:off x="457200" y="951159"/>
            <a:ext cx="8062912" cy="5814101"/>
          </a:xfrm>
        </p:spPr>
        <p:txBody>
          <a:bodyPr>
            <a:noAutofit/>
          </a:bodyPr>
          <a:lstStyle/>
          <a:p>
            <a:pPr marL="457200" indent="-457200">
              <a:buFont typeface="Arial"/>
              <a:buChar char="•"/>
            </a:pPr>
            <a:r>
              <a:rPr lang="en-US" sz="3200" b="1" dirty="0" smtClean="0">
                <a:solidFill>
                  <a:srgbClr val="009900"/>
                </a:solidFill>
              </a:rPr>
              <a:t>Mitochondria</a:t>
            </a:r>
            <a:r>
              <a:rPr lang="en-US" sz="3200" dirty="0" smtClean="0"/>
              <a:t> </a:t>
            </a:r>
            <a:r>
              <a:rPr lang="en-US" sz="3200" dirty="0"/>
              <a:t>-</a:t>
            </a:r>
            <a:r>
              <a:rPr lang="en-US" sz="3200" dirty="0" smtClean="0"/>
              <a:t> nicknamed the “powerhouses” of the cell because they produce adenosine triphosphate (ATP), the cell’s main energy-carrying molecule</a:t>
            </a:r>
          </a:p>
          <a:p>
            <a:pPr marL="457200" indent="-457200">
              <a:buFont typeface="Arial"/>
              <a:buChar char="•"/>
            </a:pPr>
            <a:r>
              <a:rPr lang="en-US" sz="3200" dirty="0" smtClean="0"/>
              <a:t>Contain their own DNA </a:t>
            </a:r>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1303377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solidFill>
                  <a:srgbClr val="009900"/>
                </a:solidFill>
              </a:rPr>
              <a:t>Figure 3.14</a:t>
            </a:r>
          </a:p>
        </p:txBody>
      </p:sp>
      <p:pic>
        <p:nvPicPr>
          <p:cNvPr id="9" name="Figure" descr="This transmission electron micrograph of a mitochondrion shows an oval, outer membrane and an inner membrane with many folds called cristae. Inside of the inner membrane is a space called the mitochondrial matrix."/>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9463" r="-9463"/>
          <a:stretch>
            <a:fillRect/>
          </a:stretch>
        </p:blipFill>
        <p:spPr/>
      </p:pic>
      <p:sp>
        <p:nvSpPr>
          <p:cNvPr id="7" name="Figure Legend"/>
          <p:cNvSpPr>
            <a:spLocks noGrp="1"/>
          </p:cNvSpPr>
          <p:nvPr>
            <p:ph type="body" sz="quarter" idx="14"/>
          </p:nvPr>
        </p:nvSpPr>
        <p:spPr/>
        <p:txBody>
          <a:bodyPr>
            <a:normAutofit/>
          </a:bodyPr>
          <a:lstStyle/>
          <a:p>
            <a:r>
              <a:rPr lang="en-US" sz="1600" dirty="0"/>
              <a:t>This transmission electron micrograph shows a mitochondrion as viewed with an electron microscope. Notice the inner and outer membranes, the cristae, and the mitochondrial matrix. (credit: modification of work by Matthew Britton; scale-bar data from Matt Russell)</a:t>
            </a:r>
          </a:p>
        </p:txBody>
      </p:sp>
      <p:sp>
        <p:nvSpPr>
          <p:cNvPr id="6" name="Disclaimer">
            <a:extLst>
              <a:ext uri="{FF2B5EF4-FFF2-40B4-BE49-F238E27FC236}">
                <a16:creationId xmlns:a16="http://schemas.microsoft.com/office/drawing/2014/main" id="{EB58887D-4C82-4922-BE08-F89983F0F0C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10" name="OpenStaxLogo" descr="openstax college logo">
            <a:extLst>
              <a:ext uri="{FF2B5EF4-FFF2-40B4-BE49-F238E27FC236}">
                <a16:creationId xmlns:a16="http://schemas.microsoft.com/office/drawing/2014/main" id="{EAD395B8-5109-4796-BE0F-A693082A99E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185688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41326"/>
            <a:ext cx="7056004" cy="584776"/>
          </a:xfrm>
          <a:prstGeom prst="rect">
            <a:avLst/>
          </a:prstGeom>
          <a:noFill/>
        </p:spPr>
        <p:txBody>
          <a:bodyPr wrap="square" rtlCol="0">
            <a:spAutoFit/>
          </a:bodyPr>
          <a:lstStyle/>
          <a:p>
            <a:r>
              <a:rPr lang="en-US" sz="3200" b="1" dirty="0" smtClean="0">
                <a:solidFill>
                  <a:srgbClr val="009900"/>
                </a:solidFill>
              </a:rPr>
              <a:t>Peroxisomes</a:t>
            </a:r>
            <a:endParaRPr lang="en-US" sz="3200" b="1" dirty="0">
              <a:solidFill>
                <a:srgbClr val="009900"/>
              </a:solidFill>
            </a:endParaRPr>
          </a:p>
        </p:txBody>
      </p:sp>
      <p:sp>
        <p:nvSpPr>
          <p:cNvPr id="7" name="Figure Legend"/>
          <p:cNvSpPr>
            <a:spLocks noGrp="1"/>
          </p:cNvSpPr>
          <p:nvPr>
            <p:ph type="body" sz="quarter" idx="14"/>
          </p:nvPr>
        </p:nvSpPr>
        <p:spPr>
          <a:xfrm>
            <a:off x="457200" y="1446106"/>
            <a:ext cx="8495056" cy="5319154"/>
          </a:xfrm>
        </p:spPr>
        <p:txBody>
          <a:bodyPr>
            <a:noAutofit/>
          </a:bodyPr>
          <a:lstStyle/>
          <a:p>
            <a:pPr marL="457200" indent="-457200">
              <a:buFont typeface="Arial"/>
              <a:buChar char="•"/>
            </a:pPr>
            <a:r>
              <a:rPr lang="en-US" sz="3200" b="1" dirty="0" smtClean="0">
                <a:solidFill>
                  <a:srgbClr val="009900"/>
                </a:solidFill>
              </a:rPr>
              <a:t>Peroxisomes</a:t>
            </a:r>
            <a:r>
              <a:rPr lang="en-US" sz="3200" dirty="0" smtClean="0"/>
              <a:t> </a:t>
            </a:r>
            <a:r>
              <a:rPr lang="en-US" sz="3200" dirty="0"/>
              <a:t>-</a:t>
            </a:r>
            <a:r>
              <a:rPr lang="en-US" sz="3200" dirty="0" smtClean="0"/>
              <a:t> small, round organelles, enclosed by single membranes that carry out oxidation reactions that break down fatty acids and amino acids</a:t>
            </a:r>
          </a:p>
          <a:p>
            <a:pPr marL="457200" indent="-457200">
              <a:buFont typeface="Arial"/>
              <a:buChar char="•"/>
            </a:pPr>
            <a:r>
              <a:rPr lang="en-US" sz="3200" dirty="0" smtClean="0"/>
              <a:t>The byproduct of these oxidation reactions is hydrogen peroxide (H</a:t>
            </a:r>
            <a:r>
              <a:rPr lang="en-US" sz="3200" baseline="-25000" dirty="0" smtClean="0"/>
              <a:t>2</a:t>
            </a:r>
            <a:r>
              <a:rPr lang="en-US" sz="3200" dirty="0" smtClean="0"/>
              <a:t>O</a:t>
            </a:r>
            <a:r>
              <a:rPr lang="en-US" sz="3200" baseline="-25000" dirty="0" smtClean="0"/>
              <a:t>2</a:t>
            </a:r>
            <a:r>
              <a:rPr lang="en-US" sz="3200" dirty="0" smtClean="0"/>
              <a:t>)</a:t>
            </a:r>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6214816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7718" y="241326"/>
            <a:ext cx="8226182" cy="584775"/>
          </a:xfrm>
          <a:prstGeom prst="rect">
            <a:avLst/>
          </a:prstGeom>
          <a:noFill/>
        </p:spPr>
        <p:txBody>
          <a:bodyPr wrap="square" rtlCol="0">
            <a:spAutoFit/>
          </a:bodyPr>
          <a:lstStyle/>
          <a:p>
            <a:r>
              <a:rPr lang="en-US" sz="3200" b="1" dirty="0" smtClean="0">
                <a:solidFill>
                  <a:srgbClr val="009900"/>
                </a:solidFill>
              </a:rPr>
              <a:t>Animal Cells Vs. Plant Cells</a:t>
            </a:r>
            <a:endParaRPr lang="en-US" sz="3200" b="1" dirty="0">
              <a:solidFill>
                <a:srgbClr val="009900"/>
              </a:solidFill>
            </a:endParaRPr>
          </a:p>
        </p:txBody>
      </p:sp>
      <p:sp>
        <p:nvSpPr>
          <p:cNvPr id="7" name="Figure Legend"/>
          <p:cNvSpPr>
            <a:spLocks noGrp="1"/>
          </p:cNvSpPr>
          <p:nvPr>
            <p:ph type="body" sz="quarter" idx="14"/>
          </p:nvPr>
        </p:nvSpPr>
        <p:spPr>
          <a:xfrm>
            <a:off x="457200" y="951159"/>
            <a:ext cx="8062912" cy="5814101"/>
          </a:xfrm>
        </p:spPr>
        <p:txBody>
          <a:bodyPr>
            <a:noAutofit/>
          </a:bodyPr>
          <a:lstStyle/>
          <a:p>
            <a:pPr marL="457200" indent="-457200">
              <a:buFont typeface="Arial"/>
              <a:buChar char="•"/>
            </a:pPr>
            <a:r>
              <a:rPr lang="en-US" sz="3200" dirty="0" smtClean="0"/>
              <a:t>Animal and plant cells having many things in common, but there are a few differences</a:t>
            </a:r>
          </a:p>
          <a:p>
            <a:pPr marL="457200" indent="-457200">
              <a:buFont typeface="Arial"/>
              <a:buChar char="•"/>
            </a:pPr>
            <a:r>
              <a:rPr lang="en-US" sz="3200" dirty="0" smtClean="0"/>
              <a:t>Animal cells have centrioles, centrosomes, and lysosomes, whereas plant cell do not</a:t>
            </a:r>
          </a:p>
          <a:p>
            <a:pPr marL="457200" indent="-457200">
              <a:buFont typeface="Arial"/>
              <a:buChar char="•"/>
            </a:pPr>
            <a:r>
              <a:rPr lang="en-US" sz="3200" dirty="0" smtClean="0"/>
              <a:t>Plant cells have a cell wall, chloroplasts, </a:t>
            </a:r>
            <a:r>
              <a:rPr lang="en-US" sz="3200" dirty="0" err="1" smtClean="0"/>
              <a:t>plasmodesmata</a:t>
            </a:r>
            <a:r>
              <a:rPr lang="en-US" sz="3200" dirty="0" smtClean="0"/>
              <a:t>, plastids, and a large central vacuole, whereas animal cells do not</a:t>
            </a:r>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2257681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41326"/>
            <a:ext cx="7056004" cy="584776"/>
          </a:xfrm>
          <a:prstGeom prst="rect">
            <a:avLst/>
          </a:prstGeom>
          <a:noFill/>
        </p:spPr>
        <p:txBody>
          <a:bodyPr wrap="square" rtlCol="0">
            <a:spAutoFit/>
          </a:bodyPr>
          <a:lstStyle/>
          <a:p>
            <a:r>
              <a:rPr lang="en-US" sz="3200" b="1" dirty="0" smtClean="0">
                <a:solidFill>
                  <a:srgbClr val="009900"/>
                </a:solidFill>
              </a:rPr>
              <a:t>The Cell Wall</a:t>
            </a:r>
            <a:endParaRPr lang="en-US" sz="3200" b="1" dirty="0">
              <a:solidFill>
                <a:srgbClr val="009900"/>
              </a:solidFill>
            </a:endParaRPr>
          </a:p>
        </p:txBody>
      </p:sp>
      <p:sp>
        <p:nvSpPr>
          <p:cNvPr id="7" name="Figure Legend"/>
          <p:cNvSpPr>
            <a:spLocks noGrp="1"/>
          </p:cNvSpPr>
          <p:nvPr>
            <p:ph type="body" sz="quarter" idx="14"/>
          </p:nvPr>
        </p:nvSpPr>
        <p:spPr>
          <a:xfrm>
            <a:off x="457200" y="951159"/>
            <a:ext cx="8062912" cy="5814101"/>
          </a:xfrm>
        </p:spPr>
        <p:txBody>
          <a:bodyPr>
            <a:noAutofit/>
          </a:bodyPr>
          <a:lstStyle/>
          <a:p>
            <a:pPr marL="457200" indent="-457200">
              <a:buFont typeface="Arial"/>
              <a:buChar char="•"/>
            </a:pPr>
            <a:r>
              <a:rPr lang="en-US" sz="3200" b="1" dirty="0" smtClean="0">
                <a:solidFill>
                  <a:srgbClr val="009900"/>
                </a:solidFill>
              </a:rPr>
              <a:t>Cell wall </a:t>
            </a:r>
            <a:r>
              <a:rPr lang="en-US" sz="3200" dirty="0"/>
              <a:t>-</a:t>
            </a:r>
            <a:r>
              <a:rPr lang="en-US" sz="3200" dirty="0" smtClean="0"/>
              <a:t> a rigid covering external to the plasma membrane that protects the cell, provides structural support, and gives shape to the cell</a:t>
            </a:r>
          </a:p>
          <a:p>
            <a:pPr marL="457200" indent="-457200">
              <a:buFont typeface="Arial"/>
              <a:buChar char="•"/>
            </a:pPr>
            <a:r>
              <a:rPr lang="en-US" sz="3200" dirty="0" smtClean="0"/>
              <a:t>Fungal and some </a:t>
            </a:r>
            <a:r>
              <a:rPr lang="en-US" sz="3200" dirty="0" err="1" smtClean="0"/>
              <a:t>protist</a:t>
            </a:r>
            <a:r>
              <a:rPr lang="en-US" sz="3200" dirty="0" smtClean="0"/>
              <a:t> cells also have cell walls</a:t>
            </a:r>
          </a:p>
          <a:p>
            <a:pPr marL="457200" indent="-457200">
              <a:buFont typeface="Arial"/>
              <a:buChar char="•"/>
            </a:pPr>
            <a:r>
              <a:rPr lang="en-US" sz="3200" dirty="0" smtClean="0"/>
              <a:t>The cell wall is composed mainly of cellulose</a:t>
            </a:r>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2692369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41326"/>
            <a:ext cx="7056004" cy="584776"/>
          </a:xfrm>
          <a:prstGeom prst="rect">
            <a:avLst/>
          </a:prstGeom>
          <a:noFill/>
        </p:spPr>
        <p:txBody>
          <a:bodyPr wrap="square" rtlCol="0">
            <a:spAutoFit/>
          </a:bodyPr>
          <a:lstStyle/>
          <a:p>
            <a:r>
              <a:rPr lang="en-US" sz="3200" b="1" dirty="0" smtClean="0">
                <a:solidFill>
                  <a:srgbClr val="009900"/>
                </a:solidFill>
              </a:rPr>
              <a:t>Chloroplasts</a:t>
            </a:r>
            <a:endParaRPr lang="en-US" sz="3200" b="1" dirty="0">
              <a:solidFill>
                <a:srgbClr val="009900"/>
              </a:solidFill>
            </a:endParaRPr>
          </a:p>
        </p:txBody>
      </p:sp>
      <p:sp>
        <p:nvSpPr>
          <p:cNvPr id="7" name="Figure Legend"/>
          <p:cNvSpPr>
            <a:spLocks noGrp="1"/>
          </p:cNvSpPr>
          <p:nvPr>
            <p:ph type="body" sz="quarter" idx="14"/>
          </p:nvPr>
        </p:nvSpPr>
        <p:spPr>
          <a:xfrm>
            <a:off x="457200" y="951159"/>
            <a:ext cx="8062912" cy="5814101"/>
          </a:xfrm>
        </p:spPr>
        <p:txBody>
          <a:bodyPr>
            <a:noAutofit/>
          </a:bodyPr>
          <a:lstStyle/>
          <a:p>
            <a:pPr marL="457200" indent="-457200">
              <a:buFont typeface="Arial"/>
              <a:buChar char="•"/>
            </a:pPr>
            <a:r>
              <a:rPr lang="en-US" sz="3200" b="1" dirty="0" smtClean="0">
                <a:solidFill>
                  <a:srgbClr val="009900"/>
                </a:solidFill>
              </a:rPr>
              <a:t>Chloroplasts</a:t>
            </a:r>
            <a:r>
              <a:rPr lang="en-US" sz="3200" dirty="0" smtClean="0"/>
              <a:t> - function in photosynthesis, a process that uses carbon dioxide, water and light energy to make glucose and oxygen</a:t>
            </a:r>
            <a:endParaRPr lang="en-US" sz="3200" dirty="0"/>
          </a:p>
          <a:p>
            <a:pPr marL="457200" indent="-457200">
              <a:buFont typeface="Arial"/>
              <a:buChar char="•"/>
            </a:pPr>
            <a:r>
              <a:rPr lang="en-US" sz="3200" dirty="0" smtClean="0"/>
              <a:t>They have their own DNA</a:t>
            </a:r>
          </a:p>
          <a:p>
            <a:pPr marL="457200" indent="-457200">
              <a:buFont typeface="Arial"/>
              <a:buChar char="•"/>
            </a:pPr>
            <a:r>
              <a:rPr lang="en-US" sz="3200" dirty="0" smtClean="0"/>
              <a:t>Plants are </a:t>
            </a:r>
            <a:r>
              <a:rPr lang="en-US" sz="3200" b="1" dirty="0" smtClean="0">
                <a:solidFill>
                  <a:srgbClr val="009900"/>
                </a:solidFill>
              </a:rPr>
              <a:t>autotrophs</a:t>
            </a:r>
            <a:r>
              <a:rPr lang="en-US" sz="3200" dirty="0" smtClean="0"/>
              <a:t> because they are able to make their own food (glucose), whereas animals are </a:t>
            </a:r>
            <a:r>
              <a:rPr lang="en-US" sz="3200" b="1" dirty="0" smtClean="0">
                <a:solidFill>
                  <a:srgbClr val="009900"/>
                </a:solidFill>
              </a:rPr>
              <a:t>heterotrophs</a:t>
            </a:r>
            <a:r>
              <a:rPr lang="en-US" sz="3200" dirty="0" smtClean="0"/>
              <a:t> because they must rely on other organisms for the food source</a:t>
            </a:r>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8935948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solidFill>
                  <a:srgbClr val="009900"/>
                </a:solidFill>
              </a:rPr>
              <a:t>Figure 3.15</a:t>
            </a:r>
          </a:p>
        </p:txBody>
      </p:sp>
      <p:pic>
        <p:nvPicPr>
          <p:cNvPr id="3" name="Figure" descr="This illustration shows a chloroplast, which has an outer membrane and an inner membrane. The space between the outer and inner membranes is called the intermembrane space. Inside the inner membrane are flat, pancake-like structures called thylakoids. The thylakoids form stacks called grana. The liquid inside the inner membrane is called the stroma, and the space inside the thylakoid is called the thylakoid spac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070" r="-27070"/>
          <a:stretch>
            <a:fillRect/>
          </a:stretch>
        </p:blipFill>
        <p:spPr/>
      </p:pic>
      <p:sp>
        <p:nvSpPr>
          <p:cNvPr id="7" name="Figure Legend"/>
          <p:cNvSpPr>
            <a:spLocks noGrp="1"/>
          </p:cNvSpPr>
          <p:nvPr>
            <p:ph type="body" sz="quarter" idx="14"/>
          </p:nvPr>
        </p:nvSpPr>
        <p:spPr/>
        <p:txBody>
          <a:bodyPr>
            <a:normAutofit/>
          </a:bodyPr>
          <a:lstStyle/>
          <a:p>
            <a:r>
              <a:rPr lang="en-US" sz="1600" dirty="0"/>
              <a:t>This simplified diagram of a chloroplast shows the outer membrane, inner membrane, </a:t>
            </a:r>
            <a:r>
              <a:rPr lang="fi-FI" sz="1600" dirty="0" err="1"/>
              <a:t>thylakoids</a:t>
            </a:r>
            <a:r>
              <a:rPr lang="fi-FI" sz="1600" dirty="0"/>
              <a:t>, </a:t>
            </a:r>
            <a:r>
              <a:rPr lang="fi-FI" sz="1600" dirty="0" err="1"/>
              <a:t>grana</a:t>
            </a:r>
            <a:r>
              <a:rPr lang="fi-FI" sz="1600" dirty="0"/>
              <a:t>, and </a:t>
            </a:r>
            <a:r>
              <a:rPr lang="fi-FI" sz="1600" dirty="0" err="1"/>
              <a:t>stroma</a:t>
            </a:r>
            <a:r>
              <a:rPr lang="fi-FI" sz="1600" dirty="0"/>
              <a:t>.</a:t>
            </a:r>
            <a:endParaRPr lang="en-US" sz="1600" dirty="0"/>
          </a:p>
        </p:txBody>
      </p:sp>
      <p:sp>
        <p:nvSpPr>
          <p:cNvPr id="6" name="Disclaimer">
            <a:extLst>
              <a:ext uri="{FF2B5EF4-FFF2-40B4-BE49-F238E27FC236}">
                <a16:creationId xmlns:a16="http://schemas.microsoft.com/office/drawing/2014/main" id="{126FA03E-6A13-4FC1-A6CA-72C2A2F7A2E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9" name="OpenStaxLogo" descr="openstax college logo">
            <a:extLst>
              <a:ext uri="{FF2B5EF4-FFF2-40B4-BE49-F238E27FC236}">
                <a16:creationId xmlns:a16="http://schemas.microsoft.com/office/drawing/2014/main" id="{88668ED9-5EDF-4AE3-9416-D5040CA9D79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18320788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41326"/>
            <a:ext cx="7056004" cy="584776"/>
          </a:xfrm>
          <a:prstGeom prst="rect">
            <a:avLst/>
          </a:prstGeom>
          <a:noFill/>
        </p:spPr>
        <p:txBody>
          <a:bodyPr wrap="square" rtlCol="0">
            <a:spAutoFit/>
          </a:bodyPr>
          <a:lstStyle/>
          <a:p>
            <a:r>
              <a:rPr lang="en-US" sz="3200" b="1" dirty="0" smtClean="0">
                <a:solidFill>
                  <a:srgbClr val="009900"/>
                </a:solidFill>
              </a:rPr>
              <a:t>The Central Vacuole</a:t>
            </a:r>
            <a:endParaRPr lang="en-US" sz="3200" b="1" dirty="0">
              <a:solidFill>
                <a:srgbClr val="009900"/>
              </a:solidFill>
            </a:endParaRPr>
          </a:p>
        </p:txBody>
      </p:sp>
      <p:sp>
        <p:nvSpPr>
          <p:cNvPr id="7" name="Figure Legend"/>
          <p:cNvSpPr>
            <a:spLocks noGrp="1"/>
          </p:cNvSpPr>
          <p:nvPr>
            <p:ph type="body" sz="quarter" idx="14"/>
          </p:nvPr>
        </p:nvSpPr>
        <p:spPr>
          <a:xfrm>
            <a:off x="228778" y="951159"/>
            <a:ext cx="8595643" cy="5814101"/>
          </a:xfrm>
        </p:spPr>
        <p:txBody>
          <a:bodyPr>
            <a:noAutofit/>
          </a:bodyPr>
          <a:lstStyle/>
          <a:p>
            <a:pPr marL="457200" indent="-457200">
              <a:buFont typeface="Arial"/>
              <a:buChar char="•"/>
            </a:pPr>
            <a:r>
              <a:rPr lang="en-US" sz="3200" b="1" dirty="0" smtClean="0">
                <a:solidFill>
                  <a:srgbClr val="009900"/>
                </a:solidFill>
              </a:rPr>
              <a:t>Central vacuole </a:t>
            </a:r>
            <a:r>
              <a:rPr lang="en-US" sz="3200" dirty="0" smtClean="0"/>
              <a:t>- plays a key role in regulating the cell’s concentration of water in changing environmental conditions</a:t>
            </a:r>
          </a:p>
          <a:p>
            <a:pPr marL="457200" indent="-457200">
              <a:buFont typeface="Arial"/>
              <a:buChar char="•"/>
            </a:pPr>
            <a:r>
              <a:rPr lang="en-US" sz="3200" dirty="0" smtClean="0"/>
              <a:t>The liquid inside the central vacuole creates </a:t>
            </a:r>
            <a:r>
              <a:rPr lang="en-US" sz="3200" b="1" dirty="0" smtClean="0">
                <a:solidFill>
                  <a:srgbClr val="009900"/>
                </a:solidFill>
              </a:rPr>
              <a:t>turgor pressure</a:t>
            </a:r>
            <a:r>
              <a:rPr lang="en-US" sz="3200" dirty="0" smtClean="0"/>
              <a:t>, which is the outward pressure caused by the fluid inside the cell</a:t>
            </a:r>
          </a:p>
          <a:p>
            <a:pPr marL="457200" indent="-457200">
              <a:buFont typeface="Arial"/>
              <a:buChar char="•"/>
            </a:pPr>
            <a:r>
              <a:rPr lang="en-US" sz="3200" dirty="0" smtClean="0"/>
              <a:t>Turgor pressure is what makes the plant stiff, firm and erect; when water leaves the cell, turgor pressure is reduced and the plant wilts</a:t>
            </a:r>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3485531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41326"/>
            <a:ext cx="7056004" cy="584776"/>
          </a:xfrm>
          <a:prstGeom prst="rect">
            <a:avLst/>
          </a:prstGeom>
          <a:noFill/>
        </p:spPr>
        <p:txBody>
          <a:bodyPr wrap="square" rtlCol="0">
            <a:spAutoFit/>
          </a:bodyPr>
          <a:lstStyle/>
          <a:p>
            <a:r>
              <a:rPr lang="en-US" sz="3200" b="1" dirty="0" smtClean="0">
                <a:solidFill>
                  <a:srgbClr val="009900"/>
                </a:solidFill>
              </a:rPr>
              <a:t>Endosymbiosis</a:t>
            </a:r>
            <a:endParaRPr lang="en-US" sz="3200" b="1" dirty="0">
              <a:solidFill>
                <a:srgbClr val="009900"/>
              </a:solidFill>
            </a:endParaRPr>
          </a:p>
        </p:txBody>
      </p:sp>
      <p:sp>
        <p:nvSpPr>
          <p:cNvPr id="7" name="Figure Legend"/>
          <p:cNvSpPr>
            <a:spLocks noGrp="1"/>
          </p:cNvSpPr>
          <p:nvPr>
            <p:ph type="body" sz="quarter" idx="14"/>
          </p:nvPr>
        </p:nvSpPr>
        <p:spPr>
          <a:xfrm>
            <a:off x="289188" y="951159"/>
            <a:ext cx="8625348" cy="5814101"/>
          </a:xfrm>
        </p:spPr>
        <p:txBody>
          <a:bodyPr>
            <a:noAutofit/>
          </a:bodyPr>
          <a:lstStyle/>
          <a:p>
            <a:pPr marL="457200" indent="-457200">
              <a:buFont typeface="Arial"/>
              <a:buChar char="•"/>
            </a:pPr>
            <a:r>
              <a:rPr lang="en-US" sz="2800" dirty="0" smtClean="0"/>
              <a:t>The idea that mitochondria and chloroplast were bacteria cells that were engulfed by a larger cell and they began living symbiotically</a:t>
            </a:r>
          </a:p>
          <a:p>
            <a:pPr marL="457200" indent="-457200">
              <a:buFont typeface="Arial"/>
              <a:buChar char="•"/>
            </a:pPr>
            <a:r>
              <a:rPr lang="en-US" sz="2800" dirty="0" smtClean="0"/>
              <a:t>Supporting evidence: mitochondria and chloroplast:</a:t>
            </a:r>
          </a:p>
          <a:p>
            <a:pPr marL="1188720" lvl="1">
              <a:buFont typeface="Wingdings" charset="2"/>
              <a:buChar char="ü"/>
            </a:pPr>
            <a:r>
              <a:rPr lang="en-US" sz="2800" dirty="0" smtClean="0"/>
              <a:t>have their own DNA</a:t>
            </a:r>
          </a:p>
          <a:p>
            <a:pPr marL="1188720" lvl="1">
              <a:buFont typeface="Wingdings" charset="2"/>
              <a:buChar char="ü"/>
            </a:pPr>
            <a:r>
              <a:rPr lang="en-US" sz="2800" dirty="0"/>
              <a:t>h</a:t>
            </a:r>
            <a:r>
              <a:rPr lang="en-US" sz="2800" dirty="0" smtClean="0"/>
              <a:t>ave two membranes, the original one and the one acquired when they were engulfed</a:t>
            </a:r>
          </a:p>
          <a:p>
            <a:pPr marL="1188720" lvl="1">
              <a:buFont typeface="Wingdings" charset="2"/>
              <a:buChar char="ü"/>
            </a:pPr>
            <a:r>
              <a:rPr lang="en-US" sz="2800" dirty="0" smtClean="0"/>
              <a:t>are about the size of bacteria cells</a:t>
            </a:r>
          </a:p>
          <a:p>
            <a:pPr marL="1188720" lvl="1">
              <a:buFont typeface="Wingdings" charset="2"/>
              <a:buChar char="ü"/>
            </a:pPr>
            <a:r>
              <a:rPr lang="en-US" sz="2800" dirty="0"/>
              <a:t>r</a:t>
            </a:r>
            <a:r>
              <a:rPr lang="en-US" sz="2800" dirty="0" smtClean="0"/>
              <a:t>eproduce in a process similar to bacteria reproduction</a:t>
            </a:r>
          </a:p>
          <a:p>
            <a:pPr marL="1188720" lvl="1">
              <a:buFont typeface="Wingdings" charset="2"/>
              <a:buChar char="ü"/>
            </a:pPr>
            <a:endParaRPr lang="en-US" sz="3200" dirty="0" smtClean="0"/>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467681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b="1" dirty="0" smtClean="0">
                <a:solidFill>
                  <a:srgbClr val="009900"/>
                </a:solidFill>
              </a:rPr>
              <a:t>3.1 How cells are studied (1 of 2)</a:t>
            </a:r>
            <a:endParaRPr lang="en-US" b="1" dirty="0">
              <a:solidFill>
                <a:srgbClr val="009900"/>
              </a:solidFill>
            </a:endParaRPr>
          </a:p>
        </p:txBody>
      </p:sp>
      <p:sp>
        <p:nvSpPr>
          <p:cNvPr id="7" name="Figure Legend"/>
          <p:cNvSpPr>
            <a:spLocks noGrp="1"/>
          </p:cNvSpPr>
          <p:nvPr>
            <p:ph type="body" sz="quarter" idx="14"/>
          </p:nvPr>
        </p:nvSpPr>
        <p:spPr>
          <a:xfrm>
            <a:off x="457200" y="951159"/>
            <a:ext cx="8062912" cy="5814101"/>
          </a:xfrm>
        </p:spPr>
        <p:txBody>
          <a:bodyPr>
            <a:noAutofit/>
          </a:bodyPr>
          <a:lstStyle/>
          <a:p>
            <a:pPr marL="457200" indent="-457200">
              <a:buFont typeface="Arial"/>
              <a:buChar char="•"/>
            </a:pPr>
            <a:r>
              <a:rPr lang="en-US" sz="2800" b="1" dirty="0" smtClean="0">
                <a:solidFill>
                  <a:srgbClr val="009900"/>
                </a:solidFill>
              </a:rPr>
              <a:t>Cell</a:t>
            </a:r>
            <a:r>
              <a:rPr lang="en-US" sz="2800" dirty="0" smtClean="0"/>
              <a:t> - the smallest unit of a living thing; they are the building blocks of all organisms</a:t>
            </a:r>
          </a:p>
          <a:p>
            <a:pPr marL="457200" indent="-457200">
              <a:buFont typeface="Arial"/>
              <a:buChar char="•"/>
            </a:pPr>
            <a:r>
              <a:rPr lang="en-US" sz="2800" dirty="0" smtClean="0"/>
              <a:t>Cells that interconnect and perform shared functions form </a:t>
            </a:r>
            <a:r>
              <a:rPr lang="en-US" sz="2800" b="1" dirty="0" smtClean="0">
                <a:solidFill>
                  <a:srgbClr val="009900"/>
                </a:solidFill>
              </a:rPr>
              <a:t>tissues</a:t>
            </a:r>
          </a:p>
          <a:p>
            <a:pPr marL="457200" indent="-457200">
              <a:buFont typeface="Arial"/>
              <a:buChar char="•"/>
            </a:pPr>
            <a:r>
              <a:rPr lang="en-US" sz="2800" dirty="0" smtClean="0"/>
              <a:t>Tissues combine to form </a:t>
            </a:r>
            <a:r>
              <a:rPr lang="en-US" sz="2800" b="1" dirty="0" smtClean="0">
                <a:solidFill>
                  <a:srgbClr val="009900"/>
                </a:solidFill>
              </a:rPr>
              <a:t>organs</a:t>
            </a:r>
            <a:r>
              <a:rPr lang="en-US" sz="2800" b="1" dirty="0" smtClean="0">
                <a:solidFill>
                  <a:srgbClr val="72A510"/>
                </a:solidFill>
              </a:rPr>
              <a:t>,</a:t>
            </a:r>
            <a:r>
              <a:rPr lang="en-US" sz="2800" dirty="0" smtClean="0">
                <a:solidFill>
                  <a:srgbClr val="72A510"/>
                </a:solidFill>
              </a:rPr>
              <a:t> </a:t>
            </a:r>
            <a:r>
              <a:rPr lang="en-US" sz="2800" dirty="0" smtClean="0"/>
              <a:t>for example your stomach is an organ made up of epithelial, muscle, and nervous tissues</a:t>
            </a:r>
          </a:p>
          <a:p>
            <a:pPr marL="457200" indent="-457200">
              <a:buFont typeface="Arial"/>
              <a:buChar char="•"/>
            </a:pPr>
            <a:r>
              <a:rPr lang="en-US" sz="2800" dirty="0" smtClean="0"/>
              <a:t>Organs come together to make </a:t>
            </a:r>
            <a:r>
              <a:rPr lang="en-US" sz="2800" b="1" dirty="0" smtClean="0">
                <a:solidFill>
                  <a:srgbClr val="009900"/>
                </a:solidFill>
              </a:rPr>
              <a:t>organ</a:t>
            </a:r>
            <a:r>
              <a:rPr lang="en-US" sz="2800" b="1" dirty="0" smtClean="0">
                <a:solidFill>
                  <a:srgbClr val="72A510"/>
                </a:solidFill>
              </a:rPr>
              <a:t> </a:t>
            </a:r>
            <a:r>
              <a:rPr lang="en-US" sz="2800" b="1" dirty="0" smtClean="0">
                <a:solidFill>
                  <a:srgbClr val="009900"/>
                </a:solidFill>
              </a:rPr>
              <a:t>systems</a:t>
            </a:r>
            <a:r>
              <a:rPr lang="en-US" sz="2800" dirty="0" smtClean="0"/>
              <a:t>, for example your digestive system, circulatory system, </a:t>
            </a:r>
            <a:r>
              <a:rPr lang="en-US" sz="2800" dirty="0" err="1" smtClean="0"/>
              <a:t>etc</a:t>
            </a:r>
            <a:endParaRPr lang="en-US" sz="2800" dirty="0" smtClean="0"/>
          </a:p>
          <a:p>
            <a:pPr marL="457200" indent="-457200">
              <a:buFont typeface="Arial"/>
              <a:buChar char="•"/>
            </a:pPr>
            <a:r>
              <a:rPr lang="en-US" sz="2800" dirty="0" smtClean="0"/>
              <a:t>Organ systems come together to make </a:t>
            </a:r>
            <a:r>
              <a:rPr lang="en-US" sz="2800" b="1" dirty="0" smtClean="0">
                <a:solidFill>
                  <a:srgbClr val="009900"/>
                </a:solidFill>
              </a:rPr>
              <a:t>organisms</a:t>
            </a:r>
            <a:r>
              <a:rPr lang="en-US" sz="2800" dirty="0"/>
              <a:t>,</a:t>
            </a:r>
            <a:r>
              <a:rPr lang="en-US" sz="2800" dirty="0" smtClean="0"/>
              <a:t>  for example, an elephant or you!</a:t>
            </a:r>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40863226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9995" y="409429"/>
            <a:ext cx="8424524" cy="584775"/>
          </a:xfrm>
          <a:prstGeom prst="rect">
            <a:avLst/>
          </a:prstGeom>
          <a:noFill/>
        </p:spPr>
        <p:txBody>
          <a:bodyPr wrap="square" rtlCol="0">
            <a:spAutoFit/>
          </a:bodyPr>
          <a:lstStyle/>
          <a:p>
            <a:r>
              <a:rPr lang="en-US" sz="3200" b="1" dirty="0" smtClean="0">
                <a:solidFill>
                  <a:srgbClr val="009900"/>
                </a:solidFill>
              </a:rPr>
              <a:t>Extracellular Matrix of Animal Cells </a:t>
            </a:r>
            <a:endParaRPr lang="en-US" sz="3200" b="1" dirty="0">
              <a:solidFill>
                <a:srgbClr val="009900"/>
              </a:solidFill>
            </a:endParaRPr>
          </a:p>
        </p:txBody>
      </p:sp>
      <p:sp>
        <p:nvSpPr>
          <p:cNvPr id="7" name="Figure Legend"/>
          <p:cNvSpPr>
            <a:spLocks noGrp="1"/>
          </p:cNvSpPr>
          <p:nvPr>
            <p:ph type="body" sz="quarter" idx="14"/>
          </p:nvPr>
        </p:nvSpPr>
        <p:spPr>
          <a:xfrm>
            <a:off x="457200" y="1110209"/>
            <a:ext cx="8062912" cy="5814101"/>
          </a:xfrm>
        </p:spPr>
        <p:txBody>
          <a:bodyPr>
            <a:noAutofit/>
          </a:bodyPr>
          <a:lstStyle/>
          <a:p>
            <a:pPr marL="457200" indent="-457200">
              <a:buFont typeface="Arial"/>
              <a:buChar char="•"/>
            </a:pPr>
            <a:r>
              <a:rPr lang="en-US" sz="3200" b="1" dirty="0" smtClean="0">
                <a:solidFill>
                  <a:srgbClr val="009900"/>
                </a:solidFill>
              </a:rPr>
              <a:t>Extracellular matrix </a:t>
            </a:r>
            <a:r>
              <a:rPr lang="en-US" sz="3200" dirty="0" smtClean="0"/>
              <a:t>- what holds the cells together to form a tissue and allows cells to communicate with one another</a:t>
            </a:r>
          </a:p>
          <a:p>
            <a:pPr marL="457200" indent="-457200">
              <a:buFont typeface="Arial"/>
              <a:buChar char="•"/>
            </a:pPr>
            <a:r>
              <a:rPr lang="en-US" sz="3200" dirty="0" smtClean="0"/>
              <a:t>It is made up of glycoproteins and protein collagen</a:t>
            </a:r>
          </a:p>
          <a:p>
            <a:pPr marL="457200" indent="-457200">
              <a:buFont typeface="Arial"/>
              <a:buChar char="•"/>
            </a:pPr>
            <a:endParaRPr lang="en-US" sz="3200" dirty="0" smtClean="0"/>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52785" y="241326"/>
            <a:ext cx="1051734" cy="751709"/>
          </a:xfrm>
          <a:prstGeom prst="rect">
            <a:avLst/>
          </a:prstGeom>
        </p:spPr>
      </p:pic>
    </p:spTree>
    <p:extLst>
      <p:ext uri="{BB962C8B-B14F-4D97-AF65-F5344CB8AC3E}">
        <p14:creationId xmlns:p14="http://schemas.microsoft.com/office/powerpoint/2010/main" val="42361533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pPr algn="r"/>
            <a:r>
              <a:rPr lang="en-US" sz="2400" dirty="0">
                <a:solidFill>
                  <a:srgbClr val="009900"/>
                </a:solidFill>
              </a:rPr>
              <a:t>Figure 3.16</a:t>
            </a:r>
          </a:p>
        </p:txBody>
      </p:sp>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The extracellular matrix consists of a network of substances secreted by cells</a:t>
            </a:r>
            <a:r>
              <a:rPr lang="en-US" sz="1600" dirty="0"/>
              <a:t>.</a:t>
            </a:r>
            <a:endParaRPr lang="en-US" sz="1600" dirty="0">
              <a:solidFill>
                <a:srgbClr val="000000"/>
              </a:solidFill>
            </a:endParaRPr>
          </a:p>
        </p:txBody>
      </p:sp>
      <p:pic>
        <p:nvPicPr>
          <p:cNvPr id="2" name="Figure" descr="This illustration shows the plasma membrane. Embedded in the plasma membrane are integral membrane proteins called integrins. On the exterior of the cell is a vast network of collagen fibers, which are attached to the integrins via a protein called fibronectin. Proteoglycan complexes also extend from the plasma membrane into the extracellular matrix. A magnified view shows that each proteoglycan complex is composed of a polysaccharide core. Proteins branch from this core, and carbohydrates branch from the proteins. The inside of the cytoplasmic membrane is lined with microfilaments of the cytoskelet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018" b="-10018"/>
          <a:stretch>
            <a:fillRect/>
          </a:stretch>
        </p:blipFill>
        <p:spPr>
          <a:xfrm>
            <a:off x="4489450" y="1108075"/>
            <a:ext cx="4030663" cy="5256213"/>
          </a:xfrm>
        </p:spPr>
      </p:pic>
      <p:sp>
        <p:nvSpPr>
          <p:cNvPr id="7" name="Disclaimer">
            <a:extLst>
              <a:ext uri="{FF2B5EF4-FFF2-40B4-BE49-F238E27FC236}">
                <a16:creationId xmlns:a16="http://schemas.microsoft.com/office/drawing/2014/main" id="{88D0F331-4D2C-48AD-9461-155B8321F89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5D1E34F3-A0C9-4239-A86D-1BBD823EAE7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7655647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41326"/>
            <a:ext cx="7056004" cy="584776"/>
          </a:xfrm>
          <a:prstGeom prst="rect">
            <a:avLst/>
          </a:prstGeom>
          <a:noFill/>
        </p:spPr>
        <p:txBody>
          <a:bodyPr wrap="square" rtlCol="0">
            <a:spAutoFit/>
          </a:bodyPr>
          <a:lstStyle/>
          <a:p>
            <a:r>
              <a:rPr lang="en-US" sz="3200" b="1" dirty="0" smtClean="0">
                <a:solidFill>
                  <a:srgbClr val="009900"/>
                </a:solidFill>
              </a:rPr>
              <a:t>Intercellular Junctions (1 of 2)</a:t>
            </a:r>
            <a:endParaRPr lang="en-US" sz="3200" b="1" dirty="0">
              <a:solidFill>
                <a:srgbClr val="009900"/>
              </a:solidFill>
            </a:endParaRPr>
          </a:p>
        </p:txBody>
      </p:sp>
      <p:sp>
        <p:nvSpPr>
          <p:cNvPr id="7" name="Figure Legend"/>
          <p:cNvSpPr>
            <a:spLocks noGrp="1"/>
          </p:cNvSpPr>
          <p:nvPr>
            <p:ph type="body" sz="quarter" idx="14"/>
          </p:nvPr>
        </p:nvSpPr>
        <p:spPr>
          <a:xfrm>
            <a:off x="-194389" y="1043899"/>
            <a:ext cx="8625348" cy="5814101"/>
          </a:xfrm>
        </p:spPr>
        <p:txBody>
          <a:bodyPr>
            <a:noAutofit/>
          </a:bodyPr>
          <a:lstStyle/>
          <a:p>
            <a:pPr marL="1188720" lvl="1">
              <a:buFont typeface="Arial"/>
              <a:buChar char="•"/>
            </a:pPr>
            <a:r>
              <a:rPr lang="en-US" sz="3200" dirty="0" smtClean="0"/>
              <a:t>Cells can also communicate with each other by direct contact, referred to as intercellular junctions</a:t>
            </a:r>
          </a:p>
          <a:p>
            <a:pPr marL="1188720" lvl="1">
              <a:buFont typeface="Arial"/>
              <a:buChar char="•"/>
            </a:pPr>
            <a:r>
              <a:rPr lang="en-US" sz="3200" dirty="0" err="1" smtClean="0"/>
              <a:t>Plasmodesmata</a:t>
            </a:r>
            <a:r>
              <a:rPr lang="en-US" sz="3200" dirty="0" smtClean="0"/>
              <a:t> are junctions between plant cells</a:t>
            </a:r>
          </a:p>
          <a:p>
            <a:pPr marL="1188720" lvl="1">
              <a:buFont typeface="Arial"/>
              <a:buChar char="•"/>
            </a:pPr>
            <a:r>
              <a:rPr lang="en-US" sz="3200" dirty="0" smtClean="0"/>
              <a:t>Tight junctions, gap junctions and desmosomes are all junctions between animal cells</a:t>
            </a:r>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0969867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41326"/>
            <a:ext cx="7056004" cy="584776"/>
          </a:xfrm>
          <a:prstGeom prst="rect">
            <a:avLst/>
          </a:prstGeom>
          <a:noFill/>
        </p:spPr>
        <p:txBody>
          <a:bodyPr wrap="square" rtlCol="0">
            <a:spAutoFit/>
          </a:bodyPr>
          <a:lstStyle/>
          <a:p>
            <a:r>
              <a:rPr lang="en-US" sz="3200" b="1" dirty="0" smtClean="0">
                <a:solidFill>
                  <a:srgbClr val="009900"/>
                </a:solidFill>
              </a:rPr>
              <a:t>Intercellular Junctions (2 of 2)</a:t>
            </a:r>
            <a:endParaRPr lang="en-US" sz="3200" b="1" dirty="0">
              <a:solidFill>
                <a:srgbClr val="009900"/>
              </a:solidFill>
            </a:endParaRPr>
          </a:p>
        </p:txBody>
      </p:sp>
      <p:sp>
        <p:nvSpPr>
          <p:cNvPr id="7" name="Figure Legend"/>
          <p:cNvSpPr>
            <a:spLocks noGrp="1"/>
          </p:cNvSpPr>
          <p:nvPr>
            <p:ph type="body" sz="quarter" idx="14"/>
          </p:nvPr>
        </p:nvSpPr>
        <p:spPr>
          <a:xfrm>
            <a:off x="457200" y="951159"/>
            <a:ext cx="8062912" cy="5814101"/>
          </a:xfrm>
        </p:spPr>
        <p:txBody>
          <a:bodyPr>
            <a:noAutofit/>
          </a:bodyPr>
          <a:lstStyle/>
          <a:p>
            <a:pPr marL="457200" indent="-457200">
              <a:buFont typeface="Arial"/>
              <a:buChar char="•"/>
            </a:pPr>
            <a:r>
              <a:rPr lang="en-US" sz="2800" b="1" dirty="0" err="1" smtClean="0">
                <a:solidFill>
                  <a:srgbClr val="009900"/>
                </a:solidFill>
              </a:rPr>
              <a:t>Plasmodesmata</a:t>
            </a:r>
            <a:r>
              <a:rPr lang="en-US" sz="2800" b="1" dirty="0" smtClean="0">
                <a:solidFill>
                  <a:srgbClr val="009900"/>
                </a:solidFill>
              </a:rPr>
              <a:t> </a:t>
            </a:r>
            <a:r>
              <a:rPr lang="en-US" sz="2800" dirty="0" smtClean="0"/>
              <a:t>are numerous channels that pass between the cell walls of adjacent plant cells, connects their cytoplasm and enables signaling and transporting</a:t>
            </a:r>
          </a:p>
          <a:p>
            <a:pPr marL="457200" indent="-457200">
              <a:buFont typeface="Arial"/>
              <a:buChar char="•"/>
            </a:pPr>
            <a:r>
              <a:rPr lang="en-US" sz="2800" b="1" dirty="0" smtClean="0">
                <a:solidFill>
                  <a:srgbClr val="009900"/>
                </a:solidFill>
              </a:rPr>
              <a:t>Tight junctions </a:t>
            </a:r>
            <a:r>
              <a:rPr lang="en-US" sz="2800" dirty="0" smtClean="0"/>
              <a:t>form a watertight seal between two adjacent animal cells</a:t>
            </a:r>
          </a:p>
          <a:p>
            <a:pPr marL="457200" indent="-457200">
              <a:buFont typeface="Arial"/>
              <a:buChar char="•"/>
            </a:pPr>
            <a:r>
              <a:rPr lang="en-US" sz="2800" b="1" dirty="0" smtClean="0">
                <a:solidFill>
                  <a:srgbClr val="009900"/>
                </a:solidFill>
              </a:rPr>
              <a:t>Desmosomes</a:t>
            </a:r>
            <a:r>
              <a:rPr lang="en-US" sz="2800" dirty="0" smtClean="0"/>
              <a:t> act like spot welds between adjacent epithelial cells</a:t>
            </a:r>
          </a:p>
          <a:p>
            <a:pPr marL="457200" indent="-457200">
              <a:buFont typeface="Arial"/>
              <a:buChar char="•"/>
            </a:pPr>
            <a:r>
              <a:rPr lang="en-US" sz="2800" b="1" dirty="0" smtClean="0">
                <a:solidFill>
                  <a:srgbClr val="009900"/>
                </a:solidFill>
              </a:rPr>
              <a:t>Gap junctions </a:t>
            </a:r>
            <a:r>
              <a:rPr lang="en-US" sz="2800" dirty="0" smtClean="0"/>
              <a:t>are channels between adjacent animal cells which enables communication and transport</a:t>
            </a:r>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7806553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solidFill>
                  <a:srgbClr val="009900"/>
                </a:solidFill>
              </a:rPr>
              <a:t>Figure 3.17</a:t>
            </a:r>
          </a:p>
        </p:txBody>
      </p:sp>
      <p:pic>
        <p:nvPicPr>
          <p:cNvPr id="4" name="Figure" descr="Part a shows two plant cells side-by-side. A channel, or plasmodesma, in the cell wall allows fluid and small molecules to pass from the cytoplasm of one cell to the cytoplasm of another. Part b shows two cell membranes joined together by a matrix of tight junctions. Part c shows two cells fused together by a desmosome. Cadherins extend out from each cell and join the two cells together. Intermediate filaments connect to cadherins on the inside of the cell. Part d shows two cells joined together with protein pores called gap junctions that allow water and small molecules to pass throug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2559" r="-42559"/>
          <a:stretch>
            <a:fillRect/>
          </a:stretch>
        </p:blipFill>
        <p:spPr/>
      </p:pic>
      <p:sp>
        <p:nvSpPr>
          <p:cNvPr id="7" name="Figure Legend"/>
          <p:cNvSpPr>
            <a:spLocks noGrp="1"/>
          </p:cNvSpPr>
          <p:nvPr>
            <p:ph type="body" sz="quarter" idx="14"/>
          </p:nvPr>
        </p:nvSpPr>
        <p:spPr/>
        <p:txBody>
          <a:bodyPr>
            <a:normAutofit/>
          </a:bodyPr>
          <a:lstStyle/>
          <a:p>
            <a:r>
              <a:rPr lang="en-US" sz="1550" dirty="0"/>
              <a:t>There are four kinds of connections between cells. </a:t>
            </a:r>
            <a:r>
              <a:rPr lang="en-US" sz="1550" dirty="0">
                <a:solidFill>
                  <a:srgbClr val="6CB255"/>
                </a:solidFill>
              </a:rPr>
              <a:t>(a) </a:t>
            </a:r>
            <a:r>
              <a:rPr lang="en-US" sz="1550" dirty="0"/>
              <a:t>A </a:t>
            </a:r>
            <a:r>
              <a:rPr lang="en-US" sz="1550" dirty="0" err="1"/>
              <a:t>plasmodesma</a:t>
            </a:r>
            <a:r>
              <a:rPr lang="en-US" sz="1550" dirty="0"/>
              <a:t> is a channel between the cell walls of two adjacent plant cells. </a:t>
            </a:r>
            <a:r>
              <a:rPr lang="en-US" sz="1550" dirty="0">
                <a:solidFill>
                  <a:srgbClr val="6CB255"/>
                </a:solidFill>
              </a:rPr>
              <a:t>(b) </a:t>
            </a:r>
            <a:r>
              <a:rPr lang="en-US" sz="1550" dirty="0"/>
              <a:t>Tight junctions join adjacent animal cells.</a:t>
            </a:r>
            <a:r>
              <a:rPr lang="en-US" sz="1550" dirty="0">
                <a:solidFill>
                  <a:srgbClr val="6CB255"/>
                </a:solidFill>
              </a:rPr>
              <a:t> (c) </a:t>
            </a:r>
            <a:r>
              <a:rPr lang="en-US" sz="1550" dirty="0"/>
              <a:t>Desmosomes join two animal cells together. </a:t>
            </a:r>
            <a:r>
              <a:rPr lang="en-US" sz="1550" dirty="0">
                <a:solidFill>
                  <a:srgbClr val="6CB255"/>
                </a:solidFill>
              </a:rPr>
              <a:t>(d)</a:t>
            </a:r>
            <a:r>
              <a:rPr lang="en-US" sz="1550" dirty="0"/>
              <a:t> Gap junctions act as channels between animal cells. (credit b, c, d: modification of work by Mariana Ruiz </a:t>
            </a:r>
            <a:r>
              <a:rPr lang="en-US" sz="1550" dirty="0" err="1"/>
              <a:t>Villareal</a:t>
            </a:r>
            <a:r>
              <a:rPr lang="en-US" sz="1550" dirty="0"/>
              <a:t>)</a:t>
            </a:r>
          </a:p>
        </p:txBody>
      </p:sp>
      <p:sp>
        <p:nvSpPr>
          <p:cNvPr id="6" name="Disclaimer">
            <a:extLst>
              <a:ext uri="{FF2B5EF4-FFF2-40B4-BE49-F238E27FC236}">
                <a16:creationId xmlns:a16="http://schemas.microsoft.com/office/drawing/2014/main" id="{3E71CB00-5CC6-4258-8DFC-9B207FE42CC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9" name="OpenStaxLogo" descr="openstax college logo">
            <a:extLst>
              <a:ext uri="{FF2B5EF4-FFF2-40B4-BE49-F238E27FC236}">
                <a16:creationId xmlns:a16="http://schemas.microsoft.com/office/drawing/2014/main" id="{C10202EC-7AC1-4A4A-9EF9-142461ED41A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33812197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41326"/>
            <a:ext cx="7056004" cy="584776"/>
          </a:xfrm>
          <a:prstGeom prst="rect">
            <a:avLst/>
          </a:prstGeom>
          <a:noFill/>
        </p:spPr>
        <p:txBody>
          <a:bodyPr wrap="square" rtlCol="0">
            <a:spAutoFit/>
          </a:bodyPr>
          <a:lstStyle/>
          <a:p>
            <a:r>
              <a:rPr lang="en-US" sz="3200" b="1" dirty="0" smtClean="0">
                <a:solidFill>
                  <a:srgbClr val="009900"/>
                </a:solidFill>
              </a:rPr>
              <a:t>3.4 THE CELL MEMBRANE</a:t>
            </a:r>
            <a:endParaRPr lang="en-US" sz="3200" b="1" dirty="0">
              <a:solidFill>
                <a:srgbClr val="009900"/>
              </a:solidFill>
            </a:endParaRPr>
          </a:p>
        </p:txBody>
      </p:sp>
      <p:sp>
        <p:nvSpPr>
          <p:cNvPr id="7" name="Figure Legend"/>
          <p:cNvSpPr>
            <a:spLocks noGrp="1"/>
          </p:cNvSpPr>
          <p:nvPr>
            <p:ph type="body" sz="quarter" idx="14"/>
          </p:nvPr>
        </p:nvSpPr>
        <p:spPr>
          <a:xfrm>
            <a:off x="457200" y="951159"/>
            <a:ext cx="8062912" cy="5814101"/>
          </a:xfrm>
        </p:spPr>
        <p:txBody>
          <a:bodyPr>
            <a:noAutofit/>
          </a:bodyPr>
          <a:lstStyle/>
          <a:p>
            <a:pPr marL="457200" indent="-457200">
              <a:buFont typeface="Arial"/>
              <a:buChar char="•"/>
            </a:pPr>
            <a:r>
              <a:rPr lang="en-US" sz="3200" dirty="0" smtClean="0"/>
              <a:t>A cell’s plasma membrane defines its boundaries</a:t>
            </a:r>
          </a:p>
          <a:p>
            <a:pPr marL="457200" indent="-457200">
              <a:buFont typeface="Arial"/>
              <a:buChar char="•"/>
            </a:pPr>
            <a:r>
              <a:rPr lang="en-US" sz="3200" dirty="0" smtClean="0"/>
              <a:t>It is dynamic and constantly in flux</a:t>
            </a:r>
          </a:p>
          <a:p>
            <a:pPr marL="457200" indent="-457200">
              <a:buFont typeface="Arial"/>
              <a:buChar char="•"/>
            </a:pPr>
            <a:r>
              <a:rPr lang="en-US" sz="3200" dirty="0" smtClean="0"/>
              <a:t>It is flexible</a:t>
            </a:r>
          </a:p>
          <a:p>
            <a:pPr marL="457200" indent="-457200">
              <a:buFont typeface="Arial"/>
              <a:buChar char="•"/>
            </a:pPr>
            <a:r>
              <a:rPr lang="en-US" sz="3200" dirty="0" smtClean="0"/>
              <a:t>It carries recognition markers</a:t>
            </a:r>
          </a:p>
          <a:p>
            <a:pPr marL="457200" indent="-457200">
              <a:buFont typeface="Arial"/>
              <a:buChar char="•"/>
            </a:pPr>
            <a:r>
              <a:rPr lang="en-US" sz="3200" dirty="0" smtClean="0"/>
              <a:t>It carries receptors</a:t>
            </a:r>
          </a:p>
          <a:p>
            <a:pPr marL="457200" indent="-457200">
              <a:buFont typeface="Arial"/>
              <a:buChar char="•"/>
            </a:pPr>
            <a:endParaRPr lang="en-US" sz="3200" dirty="0" smtClean="0"/>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7192622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41326"/>
            <a:ext cx="7056004" cy="584776"/>
          </a:xfrm>
          <a:prstGeom prst="rect">
            <a:avLst/>
          </a:prstGeom>
          <a:noFill/>
        </p:spPr>
        <p:txBody>
          <a:bodyPr wrap="square" rtlCol="0">
            <a:spAutoFit/>
          </a:bodyPr>
          <a:lstStyle/>
          <a:p>
            <a:r>
              <a:rPr lang="en-US" sz="3200" b="1" dirty="0" smtClean="0">
                <a:solidFill>
                  <a:srgbClr val="009900"/>
                </a:solidFill>
              </a:rPr>
              <a:t>The Fluid Mosaic Model (1 of 4)</a:t>
            </a:r>
          </a:p>
        </p:txBody>
      </p:sp>
      <p:sp>
        <p:nvSpPr>
          <p:cNvPr id="7" name="Figure Legend"/>
          <p:cNvSpPr>
            <a:spLocks noGrp="1"/>
          </p:cNvSpPr>
          <p:nvPr>
            <p:ph type="body" sz="quarter" idx="14"/>
          </p:nvPr>
        </p:nvSpPr>
        <p:spPr>
          <a:xfrm>
            <a:off x="457200" y="951159"/>
            <a:ext cx="8062912" cy="5814101"/>
          </a:xfrm>
        </p:spPr>
        <p:txBody>
          <a:bodyPr>
            <a:noAutofit/>
          </a:bodyPr>
          <a:lstStyle/>
          <a:p>
            <a:pPr marL="457200" indent="-457200">
              <a:buFont typeface="Arial"/>
              <a:buChar char="•"/>
            </a:pPr>
            <a:r>
              <a:rPr lang="en-US" sz="3200" b="1" dirty="0" smtClean="0">
                <a:solidFill>
                  <a:srgbClr val="009900"/>
                </a:solidFill>
              </a:rPr>
              <a:t>Fluid mosaic model </a:t>
            </a:r>
            <a:r>
              <a:rPr lang="en-US" sz="3200" dirty="0" smtClean="0"/>
              <a:t>-describes the plasma membrane as a mosaic of components, including phospholipids, cholesterol, proteins and carbohydrates in which the components are able to flow and change position</a:t>
            </a:r>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6676294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41326"/>
            <a:ext cx="7056004" cy="584776"/>
          </a:xfrm>
          <a:prstGeom prst="rect">
            <a:avLst/>
          </a:prstGeom>
          <a:noFill/>
        </p:spPr>
        <p:txBody>
          <a:bodyPr wrap="square" rtlCol="0">
            <a:spAutoFit/>
          </a:bodyPr>
          <a:lstStyle/>
          <a:p>
            <a:r>
              <a:rPr lang="en-US" sz="3200" b="1" dirty="0" smtClean="0">
                <a:solidFill>
                  <a:srgbClr val="009900"/>
                </a:solidFill>
              </a:rPr>
              <a:t>The Fluid Mosaic Model (2 of 4)</a:t>
            </a:r>
            <a:endParaRPr lang="en-US" sz="3200" b="1" dirty="0">
              <a:solidFill>
                <a:srgbClr val="009900"/>
              </a:solidFill>
            </a:endParaRPr>
          </a:p>
        </p:txBody>
      </p:sp>
      <p:sp>
        <p:nvSpPr>
          <p:cNvPr id="7" name="Figure Legend"/>
          <p:cNvSpPr>
            <a:spLocks noGrp="1"/>
          </p:cNvSpPr>
          <p:nvPr>
            <p:ph type="body" sz="quarter" idx="14"/>
          </p:nvPr>
        </p:nvSpPr>
        <p:spPr>
          <a:xfrm>
            <a:off x="457200" y="951159"/>
            <a:ext cx="8532776" cy="5814101"/>
          </a:xfrm>
        </p:spPr>
        <p:txBody>
          <a:bodyPr>
            <a:noAutofit/>
          </a:bodyPr>
          <a:lstStyle/>
          <a:p>
            <a:pPr marL="457200" indent="-457200">
              <a:buFont typeface="Arial"/>
              <a:buChar char="•"/>
            </a:pPr>
            <a:r>
              <a:rPr lang="en-US" sz="2800" dirty="0" smtClean="0"/>
              <a:t>The plasma membrane is made up primarily of a bilayer of phospholipids with embedded proteins, carbohydrates, glycolipids, glycoproteins,</a:t>
            </a:r>
            <a:r>
              <a:rPr lang="en-US" sz="2800" dirty="0"/>
              <a:t> </a:t>
            </a:r>
            <a:r>
              <a:rPr lang="en-US" sz="2800" dirty="0" smtClean="0"/>
              <a:t>and in animal cells, cholesterol</a:t>
            </a:r>
          </a:p>
          <a:p>
            <a:pPr marL="457200" indent="-457200">
              <a:buFont typeface="Arial"/>
              <a:buChar char="•"/>
            </a:pPr>
            <a:r>
              <a:rPr lang="en-US" sz="2800" dirty="0" smtClean="0"/>
              <a:t>The main fabric of the membrane is composed of two layers of phospholipids molecules</a:t>
            </a:r>
          </a:p>
          <a:p>
            <a:pPr marL="457200" indent="-457200">
              <a:buFont typeface="Arial"/>
              <a:buChar char="•"/>
            </a:pPr>
            <a:r>
              <a:rPr lang="en-US" sz="2800" dirty="0" smtClean="0"/>
              <a:t>The hydrophilic (polar) ends of the phospholipids are in contact with the aqueous fluids inside and outside the cell </a:t>
            </a:r>
          </a:p>
          <a:p>
            <a:pPr marL="457200" indent="-457200">
              <a:buFont typeface="Arial"/>
              <a:buChar char="•"/>
            </a:pPr>
            <a:r>
              <a:rPr lang="en-US" sz="2800" dirty="0" smtClean="0"/>
              <a:t>The interior part of the membrane is composed of the hydrophobic (nonpolar) fatty acid tails </a:t>
            </a:r>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4622206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solidFill>
                  <a:srgbClr val="009900"/>
                </a:solidFill>
              </a:rPr>
              <a:t>Figure 3.18</a:t>
            </a:r>
          </a:p>
        </p:txBody>
      </p:sp>
      <p:pic>
        <p:nvPicPr>
          <p:cNvPr id="3" name="Figure" descr="Illustration of components of the plasma membrane, including integral and peripheral proteins, cytoskeletal filaments, cholesterol, carbohydrates, and channe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727" r="-6727"/>
          <a:stretch>
            <a:fillRect/>
          </a:stretch>
        </p:blipFill>
        <p:spPr/>
      </p:pic>
      <p:sp>
        <p:nvSpPr>
          <p:cNvPr id="7" name="Figure Legend"/>
          <p:cNvSpPr>
            <a:spLocks noGrp="1"/>
          </p:cNvSpPr>
          <p:nvPr>
            <p:ph type="body" sz="quarter" idx="14"/>
          </p:nvPr>
        </p:nvSpPr>
        <p:spPr/>
        <p:txBody>
          <a:bodyPr>
            <a:normAutofit/>
          </a:bodyPr>
          <a:lstStyle/>
          <a:p>
            <a:r>
              <a:rPr lang="en-US" sz="1600" dirty="0"/>
              <a:t>The fluid mosaic model of the plasma membrane structure describes the plasma membrane as a fluid combination of phospholipids, cholesterol, proteins, and carbohydrates.</a:t>
            </a:r>
          </a:p>
        </p:txBody>
      </p:sp>
      <p:sp>
        <p:nvSpPr>
          <p:cNvPr id="6" name="Disclaimer">
            <a:extLst>
              <a:ext uri="{FF2B5EF4-FFF2-40B4-BE49-F238E27FC236}">
                <a16:creationId xmlns:a16="http://schemas.microsoft.com/office/drawing/2014/main" id="{2CEBD0EC-8A5D-4406-927F-5D63904DCF7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9" name="OpenStaxLogo" descr="openstax college logo">
            <a:extLst>
              <a:ext uri="{FF2B5EF4-FFF2-40B4-BE49-F238E27FC236}">
                <a16:creationId xmlns:a16="http://schemas.microsoft.com/office/drawing/2014/main" id="{A6C710C5-1935-4A64-8177-0A16B8B14E0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11948099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41326"/>
            <a:ext cx="7056004" cy="584776"/>
          </a:xfrm>
          <a:prstGeom prst="rect">
            <a:avLst/>
          </a:prstGeom>
          <a:noFill/>
        </p:spPr>
        <p:txBody>
          <a:bodyPr wrap="square" rtlCol="0">
            <a:spAutoFit/>
          </a:bodyPr>
          <a:lstStyle/>
          <a:p>
            <a:r>
              <a:rPr lang="en-US" sz="3200" b="1" dirty="0" smtClean="0">
                <a:solidFill>
                  <a:srgbClr val="009900"/>
                </a:solidFill>
              </a:rPr>
              <a:t>The Fluid Mosaic Model (3 of 4)</a:t>
            </a:r>
            <a:endParaRPr lang="en-US" sz="3200" b="1" dirty="0">
              <a:solidFill>
                <a:srgbClr val="009900"/>
              </a:solidFill>
            </a:endParaRPr>
          </a:p>
        </p:txBody>
      </p:sp>
      <p:sp>
        <p:nvSpPr>
          <p:cNvPr id="7" name="Figure Legend"/>
          <p:cNvSpPr>
            <a:spLocks noGrp="1"/>
          </p:cNvSpPr>
          <p:nvPr>
            <p:ph type="body" sz="quarter" idx="14"/>
          </p:nvPr>
        </p:nvSpPr>
        <p:spPr>
          <a:xfrm>
            <a:off x="457200" y="951159"/>
            <a:ext cx="8062912" cy="5814101"/>
          </a:xfrm>
        </p:spPr>
        <p:txBody>
          <a:bodyPr>
            <a:noAutofit/>
          </a:bodyPr>
          <a:lstStyle/>
          <a:p>
            <a:pPr marL="457200" indent="-457200">
              <a:buFont typeface="Arial"/>
              <a:buChar char="•"/>
            </a:pPr>
            <a:r>
              <a:rPr lang="en-US" sz="3200" dirty="0" smtClean="0"/>
              <a:t>The second major component of the plasma membrane is proteins</a:t>
            </a:r>
          </a:p>
          <a:p>
            <a:pPr marL="457200" indent="-457200">
              <a:buFont typeface="Arial"/>
              <a:buChar char="•"/>
            </a:pPr>
            <a:r>
              <a:rPr lang="en-US" sz="3200" dirty="0" smtClean="0"/>
              <a:t>Proteins serves as channels, pumps, enzymes, structural attachments, or as part of the cell’s recognition sites</a:t>
            </a:r>
          </a:p>
          <a:p>
            <a:pPr marL="457200" indent="-457200">
              <a:buFont typeface="Arial"/>
              <a:buChar char="•"/>
            </a:pPr>
            <a:endParaRPr lang="en-US" sz="3200" dirty="0" smtClean="0"/>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937280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b="1" dirty="0" smtClean="0">
                <a:solidFill>
                  <a:srgbClr val="009900"/>
                </a:solidFill>
              </a:rPr>
              <a:t>3.1 How cells are studied (2 of 2)</a:t>
            </a:r>
            <a:endParaRPr lang="en-US" b="1" dirty="0">
              <a:solidFill>
                <a:srgbClr val="009900"/>
              </a:solidFill>
            </a:endParaRPr>
          </a:p>
        </p:txBody>
      </p:sp>
      <p:sp>
        <p:nvSpPr>
          <p:cNvPr id="7" name="Figure Legend"/>
          <p:cNvSpPr>
            <a:spLocks noGrp="1"/>
          </p:cNvSpPr>
          <p:nvPr>
            <p:ph type="body" sz="quarter" idx="14"/>
          </p:nvPr>
        </p:nvSpPr>
        <p:spPr>
          <a:xfrm>
            <a:off x="457200" y="951159"/>
            <a:ext cx="8062912" cy="5814101"/>
          </a:xfrm>
        </p:spPr>
        <p:txBody>
          <a:bodyPr>
            <a:noAutofit/>
          </a:bodyPr>
          <a:lstStyle/>
          <a:p>
            <a:r>
              <a:rPr lang="en-US" sz="3200" dirty="0" smtClean="0"/>
              <a:t>Cells are divided into two broad categories:</a:t>
            </a:r>
          </a:p>
          <a:p>
            <a:pPr marL="457200" indent="-457200">
              <a:buFont typeface="Arial"/>
              <a:buChar char="•"/>
            </a:pPr>
            <a:r>
              <a:rPr lang="en-US" sz="3200" b="1" dirty="0" smtClean="0">
                <a:solidFill>
                  <a:srgbClr val="009900"/>
                </a:solidFill>
              </a:rPr>
              <a:t>Eukaryotic</a:t>
            </a:r>
            <a:r>
              <a:rPr lang="en-US" sz="3200" dirty="0" smtClean="0"/>
              <a:t> – includes animal cells, plant cells, fungal cells and </a:t>
            </a:r>
            <a:r>
              <a:rPr lang="en-US" sz="3200" dirty="0" err="1" smtClean="0"/>
              <a:t>protist</a:t>
            </a:r>
            <a:r>
              <a:rPr lang="en-US" sz="3200" dirty="0" smtClean="0"/>
              <a:t> cells. </a:t>
            </a:r>
          </a:p>
          <a:p>
            <a:pPr marL="457200" indent="-457200">
              <a:buFont typeface="Arial"/>
              <a:buChar char="•"/>
            </a:pPr>
            <a:r>
              <a:rPr lang="en-US" sz="3200" b="1" dirty="0" smtClean="0">
                <a:solidFill>
                  <a:srgbClr val="009900"/>
                </a:solidFill>
              </a:rPr>
              <a:t>Prokaryotic</a:t>
            </a:r>
            <a:r>
              <a:rPr lang="en-US" sz="3200" dirty="0" smtClean="0"/>
              <a:t> – includes bacteria cells and </a:t>
            </a:r>
            <a:r>
              <a:rPr lang="en-US" sz="3200" dirty="0" err="1" smtClean="0"/>
              <a:t>archea</a:t>
            </a:r>
            <a:r>
              <a:rPr lang="en-US" sz="3200" dirty="0" smtClean="0"/>
              <a:t> cells</a:t>
            </a:r>
          </a:p>
          <a:p>
            <a:pPr marL="457200" indent="-457200">
              <a:buFont typeface="Arial"/>
              <a:buChar char="•"/>
            </a:pPr>
            <a:endParaRPr lang="en-US" sz="3200" dirty="0" smtClean="0"/>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0064550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r>
              <a:rPr lang="en-US" sz="2400" dirty="0">
                <a:solidFill>
                  <a:srgbClr val="009900"/>
                </a:solidFill>
              </a:rPr>
              <a:t>Figure </a:t>
            </a:r>
            <a:r>
              <a:rPr lang="en-US" dirty="0">
                <a:solidFill>
                  <a:srgbClr val="009900"/>
                </a:solidFill>
              </a:rPr>
              <a:t>3.19</a:t>
            </a:r>
            <a:endParaRPr lang="en-US" sz="2400" dirty="0">
              <a:solidFill>
                <a:srgbClr val="009900"/>
              </a:solidFill>
            </a:endParaRPr>
          </a:p>
        </p:txBody>
      </p:sp>
      <p:pic>
        <p:nvPicPr>
          <p:cNvPr id="2" name="Figure" descr="This illustration shows the plasma membrane of a T cell. CD4 receptors extend from the membrane into the extracellular space. The HIV virus recognizes part of the CD4 receptor and attaches to i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457201" y="1390212"/>
            <a:ext cx="4032250" cy="4691937"/>
          </a:xfrm>
        </p:spPr>
      </p:pic>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HIV docks at and binds to the CD4 receptor, a glycoprotein on the surface of T cells, before entering, or infecting, the cell. (credit: modification of work by US National Institutes of Health/National Institute of Allergy and Infectious Diseases)</a:t>
            </a:r>
            <a:endParaRPr lang="en-US" sz="1600" b="0" dirty="0">
              <a:solidFill>
                <a:schemeClr val="tx1"/>
              </a:solidFill>
            </a:endParaRPr>
          </a:p>
        </p:txBody>
      </p:sp>
      <p:sp>
        <p:nvSpPr>
          <p:cNvPr id="6" name="Disclaimer">
            <a:extLst>
              <a:ext uri="{FF2B5EF4-FFF2-40B4-BE49-F238E27FC236}">
                <a16:creationId xmlns:a16="http://schemas.microsoft.com/office/drawing/2014/main" id="{F7DA0121-B968-4482-B1FF-F38E841F9B0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7" name="OpenStaxLogo" descr="openstax college logo">
            <a:extLst>
              <a:ext uri="{FF2B5EF4-FFF2-40B4-BE49-F238E27FC236}">
                <a16:creationId xmlns:a16="http://schemas.microsoft.com/office/drawing/2014/main" id="{F9E53D84-16E6-48F4-B8F5-0A305E6A7F6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32850963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41326"/>
            <a:ext cx="7056004" cy="584776"/>
          </a:xfrm>
          <a:prstGeom prst="rect">
            <a:avLst/>
          </a:prstGeom>
          <a:noFill/>
        </p:spPr>
        <p:txBody>
          <a:bodyPr wrap="square" rtlCol="0">
            <a:spAutoFit/>
          </a:bodyPr>
          <a:lstStyle/>
          <a:p>
            <a:r>
              <a:rPr lang="en-US" sz="3200" b="1" dirty="0" smtClean="0">
                <a:solidFill>
                  <a:srgbClr val="009900"/>
                </a:solidFill>
              </a:rPr>
              <a:t>The Fluid Mosaic Model (4 of 4)</a:t>
            </a:r>
            <a:endParaRPr lang="en-US" sz="3200" b="1" dirty="0">
              <a:solidFill>
                <a:srgbClr val="009900"/>
              </a:solidFill>
            </a:endParaRPr>
          </a:p>
        </p:txBody>
      </p:sp>
      <p:sp>
        <p:nvSpPr>
          <p:cNvPr id="7" name="Figure Legend"/>
          <p:cNvSpPr>
            <a:spLocks noGrp="1"/>
          </p:cNvSpPr>
          <p:nvPr>
            <p:ph type="body" sz="quarter" idx="14"/>
          </p:nvPr>
        </p:nvSpPr>
        <p:spPr>
          <a:xfrm>
            <a:off x="457200" y="951159"/>
            <a:ext cx="8062912" cy="5814101"/>
          </a:xfrm>
        </p:spPr>
        <p:txBody>
          <a:bodyPr>
            <a:noAutofit/>
          </a:bodyPr>
          <a:lstStyle/>
          <a:p>
            <a:pPr marL="457200" indent="-457200">
              <a:buFont typeface="Arial"/>
              <a:buChar char="•"/>
            </a:pPr>
            <a:r>
              <a:rPr lang="en-US" sz="2800" dirty="0" smtClean="0"/>
              <a:t>The third major component of the plasma membrane is carbohydrates</a:t>
            </a:r>
          </a:p>
          <a:p>
            <a:pPr marL="457200" indent="-457200">
              <a:buFont typeface="Arial"/>
              <a:buChar char="•"/>
            </a:pPr>
            <a:r>
              <a:rPr lang="en-US" sz="2800" dirty="0" smtClean="0"/>
              <a:t>They are always found on the exterior surface of cells and are bound to either proteins (forming glycoproteins) or to lipids (forming glycolipids)</a:t>
            </a:r>
          </a:p>
          <a:p>
            <a:pPr marL="457200" indent="-457200">
              <a:buFont typeface="Arial"/>
              <a:buChar char="•"/>
            </a:pPr>
            <a:r>
              <a:rPr lang="en-US" sz="2800" dirty="0" smtClean="0"/>
              <a:t>The carbohydrate chains may consist of 2-60 monosaccharide unit and may be either straight or branched </a:t>
            </a:r>
          </a:p>
          <a:p>
            <a:pPr marL="457200" indent="-457200">
              <a:buFont typeface="Arial"/>
              <a:buChar char="•"/>
            </a:pPr>
            <a:r>
              <a:rPr lang="en-US" sz="2800" dirty="0" smtClean="0"/>
              <a:t>Carbohydrates form specialized sites on the cell surface that allow cells to recognize each other</a:t>
            </a:r>
          </a:p>
          <a:p>
            <a:pPr marL="457200" indent="-457200">
              <a:buFont typeface="Arial"/>
              <a:buChar char="•"/>
            </a:pPr>
            <a:endParaRPr lang="en-US" sz="3200" dirty="0" smtClean="0"/>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9603825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41326"/>
            <a:ext cx="7056004" cy="584776"/>
          </a:xfrm>
          <a:prstGeom prst="rect">
            <a:avLst/>
          </a:prstGeom>
          <a:noFill/>
        </p:spPr>
        <p:txBody>
          <a:bodyPr wrap="square" rtlCol="0">
            <a:spAutoFit/>
          </a:bodyPr>
          <a:lstStyle/>
          <a:p>
            <a:r>
              <a:rPr lang="en-US" sz="3200" b="1" dirty="0" smtClean="0">
                <a:solidFill>
                  <a:srgbClr val="009900"/>
                </a:solidFill>
              </a:rPr>
              <a:t>3.5 Passive Transport (1 of 3)</a:t>
            </a:r>
            <a:endParaRPr lang="en-US" sz="3200" b="1" dirty="0">
              <a:solidFill>
                <a:srgbClr val="009900"/>
              </a:solidFill>
            </a:endParaRPr>
          </a:p>
        </p:txBody>
      </p:sp>
      <p:sp>
        <p:nvSpPr>
          <p:cNvPr id="7" name="Figure Legend"/>
          <p:cNvSpPr>
            <a:spLocks noGrp="1"/>
          </p:cNvSpPr>
          <p:nvPr>
            <p:ph type="body" sz="quarter" idx="14"/>
          </p:nvPr>
        </p:nvSpPr>
        <p:spPr>
          <a:xfrm>
            <a:off x="457200" y="951159"/>
            <a:ext cx="8062912" cy="5814101"/>
          </a:xfrm>
        </p:spPr>
        <p:txBody>
          <a:bodyPr>
            <a:noAutofit/>
          </a:bodyPr>
          <a:lstStyle/>
          <a:p>
            <a:pPr marL="457200" indent="-457200">
              <a:buFont typeface="Arial"/>
              <a:buChar char="•"/>
            </a:pPr>
            <a:r>
              <a:rPr lang="en-US" sz="3200" dirty="0" smtClean="0"/>
              <a:t>Plasma membranes are </a:t>
            </a:r>
            <a:r>
              <a:rPr lang="en-US" sz="3200" b="1" dirty="0" smtClean="0">
                <a:solidFill>
                  <a:srgbClr val="009900"/>
                </a:solidFill>
              </a:rPr>
              <a:t>selectively</a:t>
            </a:r>
            <a:r>
              <a:rPr lang="en-US" sz="3200" b="1" dirty="0" smtClean="0">
                <a:solidFill>
                  <a:srgbClr val="72A510"/>
                </a:solidFill>
              </a:rPr>
              <a:t> </a:t>
            </a:r>
            <a:r>
              <a:rPr lang="en-US" sz="3200" b="1" dirty="0" smtClean="0">
                <a:solidFill>
                  <a:srgbClr val="009900"/>
                </a:solidFill>
              </a:rPr>
              <a:t>permeable</a:t>
            </a:r>
            <a:r>
              <a:rPr lang="en-US" sz="3200" dirty="0" smtClean="0"/>
              <a:t> – they allow some substances through but not others</a:t>
            </a:r>
          </a:p>
          <a:p>
            <a:pPr marL="457200" indent="-457200">
              <a:buFont typeface="Arial"/>
              <a:buChar char="•"/>
            </a:pPr>
            <a:r>
              <a:rPr lang="en-US" sz="3200" dirty="0" smtClean="0"/>
              <a:t>Selective permeability is important for cell function</a:t>
            </a:r>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7180029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41326"/>
            <a:ext cx="7056004" cy="584776"/>
          </a:xfrm>
          <a:prstGeom prst="rect">
            <a:avLst/>
          </a:prstGeom>
          <a:noFill/>
        </p:spPr>
        <p:txBody>
          <a:bodyPr wrap="square" rtlCol="0">
            <a:spAutoFit/>
          </a:bodyPr>
          <a:lstStyle/>
          <a:p>
            <a:r>
              <a:rPr lang="en-US" sz="3200" b="1" dirty="0" smtClean="0">
                <a:solidFill>
                  <a:srgbClr val="009900"/>
                </a:solidFill>
              </a:rPr>
              <a:t>3.5 Passive Transport (2 of 3)</a:t>
            </a:r>
            <a:endParaRPr lang="en-US" sz="3200" b="1" dirty="0">
              <a:solidFill>
                <a:srgbClr val="009900"/>
              </a:solidFill>
            </a:endParaRPr>
          </a:p>
        </p:txBody>
      </p:sp>
      <p:sp>
        <p:nvSpPr>
          <p:cNvPr id="7" name="Figure Legend"/>
          <p:cNvSpPr>
            <a:spLocks noGrp="1"/>
          </p:cNvSpPr>
          <p:nvPr>
            <p:ph type="body" sz="quarter" idx="14"/>
          </p:nvPr>
        </p:nvSpPr>
        <p:spPr>
          <a:xfrm>
            <a:off x="457200" y="951159"/>
            <a:ext cx="8062912" cy="5814101"/>
          </a:xfrm>
        </p:spPr>
        <p:txBody>
          <a:bodyPr>
            <a:noAutofit/>
          </a:bodyPr>
          <a:lstStyle/>
          <a:p>
            <a:pPr marL="457200" indent="-457200">
              <a:buFont typeface="Arial"/>
              <a:buChar char="•"/>
            </a:pPr>
            <a:r>
              <a:rPr lang="en-US" sz="3200" b="1" dirty="0" smtClean="0">
                <a:solidFill>
                  <a:srgbClr val="009900"/>
                </a:solidFill>
              </a:rPr>
              <a:t>Passive transport </a:t>
            </a:r>
            <a:r>
              <a:rPr lang="en-US" sz="3200" dirty="0" smtClean="0"/>
              <a:t>- a naturally occurring phenomenon which substances move from an area of higher concentration to an area of lower concentration in a process called </a:t>
            </a:r>
            <a:r>
              <a:rPr lang="en-US" sz="3200" b="1" dirty="0" smtClean="0">
                <a:solidFill>
                  <a:srgbClr val="009900"/>
                </a:solidFill>
              </a:rPr>
              <a:t>diffusion</a:t>
            </a:r>
          </a:p>
          <a:p>
            <a:pPr marL="457200" indent="-457200">
              <a:buFont typeface="Arial"/>
              <a:buChar char="•"/>
            </a:pPr>
            <a:r>
              <a:rPr lang="en-US" sz="3200" dirty="0" smtClean="0"/>
              <a:t>the most direct form of membrane transport</a:t>
            </a:r>
          </a:p>
          <a:p>
            <a:pPr marL="457200" indent="-457200">
              <a:buFont typeface="Arial"/>
              <a:buChar char="•"/>
            </a:pPr>
            <a:r>
              <a:rPr lang="en-US" sz="3200" dirty="0" smtClean="0"/>
              <a:t>does not require energy</a:t>
            </a:r>
          </a:p>
          <a:p>
            <a:pPr marL="457200" indent="-457200">
              <a:buFont typeface="Arial"/>
              <a:buChar char="•"/>
            </a:pPr>
            <a:endParaRPr lang="en-US" sz="3200" dirty="0" smtClean="0"/>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6091973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41326"/>
            <a:ext cx="7056004" cy="584776"/>
          </a:xfrm>
          <a:prstGeom prst="rect">
            <a:avLst/>
          </a:prstGeom>
          <a:noFill/>
        </p:spPr>
        <p:txBody>
          <a:bodyPr wrap="square" rtlCol="0">
            <a:spAutoFit/>
          </a:bodyPr>
          <a:lstStyle/>
          <a:p>
            <a:r>
              <a:rPr lang="en-US" sz="3200" b="1" dirty="0" smtClean="0">
                <a:solidFill>
                  <a:srgbClr val="009900"/>
                </a:solidFill>
              </a:rPr>
              <a:t>3.5 Passive Transport (3 of 3)</a:t>
            </a:r>
            <a:endParaRPr lang="en-US" sz="3200" b="1" dirty="0">
              <a:solidFill>
                <a:srgbClr val="009900"/>
              </a:solidFill>
            </a:endParaRPr>
          </a:p>
        </p:txBody>
      </p:sp>
      <p:sp>
        <p:nvSpPr>
          <p:cNvPr id="7" name="Figure Legend"/>
          <p:cNvSpPr>
            <a:spLocks noGrp="1"/>
          </p:cNvSpPr>
          <p:nvPr>
            <p:ph type="body" sz="quarter" idx="14"/>
          </p:nvPr>
        </p:nvSpPr>
        <p:spPr>
          <a:xfrm>
            <a:off x="457200" y="951159"/>
            <a:ext cx="8062912" cy="5814101"/>
          </a:xfrm>
        </p:spPr>
        <p:txBody>
          <a:bodyPr>
            <a:noAutofit/>
          </a:bodyPr>
          <a:lstStyle/>
          <a:p>
            <a:pPr marL="457200" indent="-457200">
              <a:buFont typeface="Arial"/>
              <a:buChar char="•"/>
            </a:pPr>
            <a:r>
              <a:rPr lang="en-US" sz="3200" b="1" dirty="0" smtClean="0">
                <a:solidFill>
                  <a:srgbClr val="009900"/>
                </a:solidFill>
              </a:rPr>
              <a:t>Concentration gradient </a:t>
            </a:r>
            <a:r>
              <a:rPr lang="en-US" sz="3200" dirty="0"/>
              <a:t>-</a:t>
            </a:r>
            <a:r>
              <a:rPr lang="en-US" sz="3200" dirty="0" smtClean="0"/>
              <a:t> the difference in concentrations between two solutions</a:t>
            </a:r>
          </a:p>
          <a:p>
            <a:pPr marL="457200" indent="-457200">
              <a:buFont typeface="Arial"/>
              <a:buChar char="•"/>
            </a:pPr>
            <a:r>
              <a:rPr lang="en-US" sz="3200" dirty="0" smtClean="0"/>
              <a:t>A molecule is said to move “down” its concentration gradient when it moves from high concentration to low concentration</a:t>
            </a:r>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877314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41326"/>
            <a:ext cx="7056004" cy="584776"/>
          </a:xfrm>
          <a:prstGeom prst="rect">
            <a:avLst/>
          </a:prstGeom>
          <a:noFill/>
        </p:spPr>
        <p:txBody>
          <a:bodyPr wrap="square" rtlCol="0">
            <a:spAutoFit/>
          </a:bodyPr>
          <a:lstStyle/>
          <a:p>
            <a:r>
              <a:rPr lang="en-US" sz="3200" b="1" dirty="0" smtClean="0">
                <a:solidFill>
                  <a:srgbClr val="009900"/>
                </a:solidFill>
              </a:rPr>
              <a:t>Selective Permeability (1 of 2)</a:t>
            </a:r>
            <a:endParaRPr lang="en-US" sz="3200" b="1" dirty="0">
              <a:solidFill>
                <a:srgbClr val="009900"/>
              </a:solidFill>
            </a:endParaRPr>
          </a:p>
        </p:txBody>
      </p:sp>
      <p:sp>
        <p:nvSpPr>
          <p:cNvPr id="7" name="Figure Legend"/>
          <p:cNvSpPr>
            <a:spLocks noGrp="1"/>
          </p:cNvSpPr>
          <p:nvPr>
            <p:ph type="body" sz="quarter" idx="14"/>
          </p:nvPr>
        </p:nvSpPr>
        <p:spPr>
          <a:xfrm>
            <a:off x="457199" y="951159"/>
            <a:ext cx="8520203" cy="5814101"/>
          </a:xfrm>
        </p:spPr>
        <p:txBody>
          <a:bodyPr>
            <a:noAutofit/>
          </a:bodyPr>
          <a:lstStyle/>
          <a:p>
            <a:pPr marL="457200" indent="-457200">
              <a:buFont typeface="Arial"/>
              <a:buChar char="•"/>
            </a:pPr>
            <a:r>
              <a:rPr lang="en-US" sz="2800" dirty="0" smtClean="0"/>
              <a:t>Plasma membranes are asymmetric, meaning the interior of the membrane is not identical to the exterior of the membrane</a:t>
            </a:r>
          </a:p>
          <a:p>
            <a:pPr marL="457200" indent="-457200">
              <a:buFont typeface="Arial"/>
              <a:buChar char="•"/>
            </a:pPr>
            <a:r>
              <a:rPr lang="en-US" sz="2800" dirty="0" smtClean="0"/>
              <a:t>Integral proteins act as channels or pumps and work in one direction</a:t>
            </a:r>
          </a:p>
          <a:p>
            <a:pPr marL="457200" indent="-457200">
              <a:buFont typeface="Arial"/>
              <a:buChar char="•"/>
            </a:pPr>
            <a:r>
              <a:rPr lang="en-US" sz="2800" dirty="0" smtClean="0"/>
              <a:t>The hydrophobic/hydrophilic regions of the phospholipids allow some materials to move through while others are hindered</a:t>
            </a:r>
          </a:p>
          <a:p>
            <a:pPr marL="457200" indent="-457200">
              <a:buFont typeface="Arial"/>
              <a:buChar char="•"/>
            </a:pPr>
            <a:r>
              <a:rPr lang="en-US" sz="2800" dirty="0" smtClean="0"/>
              <a:t>Fat-soluble substances, and such as molecules of oxygen and carbon dioxide (having no charge) can pass through by simple diffusion  </a:t>
            </a:r>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3710367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41326"/>
            <a:ext cx="7056004" cy="584776"/>
          </a:xfrm>
          <a:prstGeom prst="rect">
            <a:avLst/>
          </a:prstGeom>
          <a:noFill/>
        </p:spPr>
        <p:txBody>
          <a:bodyPr wrap="square" rtlCol="0">
            <a:spAutoFit/>
          </a:bodyPr>
          <a:lstStyle/>
          <a:p>
            <a:r>
              <a:rPr lang="en-US" sz="3200" b="1" dirty="0" smtClean="0">
                <a:solidFill>
                  <a:srgbClr val="009900"/>
                </a:solidFill>
              </a:rPr>
              <a:t>Selective Permeability (2 of 2)</a:t>
            </a:r>
          </a:p>
        </p:txBody>
      </p:sp>
      <p:sp>
        <p:nvSpPr>
          <p:cNvPr id="7" name="Figure Legend"/>
          <p:cNvSpPr>
            <a:spLocks noGrp="1"/>
          </p:cNvSpPr>
          <p:nvPr>
            <p:ph type="body" sz="quarter" idx="14"/>
          </p:nvPr>
        </p:nvSpPr>
        <p:spPr>
          <a:xfrm>
            <a:off x="457200" y="951159"/>
            <a:ext cx="8062912" cy="5814101"/>
          </a:xfrm>
        </p:spPr>
        <p:txBody>
          <a:bodyPr>
            <a:noAutofit/>
          </a:bodyPr>
          <a:lstStyle/>
          <a:p>
            <a:pPr marL="457200" indent="-457200">
              <a:buFont typeface="Arial"/>
              <a:buChar char="•"/>
            </a:pPr>
            <a:r>
              <a:rPr lang="en-US" sz="3200" dirty="0" smtClean="0"/>
              <a:t>Polar substances (with the exception of water) can not readily pass through the membrane</a:t>
            </a:r>
          </a:p>
          <a:p>
            <a:pPr marL="457200" indent="-457200">
              <a:buFont typeface="Arial"/>
              <a:buChar char="•"/>
            </a:pPr>
            <a:r>
              <a:rPr lang="en-US" sz="3200" dirty="0" smtClean="0"/>
              <a:t>Ions</a:t>
            </a:r>
            <a:r>
              <a:rPr lang="en-US" sz="3200" dirty="0"/>
              <a:t>,</a:t>
            </a:r>
            <a:r>
              <a:rPr lang="en-US" sz="3200" dirty="0" smtClean="0"/>
              <a:t> even though they are small, can not easily pass through the membrane because they are charged</a:t>
            </a:r>
          </a:p>
          <a:p>
            <a:pPr marL="457200" indent="-457200">
              <a:buFont typeface="Arial"/>
              <a:buChar char="•"/>
            </a:pPr>
            <a:r>
              <a:rPr lang="en-US" sz="3200" dirty="0" smtClean="0"/>
              <a:t>Ions such as sodium, potassium, calcium, and chloride have special means of penetrating plasma membranes</a:t>
            </a:r>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6600820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41326"/>
            <a:ext cx="7056004" cy="584776"/>
          </a:xfrm>
          <a:prstGeom prst="rect">
            <a:avLst/>
          </a:prstGeom>
          <a:noFill/>
        </p:spPr>
        <p:txBody>
          <a:bodyPr wrap="square" rtlCol="0">
            <a:spAutoFit/>
          </a:bodyPr>
          <a:lstStyle/>
          <a:p>
            <a:r>
              <a:rPr lang="en-US" sz="3200" b="1" dirty="0" smtClean="0">
                <a:solidFill>
                  <a:srgbClr val="009900"/>
                </a:solidFill>
              </a:rPr>
              <a:t>Diffusion (1 of 2)</a:t>
            </a:r>
            <a:endParaRPr lang="en-US" sz="3200" b="1" dirty="0">
              <a:solidFill>
                <a:srgbClr val="009900"/>
              </a:solidFill>
            </a:endParaRPr>
          </a:p>
        </p:txBody>
      </p:sp>
      <p:sp>
        <p:nvSpPr>
          <p:cNvPr id="7" name="Figure Legend"/>
          <p:cNvSpPr>
            <a:spLocks noGrp="1"/>
          </p:cNvSpPr>
          <p:nvPr>
            <p:ph type="body" sz="quarter" idx="14"/>
          </p:nvPr>
        </p:nvSpPr>
        <p:spPr>
          <a:xfrm>
            <a:off x="344039" y="1768523"/>
            <a:ext cx="8067560" cy="5814101"/>
          </a:xfrm>
        </p:spPr>
        <p:txBody>
          <a:bodyPr>
            <a:noAutofit/>
          </a:bodyPr>
          <a:lstStyle/>
          <a:p>
            <a:pPr marL="457200" indent="-457200">
              <a:buFont typeface="Arial"/>
              <a:buChar char="•"/>
            </a:pPr>
            <a:r>
              <a:rPr lang="en-US" sz="3200" b="1" dirty="0" smtClean="0">
                <a:solidFill>
                  <a:srgbClr val="009900"/>
                </a:solidFill>
              </a:rPr>
              <a:t>Diffusion</a:t>
            </a:r>
            <a:r>
              <a:rPr lang="en-US" sz="3200" dirty="0" smtClean="0"/>
              <a:t> </a:t>
            </a:r>
            <a:r>
              <a:rPr lang="en-US" sz="3200" dirty="0"/>
              <a:t>-</a:t>
            </a:r>
            <a:r>
              <a:rPr lang="en-US" sz="3200" dirty="0" smtClean="0"/>
              <a:t> the movement of a substance from an area of high concentration to an area of low concentration until the concentration is equal across the space</a:t>
            </a:r>
          </a:p>
          <a:p>
            <a:pPr marL="457200" indent="-457200">
              <a:buFont typeface="Arial"/>
              <a:buChar char="•"/>
            </a:pPr>
            <a:r>
              <a:rPr lang="en-US" sz="3200" dirty="0"/>
              <a:t>d</a:t>
            </a:r>
            <a:r>
              <a:rPr lang="en-US" sz="3200" dirty="0" smtClean="0"/>
              <a:t>iffusion is passive, it expends no energy</a:t>
            </a:r>
          </a:p>
          <a:p>
            <a:pPr marL="457200" indent="-457200">
              <a:buFont typeface="Arial"/>
              <a:buChar char="•"/>
            </a:pPr>
            <a:endParaRPr lang="en-US" sz="3200" dirty="0" smtClean="0"/>
          </a:p>
          <a:p>
            <a:pPr marL="457200" indent="-457200">
              <a:buFont typeface="Arial"/>
              <a:buChar char="•"/>
            </a:pPr>
            <a:endParaRPr lang="en-US" sz="3200" dirty="0" smtClean="0"/>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8173109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solidFill>
                  <a:srgbClr val="009900"/>
                </a:solidFill>
              </a:rPr>
              <a:t>Figure 3.20</a:t>
            </a:r>
          </a:p>
        </p:txBody>
      </p:sp>
      <p:pic>
        <p:nvPicPr>
          <p:cNvPr id="9" name="Figure" descr="The left part of this illustration shows a substance on one side of a membrane only. The middle part shows that, after some time, some of the substance has diffused across the plasma membrane. The right part shows that, after more time, an equal amount of the substance is on each side of the membran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4" r="-104"/>
          <a:stretch>
            <a:fillRect/>
          </a:stretch>
        </p:blipFill>
        <p:spPr/>
      </p:pic>
      <p:sp>
        <p:nvSpPr>
          <p:cNvPr id="7" name="Figure Legend"/>
          <p:cNvSpPr>
            <a:spLocks noGrp="1"/>
          </p:cNvSpPr>
          <p:nvPr>
            <p:ph type="body" sz="quarter" idx="14"/>
          </p:nvPr>
        </p:nvSpPr>
        <p:spPr/>
        <p:txBody>
          <a:bodyPr>
            <a:normAutofit/>
          </a:bodyPr>
          <a:lstStyle/>
          <a:p>
            <a:r>
              <a:rPr lang="en-US" sz="1600" dirty="0"/>
              <a:t>Diffusion through a permeable membrane follows the concentration gradient of a substance, moving the substance from an area of high concentration to one of low concentration. (credit: modification of work by Mariana Ruiz Villarreal)</a:t>
            </a:r>
          </a:p>
        </p:txBody>
      </p:sp>
      <p:sp>
        <p:nvSpPr>
          <p:cNvPr id="6" name="Disclaimer">
            <a:extLst>
              <a:ext uri="{FF2B5EF4-FFF2-40B4-BE49-F238E27FC236}">
                <a16:creationId xmlns:a16="http://schemas.microsoft.com/office/drawing/2014/main" id="{E044FB73-641D-4190-A85E-5B949298961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10" name="OpenStaxLogo" descr="openstax college logo">
            <a:extLst>
              <a:ext uri="{FF2B5EF4-FFF2-40B4-BE49-F238E27FC236}">
                <a16:creationId xmlns:a16="http://schemas.microsoft.com/office/drawing/2014/main" id="{F4173222-634E-4360-9045-48B76F9A514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32489936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41326"/>
            <a:ext cx="7056004" cy="584776"/>
          </a:xfrm>
          <a:prstGeom prst="rect">
            <a:avLst/>
          </a:prstGeom>
          <a:noFill/>
        </p:spPr>
        <p:txBody>
          <a:bodyPr wrap="square" rtlCol="0">
            <a:spAutoFit/>
          </a:bodyPr>
          <a:lstStyle/>
          <a:p>
            <a:r>
              <a:rPr lang="en-US" sz="3200" b="1" dirty="0" smtClean="0">
                <a:solidFill>
                  <a:srgbClr val="009900"/>
                </a:solidFill>
              </a:rPr>
              <a:t>Diffusion (2 of 2)</a:t>
            </a:r>
            <a:endParaRPr lang="en-US" sz="3200" b="1" dirty="0">
              <a:solidFill>
                <a:srgbClr val="009900"/>
              </a:solidFill>
            </a:endParaRPr>
          </a:p>
        </p:txBody>
      </p:sp>
      <p:sp>
        <p:nvSpPr>
          <p:cNvPr id="7" name="Figure Legend"/>
          <p:cNvSpPr>
            <a:spLocks noGrp="1"/>
          </p:cNvSpPr>
          <p:nvPr>
            <p:ph type="body" sz="quarter" idx="14"/>
          </p:nvPr>
        </p:nvSpPr>
        <p:spPr>
          <a:xfrm>
            <a:off x="457199" y="951159"/>
            <a:ext cx="8367221" cy="5814101"/>
          </a:xfrm>
        </p:spPr>
        <p:txBody>
          <a:bodyPr>
            <a:noAutofit/>
          </a:bodyPr>
          <a:lstStyle/>
          <a:p>
            <a:pPr marL="457200" indent="-457200">
              <a:buFont typeface="Arial"/>
              <a:buChar char="•"/>
            </a:pPr>
            <a:r>
              <a:rPr lang="en-US" sz="2800" dirty="0" smtClean="0"/>
              <a:t>Several factors affect the rate of diffusion:</a:t>
            </a:r>
          </a:p>
          <a:p>
            <a:pPr marL="1188720" lvl="1">
              <a:buFont typeface="Wingdings" charset="2"/>
              <a:buChar char="ü"/>
            </a:pPr>
            <a:r>
              <a:rPr lang="en-US" sz="2800" b="1" dirty="0" smtClean="0">
                <a:solidFill>
                  <a:srgbClr val="009900"/>
                </a:solidFill>
              </a:rPr>
              <a:t>Concentration gradient </a:t>
            </a:r>
            <a:r>
              <a:rPr lang="en-US" sz="2800" dirty="0" smtClean="0"/>
              <a:t>– the greater the difference in concentration, the more rapid the diffusion</a:t>
            </a:r>
          </a:p>
          <a:p>
            <a:pPr marL="1188720" lvl="1">
              <a:buFont typeface="Wingdings" charset="2"/>
              <a:buChar char="ü"/>
            </a:pPr>
            <a:r>
              <a:rPr lang="en-US" sz="2800" b="1" dirty="0" smtClean="0">
                <a:solidFill>
                  <a:srgbClr val="009900"/>
                </a:solidFill>
              </a:rPr>
              <a:t>Mass of the molecules diffusing </a:t>
            </a:r>
            <a:r>
              <a:rPr lang="en-US" sz="2800" dirty="0" smtClean="0"/>
              <a:t>– the more massive a molecule is the slower it will diffuse</a:t>
            </a:r>
          </a:p>
          <a:p>
            <a:pPr marL="1188720" lvl="1">
              <a:buFont typeface="Wingdings" charset="2"/>
              <a:buChar char="ü"/>
            </a:pPr>
            <a:r>
              <a:rPr lang="en-US" sz="2800" b="1" dirty="0" smtClean="0">
                <a:solidFill>
                  <a:srgbClr val="009900"/>
                </a:solidFill>
              </a:rPr>
              <a:t>Temperature</a:t>
            </a:r>
            <a:r>
              <a:rPr lang="en-US" sz="2800" dirty="0" smtClean="0"/>
              <a:t> – higher temperatures increase the rate of diffusion</a:t>
            </a:r>
          </a:p>
          <a:p>
            <a:pPr marL="1188720" lvl="1">
              <a:buFont typeface="Wingdings" charset="2"/>
              <a:buChar char="ü"/>
            </a:pPr>
            <a:r>
              <a:rPr lang="en-US" sz="2800" b="1" dirty="0" smtClean="0">
                <a:solidFill>
                  <a:srgbClr val="009900"/>
                </a:solidFill>
              </a:rPr>
              <a:t>Solvent density </a:t>
            </a:r>
            <a:r>
              <a:rPr lang="en-US" sz="2800" dirty="0" smtClean="0"/>
              <a:t>– as the density of the solvent increases, the rate of diffusion decreases</a:t>
            </a:r>
          </a:p>
          <a:p>
            <a:pPr marL="457200" indent="-457200">
              <a:buFont typeface="Arial"/>
              <a:buChar char="•"/>
            </a:pPr>
            <a:endParaRPr lang="en-US" sz="3200" dirty="0" smtClean="0"/>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636328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41326"/>
            <a:ext cx="7056004" cy="584776"/>
          </a:xfrm>
          <a:prstGeom prst="rect">
            <a:avLst/>
          </a:prstGeom>
          <a:noFill/>
        </p:spPr>
        <p:txBody>
          <a:bodyPr wrap="square" rtlCol="0">
            <a:spAutoFit/>
          </a:bodyPr>
          <a:lstStyle/>
          <a:p>
            <a:r>
              <a:rPr lang="en-US" sz="3200" b="1" dirty="0" smtClean="0">
                <a:solidFill>
                  <a:srgbClr val="009900"/>
                </a:solidFill>
              </a:rPr>
              <a:t>Microscopy</a:t>
            </a:r>
            <a:endParaRPr lang="en-US" sz="3200" b="1" dirty="0">
              <a:solidFill>
                <a:srgbClr val="009900"/>
              </a:solidFill>
            </a:endParaRPr>
          </a:p>
        </p:txBody>
      </p:sp>
      <p:sp>
        <p:nvSpPr>
          <p:cNvPr id="7" name="Figure Legend"/>
          <p:cNvSpPr>
            <a:spLocks noGrp="1"/>
          </p:cNvSpPr>
          <p:nvPr>
            <p:ph type="body" sz="quarter" idx="14"/>
          </p:nvPr>
        </p:nvSpPr>
        <p:spPr>
          <a:xfrm>
            <a:off x="457200" y="951159"/>
            <a:ext cx="8062912" cy="5814101"/>
          </a:xfrm>
        </p:spPr>
        <p:txBody>
          <a:bodyPr>
            <a:noAutofit/>
          </a:bodyPr>
          <a:lstStyle/>
          <a:p>
            <a:pPr marL="457200" indent="-457200">
              <a:buFont typeface="Arial"/>
              <a:buChar char="•"/>
            </a:pPr>
            <a:r>
              <a:rPr lang="en-US" sz="3200" b="1" dirty="0" smtClean="0">
                <a:solidFill>
                  <a:srgbClr val="009900"/>
                </a:solidFill>
              </a:rPr>
              <a:t>Microscope </a:t>
            </a:r>
            <a:r>
              <a:rPr lang="en-US" sz="3200" dirty="0"/>
              <a:t>-</a:t>
            </a:r>
            <a:r>
              <a:rPr lang="en-US" sz="3200" dirty="0" smtClean="0"/>
              <a:t> an instrument that magnifies an object</a:t>
            </a:r>
          </a:p>
          <a:p>
            <a:pPr marL="457200" indent="-457200">
              <a:buFont typeface="Arial"/>
              <a:buChar char="•"/>
            </a:pPr>
            <a:r>
              <a:rPr lang="en-US" sz="3200" dirty="0" smtClean="0"/>
              <a:t>An image taken from a microscope is called a </a:t>
            </a:r>
            <a:r>
              <a:rPr lang="en-US" sz="3200" b="1" dirty="0" smtClean="0">
                <a:solidFill>
                  <a:srgbClr val="009900"/>
                </a:solidFill>
              </a:rPr>
              <a:t>micrograph</a:t>
            </a:r>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5424010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41326"/>
            <a:ext cx="7056004" cy="584776"/>
          </a:xfrm>
          <a:prstGeom prst="rect">
            <a:avLst/>
          </a:prstGeom>
          <a:noFill/>
        </p:spPr>
        <p:txBody>
          <a:bodyPr wrap="square" rtlCol="0">
            <a:spAutoFit/>
          </a:bodyPr>
          <a:lstStyle/>
          <a:p>
            <a:r>
              <a:rPr lang="en-US" sz="3200" b="1" dirty="0" smtClean="0">
                <a:solidFill>
                  <a:srgbClr val="009900"/>
                </a:solidFill>
              </a:rPr>
              <a:t>Facilitated Transport</a:t>
            </a:r>
            <a:endParaRPr lang="en-US" sz="3200" b="1" dirty="0">
              <a:solidFill>
                <a:srgbClr val="009900"/>
              </a:solidFill>
            </a:endParaRPr>
          </a:p>
        </p:txBody>
      </p:sp>
      <p:sp>
        <p:nvSpPr>
          <p:cNvPr id="7" name="Figure Legend"/>
          <p:cNvSpPr>
            <a:spLocks noGrp="1"/>
          </p:cNvSpPr>
          <p:nvPr>
            <p:ph type="body" sz="quarter" idx="14"/>
          </p:nvPr>
        </p:nvSpPr>
        <p:spPr>
          <a:xfrm>
            <a:off x="457200" y="951159"/>
            <a:ext cx="8062912" cy="5814101"/>
          </a:xfrm>
        </p:spPr>
        <p:txBody>
          <a:bodyPr>
            <a:noAutofit/>
          </a:bodyPr>
          <a:lstStyle/>
          <a:p>
            <a:pPr marL="457200" indent="-457200">
              <a:buFont typeface="Arial"/>
              <a:buChar char="•"/>
            </a:pPr>
            <a:r>
              <a:rPr lang="en-US" sz="3200" b="1" dirty="0" smtClean="0">
                <a:solidFill>
                  <a:srgbClr val="009900"/>
                </a:solidFill>
              </a:rPr>
              <a:t>Facilitated transport </a:t>
            </a:r>
            <a:r>
              <a:rPr lang="en-US" sz="3200" dirty="0" smtClean="0"/>
              <a:t>(or facilitated diffusion) moves materials across the plasma membrane with the assistance of </a:t>
            </a:r>
            <a:r>
              <a:rPr lang="en-US" sz="3200" dirty="0" err="1" smtClean="0"/>
              <a:t>transmembrane</a:t>
            </a:r>
            <a:r>
              <a:rPr lang="en-US" sz="3200" dirty="0" smtClean="0"/>
              <a:t> proteins, down the concentration gradient (from high to low concentration) without the expenditure of cellular energy</a:t>
            </a:r>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6713277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41326"/>
            <a:ext cx="7056004" cy="584776"/>
          </a:xfrm>
          <a:prstGeom prst="rect">
            <a:avLst/>
          </a:prstGeom>
          <a:noFill/>
        </p:spPr>
        <p:txBody>
          <a:bodyPr wrap="square" rtlCol="0">
            <a:spAutoFit/>
          </a:bodyPr>
          <a:lstStyle/>
          <a:p>
            <a:r>
              <a:rPr lang="en-US" sz="3200" b="1" dirty="0" smtClean="0">
                <a:solidFill>
                  <a:srgbClr val="009900"/>
                </a:solidFill>
              </a:rPr>
              <a:t>Osmosis</a:t>
            </a:r>
            <a:endParaRPr lang="en-US" sz="3200" b="1" dirty="0">
              <a:solidFill>
                <a:srgbClr val="009900"/>
              </a:solidFill>
            </a:endParaRPr>
          </a:p>
        </p:txBody>
      </p:sp>
      <p:sp>
        <p:nvSpPr>
          <p:cNvPr id="7" name="Figure Legend"/>
          <p:cNvSpPr>
            <a:spLocks noGrp="1"/>
          </p:cNvSpPr>
          <p:nvPr>
            <p:ph type="body" sz="quarter" idx="14"/>
          </p:nvPr>
        </p:nvSpPr>
        <p:spPr>
          <a:xfrm>
            <a:off x="457200" y="951159"/>
            <a:ext cx="8062912" cy="5814101"/>
          </a:xfrm>
        </p:spPr>
        <p:txBody>
          <a:bodyPr>
            <a:noAutofit/>
          </a:bodyPr>
          <a:lstStyle/>
          <a:p>
            <a:pPr marL="457200" indent="-457200">
              <a:buFont typeface="Arial"/>
              <a:buChar char="•"/>
            </a:pPr>
            <a:r>
              <a:rPr lang="en-US" sz="3200" b="1" dirty="0" smtClean="0">
                <a:solidFill>
                  <a:srgbClr val="009900"/>
                </a:solidFill>
              </a:rPr>
              <a:t>Osmosis</a:t>
            </a:r>
            <a:r>
              <a:rPr lang="en-US" sz="3200" dirty="0" smtClean="0"/>
              <a:t> </a:t>
            </a:r>
            <a:r>
              <a:rPr lang="en-US" sz="3200" dirty="0"/>
              <a:t>-</a:t>
            </a:r>
            <a:r>
              <a:rPr lang="en-US" sz="3200" dirty="0" smtClean="0"/>
              <a:t> the diffusion of water through a semipermeable membrane </a:t>
            </a:r>
          </a:p>
          <a:p>
            <a:pPr marL="457200" indent="-457200">
              <a:buFont typeface="Arial"/>
              <a:buChar char="•"/>
            </a:pPr>
            <a:r>
              <a:rPr lang="en-US" sz="3200" dirty="0" smtClean="0"/>
              <a:t>It is the movement of water from an area of high WATER concentration to an area of low WATER concentration</a:t>
            </a:r>
          </a:p>
          <a:p>
            <a:pPr marL="457200" indent="-457200">
              <a:buFont typeface="Arial"/>
              <a:buChar char="•"/>
            </a:pPr>
            <a:r>
              <a:rPr lang="en-US" sz="3200" dirty="0" smtClean="0"/>
              <a:t>Water is the </a:t>
            </a:r>
            <a:r>
              <a:rPr lang="en-US" sz="3200" b="1" dirty="0" smtClean="0">
                <a:solidFill>
                  <a:srgbClr val="009900"/>
                </a:solidFill>
              </a:rPr>
              <a:t>solvent</a:t>
            </a:r>
            <a:r>
              <a:rPr lang="en-US" sz="3200" dirty="0" smtClean="0"/>
              <a:t> (what does the dissolving), the dissolved substance is called the </a:t>
            </a:r>
            <a:r>
              <a:rPr lang="en-US" sz="3200" b="1" dirty="0" smtClean="0">
                <a:solidFill>
                  <a:srgbClr val="009900"/>
                </a:solidFill>
              </a:rPr>
              <a:t>solute</a:t>
            </a:r>
          </a:p>
          <a:p>
            <a:pPr marL="457200" indent="-457200">
              <a:buFont typeface="Arial"/>
              <a:buChar char="•"/>
            </a:pPr>
            <a:r>
              <a:rPr lang="en-US" sz="3200" dirty="0" smtClean="0"/>
              <a:t>If the solute can not cross the membrane, the solvent (water) will</a:t>
            </a:r>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5924481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solidFill>
                  <a:srgbClr val="009900"/>
                </a:solidFill>
              </a:rPr>
              <a:t>Figure 3.21</a:t>
            </a:r>
          </a:p>
        </p:txBody>
      </p:sp>
      <p:pic>
        <p:nvPicPr>
          <p:cNvPr id="3" name="Figure" descr="Two beakers are shown, each divided into left and right halves by a semipermeable membrane. The first beaker has the same amount of water on both sides, but more solute in the water on the right side of the membrane and less solute in the water on the left side. In the second beaker, the water has moved from the left side of the membrane to the right side, making the solute concentration the same on both sides, but the water level much lower on the left sid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5213" r="-15213"/>
          <a:stretch>
            <a:fillRect/>
          </a:stretch>
        </p:blipFill>
        <p:spPr/>
      </p:pic>
      <p:sp>
        <p:nvSpPr>
          <p:cNvPr id="7" name="Figure Legend"/>
          <p:cNvSpPr>
            <a:spLocks noGrp="1"/>
          </p:cNvSpPr>
          <p:nvPr>
            <p:ph type="body" sz="quarter" idx="14"/>
          </p:nvPr>
        </p:nvSpPr>
        <p:spPr/>
        <p:txBody>
          <a:bodyPr>
            <a:normAutofit/>
          </a:bodyPr>
          <a:lstStyle/>
          <a:p>
            <a:r>
              <a:rPr lang="en-US" sz="1600" dirty="0"/>
              <a:t>In osmosis, water always moves from an area of higher concentration (of water) to one of lower concentration (of water). In this system, the solute cannot pass through the selectively </a:t>
            </a:r>
            <a:r>
              <a:rPr lang="fr-FR" sz="1600" dirty="0" err="1"/>
              <a:t>permeable</a:t>
            </a:r>
            <a:r>
              <a:rPr lang="fr-FR" sz="1600" dirty="0"/>
              <a:t> membrane.</a:t>
            </a:r>
            <a:endParaRPr lang="en-US" sz="1600" dirty="0"/>
          </a:p>
        </p:txBody>
      </p:sp>
      <p:sp>
        <p:nvSpPr>
          <p:cNvPr id="6" name="Disclaimer">
            <a:extLst>
              <a:ext uri="{FF2B5EF4-FFF2-40B4-BE49-F238E27FC236}">
                <a16:creationId xmlns:a16="http://schemas.microsoft.com/office/drawing/2014/main" id="{23C189FA-B1A3-4F31-BF97-501BF6F19C6A}"/>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9" name="OpenStaxLogo" descr="openstax college logo">
            <a:extLst>
              <a:ext uri="{FF2B5EF4-FFF2-40B4-BE49-F238E27FC236}">
                <a16:creationId xmlns:a16="http://schemas.microsoft.com/office/drawing/2014/main" id="{C1779629-929D-4CAD-8BBB-544EDB138AC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12864760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41326"/>
            <a:ext cx="7056004" cy="584776"/>
          </a:xfrm>
          <a:prstGeom prst="rect">
            <a:avLst/>
          </a:prstGeom>
          <a:noFill/>
        </p:spPr>
        <p:txBody>
          <a:bodyPr wrap="square" rtlCol="0">
            <a:spAutoFit/>
          </a:bodyPr>
          <a:lstStyle/>
          <a:p>
            <a:r>
              <a:rPr lang="en-US" sz="3200" b="1" dirty="0" smtClean="0">
                <a:solidFill>
                  <a:srgbClr val="009900"/>
                </a:solidFill>
              </a:rPr>
              <a:t>Tonicity (1 of 3)</a:t>
            </a:r>
            <a:endParaRPr lang="en-US" sz="3200" b="1" dirty="0">
              <a:solidFill>
                <a:srgbClr val="009900"/>
              </a:solidFill>
            </a:endParaRPr>
          </a:p>
        </p:txBody>
      </p:sp>
      <p:sp>
        <p:nvSpPr>
          <p:cNvPr id="7" name="Figure Legend"/>
          <p:cNvSpPr>
            <a:spLocks noGrp="1"/>
          </p:cNvSpPr>
          <p:nvPr>
            <p:ph type="body" sz="quarter" idx="14"/>
          </p:nvPr>
        </p:nvSpPr>
        <p:spPr>
          <a:xfrm>
            <a:off x="666390" y="1228497"/>
            <a:ext cx="7984104" cy="5939158"/>
          </a:xfrm>
        </p:spPr>
        <p:txBody>
          <a:bodyPr>
            <a:noAutofit/>
          </a:bodyPr>
          <a:lstStyle/>
          <a:p>
            <a:pPr marL="457200" indent="-457200">
              <a:buFont typeface="Arial"/>
              <a:buChar char="•"/>
            </a:pPr>
            <a:r>
              <a:rPr lang="en-US" sz="3200" b="1" dirty="0" smtClean="0">
                <a:solidFill>
                  <a:srgbClr val="009900"/>
                </a:solidFill>
              </a:rPr>
              <a:t>Tonicity</a:t>
            </a:r>
            <a:r>
              <a:rPr lang="en-US" sz="3200" dirty="0" smtClean="0"/>
              <a:t> describes the amount of solute in a solution</a:t>
            </a:r>
          </a:p>
          <a:p>
            <a:pPr marL="457200" indent="-457200">
              <a:buFont typeface="Arial"/>
              <a:buChar char="•"/>
            </a:pPr>
            <a:r>
              <a:rPr lang="en-US" sz="3200" b="1" dirty="0" err="1" smtClean="0">
                <a:solidFill>
                  <a:srgbClr val="009900"/>
                </a:solidFill>
              </a:rPr>
              <a:t>Osmolarity</a:t>
            </a:r>
            <a:r>
              <a:rPr lang="en-US" sz="3200" dirty="0" smtClean="0"/>
              <a:t> – the total amount of solutes dissolved in a specific amount of solution</a:t>
            </a:r>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7650755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41326"/>
            <a:ext cx="7056004" cy="584776"/>
          </a:xfrm>
          <a:prstGeom prst="rect">
            <a:avLst/>
          </a:prstGeom>
          <a:noFill/>
        </p:spPr>
        <p:txBody>
          <a:bodyPr wrap="square" rtlCol="0">
            <a:spAutoFit/>
          </a:bodyPr>
          <a:lstStyle/>
          <a:p>
            <a:r>
              <a:rPr lang="en-US" sz="3200" b="1" dirty="0" smtClean="0">
                <a:solidFill>
                  <a:srgbClr val="009900"/>
                </a:solidFill>
              </a:rPr>
              <a:t>Tonicity (2 of 3)</a:t>
            </a:r>
            <a:endParaRPr lang="en-US" sz="3200" b="1" dirty="0">
              <a:solidFill>
                <a:srgbClr val="009900"/>
              </a:solidFill>
            </a:endParaRPr>
          </a:p>
        </p:txBody>
      </p:sp>
      <p:sp>
        <p:nvSpPr>
          <p:cNvPr id="7" name="Figure Legend"/>
          <p:cNvSpPr>
            <a:spLocks noGrp="1"/>
          </p:cNvSpPr>
          <p:nvPr>
            <p:ph type="body" sz="quarter" idx="14"/>
          </p:nvPr>
        </p:nvSpPr>
        <p:spPr>
          <a:xfrm>
            <a:off x="457200" y="826102"/>
            <a:ext cx="8062912" cy="5814101"/>
          </a:xfrm>
        </p:spPr>
        <p:txBody>
          <a:bodyPr>
            <a:noAutofit/>
          </a:bodyPr>
          <a:lstStyle/>
          <a:p>
            <a:pPr marL="457200" indent="-457200">
              <a:buFont typeface="Arial"/>
              <a:buChar char="•"/>
            </a:pPr>
            <a:r>
              <a:rPr lang="en-US" sz="2400" dirty="0"/>
              <a:t>Three terms are used to relate </a:t>
            </a:r>
            <a:r>
              <a:rPr lang="en-US" sz="2400" dirty="0" err="1"/>
              <a:t>osmolarity</a:t>
            </a:r>
            <a:r>
              <a:rPr lang="en-US" sz="2400" dirty="0"/>
              <a:t> of a cell to the </a:t>
            </a:r>
            <a:r>
              <a:rPr lang="en-US" sz="2400" dirty="0" err="1"/>
              <a:t>osmolarity</a:t>
            </a:r>
            <a:r>
              <a:rPr lang="en-US" sz="2400" dirty="0"/>
              <a:t> of the extracellular fluid:</a:t>
            </a:r>
          </a:p>
          <a:p>
            <a:pPr marL="1188720" lvl="1">
              <a:buFont typeface="Wingdings" charset="2"/>
              <a:buChar char="ü"/>
            </a:pPr>
            <a:r>
              <a:rPr lang="en-US" sz="2400" b="1" dirty="0">
                <a:solidFill>
                  <a:srgbClr val="009900"/>
                </a:solidFill>
              </a:rPr>
              <a:t>Hypotonic</a:t>
            </a:r>
            <a:r>
              <a:rPr lang="en-US" sz="2400" dirty="0"/>
              <a:t> – the extracellular fluid has a lower concentration of solute than the fluid inside the </a:t>
            </a:r>
            <a:r>
              <a:rPr lang="en-US" sz="2400" dirty="0" smtClean="0"/>
              <a:t>cell.  This situation causes water to enter the cells and animal cells may burst, or </a:t>
            </a:r>
            <a:r>
              <a:rPr lang="en-US" sz="2400" b="1" dirty="0" smtClean="0">
                <a:solidFill>
                  <a:srgbClr val="009900"/>
                </a:solidFill>
              </a:rPr>
              <a:t>lyse</a:t>
            </a:r>
            <a:endParaRPr lang="en-US" sz="2400" b="1" dirty="0">
              <a:solidFill>
                <a:srgbClr val="009900"/>
              </a:solidFill>
            </a:endParaRPr>
          </a:p>
          <a:p>
            <a:pPr marL="1188720" lvl="1">
              <a:buFont typeface="Wingdings" charset="2"/>
              <a:buChar char="ü"/>
            </a:pPr>
            <a:r>
              <a:rPr lang="en-US" sz="2400" b="1" dirty="0">
                <a:solidFill>
                  <a:srgbClr val="009900"/>
                </a:solidFill>
              </a:rPr>
              <a:t>Hypertonic</a:t>
            </a:r>
            <a:r>
              <a:rPr lang="en-US" sz="2400" dirty="0"/>
              <a:t> – the extracellular fluid has a higher concentration of solute than the fluid inside the </a:t>
            </a:r>
            <a:r>
              <a:rPr lang="en-US" sz="2400" dirty="0" smtClean="0"/>
              <a:t>cell.  This situation causes water to leave the cells.  This may cause animal cells to shrivel or </a:t>
            </a:r>
            <a:r>
              <a:rPr lang="en-US" sz="2400" b="1" dirty="0" smtClean="0">
                <a:solidFill>
                  <a:srgbClr val="009900"/>
                </a:solidFill>
              </a:rPr>
              <a:t>crenate</a:t>
            </a:r>
            <a:r>
              <a:rPr lang="en-US" sz="2400" dirty="0" smtClean="0"/>
              <a:t> </a:t>
            </a:r>
            <a:endParaRPr lang="en-US" sz="2400" dirty="0"/>
          </a:p>
          <a:p>
            <a:pPr marL="1188720" lvl="1">
              <a:buFont typeface="Wingdings" charset="2"/>
              <a:buChar char="ü"/>
            </a:pPr>
            <a:r>
              <a:rPr lang="en-US" sz="2400" b="1" dirty="0">
                <a:solidFill>
                  <a:srgbClr val="009900"/>
                </a:solidFill>
              </a:rPr>
              <a:t>Isotonic</a:t>
            </a:r>
            <a:r>
              <a:rPr lang="en-US" sz="2400" dirty="0"/>
              <a:t> – the extracellular and intracellular fluid have equal concentrations of </a:t>
            </a:r>
            <a:r>
              <a:rPr lang="en-US" sz="2400" dirty="0" smtClean="0"/>
              <a:t>solute, water moves into and out of the cell at the same rate,</a:t>
            </a:r>
            <a:r>
              <a:rPr lang="en-US" sz="2400" dirty="0"/>
              <a:t> </a:t>
            </a:r>
            <a:r>
              <a:rPr lang="en-US" sz="2400" dirty="0" smtClean="0"/>
              <a:t>so the cell remains normal</a:t>
            </a:r>
            <a:endParaRPr lang="en-US" sz="2400" dirty="0"/>
          </a:p>
          <a:p>
            <a:pPr marL="1188720" lvl="1">
              <a:buFont typeface="Wingdings" charset="2"/>
              <a:buChar char="ü"/>
            </a:pPr>
            <a:endParaRPr lang="en-US" sz="2400" dirty="0"/>
          </a:p>
          <a:p>
            <a:pPr marL="457200" indent="-457200">
              <a:buFont typeface="Arial"/>
              <a:buChar char="•"/>
            </a:pPr>
            <a:endParaRPr lang="en-US" sz="3200" dirty="0" smtClean="0"/>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5847638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solidFill>
                  <a:srgbClr val="009900"/>
                </a:solidFill>
              </a:rPr>
              <a:t>Figure 3.22</a:t>
            </a:r>
          </a:p>
        </p:txBody>
      </p:sp>
      <p:pic>
        <p:nvPicPr>
          <p:cNvPr id="9" name="Figure" descr="Illustration of red blood cells in hypotonic, isotonic, and hypertonic solutions. In the hypertonic solution, the cells shrivel and take on a spiky appearance. In the isotonic solution, the cells are normal in appearance. In the hypotonic solution, the cells swell and one has rupture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433" r="-9433"/>
          <a:stretch>
            <a:fillRect/>
          </a:stretch>
        </p:blipFill>
        <p:spPr/>
      </p:pic>
      <p:sp>
        <p:nvSpPr>
          <p:cNvPr id="7" name="Figure Legend"/>
          <p:cNvSpPr>
            <a:spLocks noGrp="1"/>
          </p:cNvSpPr>
          <p:nvPr>
            <p:ph type="body" sz="quarter" idx="14"/>
          </p:nvPr>
        </p:nvSpPr>
        <p:spPr/>
        <p:txBody>
          <a:bodyPr>
            <a:normAutofit/>
          </a:bodyPr>
          <a:lstStyle/>
          <a:p>
            <a:r>
              <a:rPr lang="en-US" sz="1600" dirty="0"/>
              <a:t>Osmotic pressure changes the shape of red blood cells in hypertonic, isotonic, and hypotonic solutions. (credit: modification of work by Mariana Ruiz Villarreal)</a:t>
            </a:r>
          </a:p>
        </p:txBody>
      </p:sp>
      <p:sp>
        <p:nvSpPr>
          <p:cNvPr id="6" name="Disclaimer">
            <a:extLst>
              <a:ext uri="{FF2B5EF4-FFF2-40B4-BE49-F238E27FC236}">
                <a16:creationId xmlns:a16="http://schemas.microsoft.com/office/drawing/2014/main" id="{E552EFD7-1BE7-4479-B66A-D31E6A8EAB2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10" name="OpenStaxLogo" descr="openstax college logo">
            <a:extLst>
              <a:ext uri="{FF2B5EF4-FFF2-40B4-BE49-F238E27FC236}">
                <a16:creationId xmlns:a16="http://schemas.microsoft.com/office/drawing/2014/main" id="{D8A75E9A-FE8D-4BE4-8B3D-16519DC8152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38562905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41326"/>
            <a:ext cx="7056004" cy="584776"/>
          </a:xfrm>
          <a:prstGeom prst="rect">
            <a:avLst/>
          </a:prstGeom>
          <a:noFill/>
        </p:spPr>
        <p:txBody>
          <a:bodyPr wrap="square" rtlCol="0">
            <a:spAutoFit/>
          </a:bodyPr>
          <a:lstStyle/>
          <a:p>
            <a:r>
              <a:rPr lang="en-US" sz="3200" b="1" dirty="0" smtClean="0">
                <a:solidFill>
                  <a:srgbClr val="009900"/>
                </a:solidFill>
              </a:rPr>
              <a:t>Tonicity (3 of 3)</a:t>
            </a:r>
            <a:endParaRPr lang="en-US" sz="3200" b="1" dirty="0">
              <a:solidFill>
                <a:srgbClr val="009900"/>
              </a:solidFill>
            </a:endParaRPr>
          </a:p>
        </p:txBody>
      </p:sp>
      <p:sp>
        <p:nvSpPr>
          <p:cNvPr id="7" name="Figure Legend"/>
          <p:cNvSpPr>
            <a:spLocks noGrp="1"/>
          </p:cNvSpPr>
          <p:nvPr>
            <p:ph type="body" sz="quarter" idx="14"/>
          </p:nvPr>
        </p:nvSpPr>
        <p:spPr>
          <a:xfrm>
            <a:off x="457200" y="951159"/>
            <a:ext cx="8062912" cy="5814101"/>
          </a:xfrm>
        </p:spPr>
        <p:txBody>
          <a:bodyPr>
            <a:noAutofit/>
          </a:bodyPr>
          <a:lstStyle/>
          <a:p>
            <a:pPr marL="457200" indent="-457200">
              <a:buFont typeface="Arial"/>
              <a:buChar char="•"/>
            </a:pPr>
            <a:r>
              <a:rPr lang="en-US" sz="3200" dirty="0" smtClean="0"/>
              <a:t>Some cells have a cell walls, such as plants, fungi, bacteria, and some </a:t>
            </a:r>
            <a:r>
              <a:rPr lang="en-US" sz="3200" dirty="0" err="1" smtClean="0"/>
              <a:t>protist</a:t>
            </a:r>
            <a:endParaRPr lang="en-US" sz="3200" dirty="0" smtClean="0"/>
          </a:p>
          <a:p>
            <a:pPr marL="1188720" lvl="1">
              <a:buFont typeface="Wingdings" charset="2"/>
              <a:buChar char="ü"/>
            </a:pPr>
            <a:r>
              <a:rPr lang="en-US" sz="3200" dirty="0" smtClean="0"/>
              <a:t>In a hypotonic solution, the plasma membrane can only expand to the limit of the cell wall, it won’t lyse</a:t>
            </a:r>
          </a:p>
          <a:p>
            <a:pPr marL="1188720" lvl="1">
              <a:buFont typeface="Wingdings" charset="2"/>
              <a:buChar char="ü"/>
            </a:pPr>
            <a:r>
              <a:rPr lang="en-US" sz="3200" dirty="0" smtClean="0"/>
              <a:t>In a hypertonic solution, water will leave the cell, the plant will lose turgor pressure and wilt</a:t>
            </a:r>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7786842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solidFill>
                  <a:srgbClr val="009900"/>
                </a:solidFill>
              </a:rPr>
              <a:t>Figure 3.23</a:t>
            </a:r>
          </a:p>
        </p:txBody>
      </p:sp>
      <p:pic>
        <p:nvPicPr>
          <p:cNvPr id="3" name="Figure" descr="The left part of this image shows a plant cell bathed in a hypertonic solution so that the plasma membrane has pulled away completely from the cell wall, and the central vacuole has shrunk. The middle part shows a plant cell bathed in an isotonic solution; the plasma membrane has pulled away from the cell wall a bit, and the central vacuole has shrunk. The right part shows a plant cell in a hypotonic solution. The central vacuole is large, and the plasma membrane is pressed against the cell wal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2805" b="-12805"/>
          <a:stretch>
            <a:fillRect/>
          </a:stretch>
        </p:blipFill>
        <p:spPr/>
      </p:pic>
      <p:sp>
        <p:nvSpPr>
          <p:cNvPr id="7" name="Figure Legend"/>
          <p:cNvSpPr>
            <a:spLocks noGrp="1"/>
          </p:cNvSpPr>
          <p:nvPr>
            <p:ph type="body" sz="quarter" idx="14"/>
          </p:nvPr>
        </p:nvSpPr>
        <p:spPr/>
        <p:txBody>
          <a:bodyPr>
            <a:normAutofit/>
          </a:bodyPr>
          <a:lstStyle/>
          <a:p>
            <a:r>
              <a:rPr lang="en-US" sz="1600" dirty="0"/>
              <a:t>The turgor pressure within a plant cell depends on the tonicity of the solution that it is bathed in. (credit: modification of work by Mariana Ruiz Villarreal)</a:t>
            </a:r>
          </a:p>
        </p:txBody>
      </p:sp>
      <p:sp>
        <p:nvSpPr>
          <p:cNvPr id="6" name="Disclaimer">
            <a:extLst>
              <a:ext uri="{FF2B5EF4-FFF2-40B4-BE49-F238E27FC236}">
                <a16:creationId xmlns:a16="http://schemas.microsoft.com/office/drawing/2014/main" id="{E4C338F1-EA15-4F96-9D72-469CE1A43BF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9" name="OpenStaxLogo" descr="openstax college logo">
            <a:extLst>
              <a:ext uri="{FF2B5EF4-FFF2-40B4-BE49-F238E27FC236}">
                <a16:creationId xmlns:a16="http://schemas.microsoft.com/office/drawing/2014/main" id="{DDD8A349-4E1F-4689-B83A-504F5E22CB6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5765123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41326"/>
            <a:ext cx="7056004" cy="584776"/>
          </a:xfrm>
          <a:prstGeom prst="rect">
            <a:avLst/>
          </a:prstGeom>
          <a:noFill/>
        </p:spPr>
        <p:txBody>
          <a:bodyPr wrap="square" rtlCol="0">
            <a:spAutoFit/>
          </a:bodyPr>
          <a:lstStyle/>
          <a:p>
            <a:r>
              <a:rPr lang="en-US" sz="3200" b="1" dirty="0" smtClean="0">
                <a:solidFill>
                  <a:srgbClr val="009900"/>
                </a:solidFill>
              </a:rPr>
              <a:t>3.6 ACTIVE TRANSPORT</a:t>
            </a:r>
            <a:endParaRPr lang="en-US" sz="3200" b="1" dirty="0">
              <a:solidFill>
                <a:srgbClr val="009900"/>
              </a:solidFill>
            </a:endParaRPr>
          </a:p>
        </p:txBody>
      </p:sp>
      <p:sp>
        <p:nvSpPr>
          <p:cNvPr id="7" name="Figure Legend"/>
          <p:cNvSpPr>
            <a:spLocks noGrp="1"/>
          </p:cNvSpPr>
          <p:nvPr>
            <p:ph type="body" sz="quarter" idx="14"/>
          </p:nvPr>
        </p:nvSpPr>
        <p:spPr>
          <a:xfrm>
            <a:off x="457200" y="951159"/>
            <a:ext cx="8062912" cy="5814101"/>
          </a:xfrm>
        </p:spPr>
        <p:txBody>
          <a:bodyPr>
            <a:noAutofit/>
          </a:bodyPr>
          <a:lstStyle/>
          <a:p>
            <a:pPr marL="457200" indent="-457200">
              <a:buFont typeface="Arial"/>
              <a:buChar char="•"/>
            </a:pPr>
            <a:r>
              <a:rPr lang="en-US" sz="3200" b="1" dirty="0" smtClean="0">
                <a:solidFill>
                  <a:srgbClr val="009900"/>
                </a:solidFill>
              </a:rPr>
              <a:t>Active transport </a:t>
            </a:r>
            <a:r>
              <a:rPr lang="en-US" sz="3200" dirty="0" smtClean="0"/>
              <a:t>mechanisms require the use of the cell’s energy, usually in the form of ATP</a:t>
            </a:r>
          </a:p>
          <a:p>
            <a:pPr marL="457200" indent="-457200">
              <a:buFont typeface="Arial"/>
              <a:buChar char="•"/>
            </a:pPr>
            <a:r>
              <a:rPr lang="en-US" sz="3200" dirty="0" smtClean="0"/>
              <a:t>Energy is required to move substances against the concentration gradient (from areas of low concentration to area of high concentration)</a:t>
            </a:r>
          </a:p>
          <a:p>
            <a:pPr marL="457200" indent="-457200">
              <a:buFont typeface="Arial"/>
              <a:buChar char="•"/>
            </a:pPr>
            <a:r>
              <a:rPr lang="en-US" sz="3200" dirty="0" smtClean="0"/>
              <a:t>Also moved ions, charged molecules and large molecules</a:t>
            </a:r>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1655245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41326"/>
            <a:ext cx="7056004" cy="584776"/>
          </a:xfrm>
          <a:prstGeom prst="rect">
            <a:avLst/>
          </a:prstGeom>
          <a:noFill/>
        </p:spPr>
        <p:txBody>
          <a:bodyPr wrap="square" rtlCol="0">
            <a:spAutoFit/>
          </a:bodyPr>
          <a:lstStyle/>
          <a:p>
            <a:r>
              <a:rPr lang="en-US" sz="3200" b="1" dirty="0" smtClean="0">
                <a:solidFill>
                  <a:srgbClr val="009900"/>
                </a:solidFill>
              </a:rPr>
              <a:t>Electrochemical Gradient</a:t>
            </a:r>
            <a:endParaRPr lang="en-US" sz="3200" b="1" dirty="0">
              <a:solidFill>
                <a:srgbClr val="009900"/>
              </a:solidFill>
            </a:endParaRPr>
          </a:p>
        </p:txBody>
      </p:sp>
      <p:sp>
        <p:nvSpPr>
          <p:cNvPr id="7" name="Figure Legend"/>
          <p:cNvSpPr>
            <a:spLocks noGrp="1"/>
          </p:cNvSpPr>
          <p:nvPr>
            <p:ph type="body" sz="quarter" idx="14"/>
          </p:nvPr>
        </p:nvSpPr>
        <p:spPr>
          <a:xfrm>
            <a:off x="457200" y="951159"/>
            <a:ext cx="8062912" cy="5814101"/>
          </a:xfrm>
        </p:spPr>
        <p:txBody>
          <a:bodyPr>
            <a:noAutofit/>
          </a:bodyPr>
          <a:lstStyle/>
          <a:p>
            <a:pPr marL="457200" indent="-457200">
              <a:buFont typeface="Arial"/>
              <a:buChar char="•"/>
            </a:pPr>
            <a:r>
              <a:rPr lang="en-US" sz="3200" b="1" dirty="0" smtClean="0">
                <a:solidFill>
                  <a:srgbClr val="009900"/>
                </a:solidFill>
              </a:rPr>
              <a:t>Electrochemical gradient </a:t>
            </a:r>
            <a:r>
              <a:rPr lang="en-US" sz="3200" dirty="0"/>
              <a:t>-</a:t>
            </a:r>
            <a:r>
              <a:rPr lang="en-US" sz="3200" dirty="0" smtClean="0"/>
              <a:t> the difference in the net charge on the inside and outside of the plasma membrane</a:t>
            </a:r>
          </a:p>
          <a:p>
            <a:pPr marL="457200" indent="-457200">
              <a:buFont typeface="Arial"/>
              <a:buChar char="•"/>
            </a:pPr>
            <a:r>
              <a:rPr lang="en-US" sz="3200" dirty="0" smtClean="0"/>
              <a:t>The inside of living cells is electrically negative with respect to the outside of the cell</a:t>
            </a:r>
          </a:p>
          <a:p>
            <a:pPr marL="457200" indent="-457200">
              <a:buFont typeface="Arial"/>
              <a:buChar char="•"/>
            </a:pPr>
            <a:r>
              <a:rPr lang="en-US" sz="3200" dirty="0" smtClean="0"/>
              <a:t>The electrochemical gradient is very important to the functioning of muscle and nerve cells</a:t>
            </a:r>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558059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41326"/>
            <a:ext cx="7056004" cy="584776"/>
          </a:xfrm>
          <a:prstGeom prst="rect">
            <a:avLst/>
          </a:prstGeom>
          <a:noFill/>
        </p:spPr>
        <p:txBody>
          <a:bodyPr wrap="square" rtlCol="0">
            <a:spAutoFit/>
          </a:bodyPr>
          <a:lstStyle/>
          <a:p>
            <a:r>
              <a:rPr lang="en-US" sz="3200" b="1" dirty="0" smtClean="0">
                <a:solidFill>
                  <a:srgbClr val="009900"/>
                </a:solidFill>
              </a:rPr>
              <a:t>Light Microscopes</a:t>
            </a:r>
            <a:endParaRPr lang="en-US" sz="3200" b="1" dirty="0">
              <a:solidFill>
                <a:srgbClr val="009900"/>
              </a:solidFill>
            </a:endParaRPr>
          </a:p>
        </p:txBody>
      </p:sp>
      <p:sp>
        <p:nvSpPr>
          <p:cNvPr id="7" name="Figure Legend"/>
          <p:cNvSpPr>
            <a:spLocks noGrp="1"/>
          </p:cNvSpPr>
          <p:nvPr>
            <p:ph type="body" sz="quarter" idx="14"/>
          </p:nvPr>
        </p:nvSpPr>
        <p:spPr>
          <a:xfrm>
            <a:off x="457200" y="826102"/>
            <a:ext cx="8062912" cy="6031898"/>
          </a:xfrm>
        </p:spPr>
        <p:txBody>
          <a:bodyPr>
            <a:noAutofit/>
          </a:bodyPr>
          <a:lstStyle/>
          <a:p>
            <a:pPr marL="457200" indent="-457200">
              <a:buFont typeface="Arial"/>
              <a:buChar char="•"/>
            </a:pPr>
            <a:r>
              <a:rPr lang="en-US" sz="3200" dirty="0" smtClean="0"/>
              <a:t>Approximately 250 red blood cells can fit on the tip of a pin.  </a:t>
            </a:r>
            <a:r>
              <a:rPr lang="en-US" sz="3200" dirty="0"/>
              <a:t>T</a:t>
            </a:r>
            <a:r>
              <a:rPr lang="en-US" sz="3200" dirty="0" smtClean="0"/>
              <a:t>o view them, we must magnify them</a:t>
            </a:r>
          </a:p>
          <a:p>
            <a:pPr marL="457200" indent="-457200">
              <a:buFont typeface="Arial"/>
              <a:buChar char="•"/>
            </a:pPr>
            <a:r>
              <a:rPr lang="en-US" sz="3200" dirty="0" smtClean="0"/>
              <a:t>Light passes through slides of the  specimen and lens to create a magnified view of the cells</a:t>
            </a:r>
          </a:p>
          <a:p>
            <a:pPr marL="457200" indent="-457200">
              <a:buFont typeface="Arial"/>
              <a:buChar char="•"/>
            </a:pPr>
            <a:r>
              <a:rPr lang="en-US" sz="3200" dirty="0" smtClean="0"/>
              <a:t>Stains are used to create better images of the cells and their components</a:t>
            </a:r>
          </a:p>
          <a:p>
            <a:pPr marL="457200" indent="-457200">
              <a:buFont typeface="Arial"/>
              <a:buChar char="•"/>
            </a:pPr>
            <a:r>
              <a:rPr lang="en-US" sz="3200" dirty="0" smtClean="0"/>
              <a:t>Can magnify cells 40 to 1000 times the object size</a:t>
            </a:r>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0840618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solidFill>
                  <a:srgbClr val="009900"/>
                </a:solidFill>
              </a:rPr>
              <a:t>Figure 3.24</a:t>
            </a:r>
          </a:p>
        </p:txBody>
      </p:sp>
      <p:pic>
        <p:nvPicPr>
          <p:cNvPr id="4" name="Figure" descr="A cell membrane is shown with a protein channel that allows passage of ions into and out of the cell. The cytoplasm has a higher concentration of potassium, and the extracellular fluid has a higher concentration of sodium. An arrow shows movement of a potassium ion out of the cell through the protein channe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963" r="-36963"/>
          <a:stretch>
            <a:fillRect/>
          </a:stretch>
        </p:blipFill>
        <p:spPr/>
      </p:pic>
      <p:sp>
        <p:nvSpPr>
          <p:cNvPr id="7" name="Figure Legend"/>
          <p:cNvSpPr>
            <a:spLocks noGrp="1"/>
          </p:cNvSpPr>
          <p:nvPr>
            <p:ph type="body" sz="quarter" idx="14"/>
          </p:nvPr>
        </p:nvSpPr>
        <p:spPr/>
        <p:txBody>
          <a:bodyPr>
            <a:normAutofit/>
          </a:bodyPr>
          <a:lstStyle/>
          <a:p>
            <a:r>
              <a:rPr lang="en-US" sz="1600" dirty="0"/>
              <a:t>Electrochemical gradients arise from the combined effects of concentration gradients and electrical gradients. (credit: modification of work by “</a:t>
            </a:r>
            <a:r>
              <a:rPr lang="en-US" sz="1600" dirty="0" err="1"/>
              <a:t>Synaptitude</a:t>
            </a:r>
            <a:r>
              <a:rPr lang="en-US" sz="1600" dirty="0"/>
              <a:t>”/Wikimedia Commons)</a:t>
            </a:r>
          </a:p>
        </p:txBody>
      </p:sp>
      <p:sp>
        <p:nvSpPr>
          <p:cNvPr id="6" name="Disclaimer">
            <a:extLst>
              <a:ext uri="{FF2B5EF4-FFF2-40B4-BE49-F238E27FC236}">
                <a16:creationId xmlns:a16="http://schemas.microsoft.com/office/drawing/2014/main" id="{33E78885-5CA6-40D2-B93D-4A5A7B80D31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9" name="OpenStaxLogo" descr="openstax college logo">
            <a:extLst>
              <a:ext uri="{FF2B5EF4-FFF2-40B4-BE49-F238E27FC236}">
                <a16:creationId xmlns:a16="http://schemas.microsoft.com/office/drawing/2014/main" id="{041D4FFB-D051-4A8F-8A5B-751F8C53E66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11185070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90204"/>
            <a:ext cx="7056004" cy="584776"/>
          </a:xfrm>
          <a:prstGeom prst="rect">
            <a:avLst/>
          </a:prstGeom>
          <a:noFill/>
        </p:spPr>
        <p:txBody>
          <a:bodyPr wrap="square" rtlCol="0">
            <a:spAutoFit/>
          </a:bodyPr>
          <a:lstStyle/>
          <a:p>
            <a:r>
              <a:rPr lang="en-US" sz="3200" b="1" dirty="0" smtClean="0">
                <a:solidFill>
                  <a:srgbClr val="009900"/>
                </a:solidFill>
              </a:rPr>
              <a:t>Moving Against A Gradient (1 of 2)</a:t>
            </a:r>
            <a:endParaRPr lang="en-US" sz="3200" b="1" dirty="0">
              <a:solidFill>
                <a:srgbClr val="009900"/>
              </a:solidFill>
            </a:endParaRPr>
          </a:p>
        </p:txBody>
      </p:sp>
      <p:sp>
        <p:nvSpPr>
          <p:cNvPr id="7" name="Figure Legend"/>
          <p:cNvSpPr>
            <a:spLocks noGrp="1"/>
          </p:cNvSpPr>
          <p:nvPr>
            <p:ph type="body" sz="quarter" idx="14"/>
          </p:nvPr>
        </p:nvSpPr>
        <p:spPr>
          <a:xfrm>
            <a:off x="457200" y="951159"/>
            <a:ext cx="8062912" cy="5814101"/>
          </a:xfrm>
        </p:spPr>
        <p:txBody>
          <a:bodyPr>
            <a:noAutofit/>
          </a:bodyPr>
          <a:lstStyle/>
          <a:p>
            <a:pPr marL="457200" indent="-457200">
              <a:buFont typeface="Arial"/>
              <a:buChar char="•"/>
            </a:pPr>
            <a:r>
              <a:rPr lang="en-US" sz="3200" dirty="0" smtClean="0"/>
              <a:t>To move substances against their concentration or electrochemical gradient, the cell must use energy</a:t>
            </a:r>
          </a:p>
          <a:p>
            <a:pPr marL="457200" indent="-457200">
              <a:buFont typeface="Arial"/>
              <a:buChar char="•"/>
            </a:pPr>
            <a:r>
              <a:rPr lang="en-US" sz="3200" dirty="0" smtClean="0"/>
              <a:t>This energy is harvested from ATP generated through cellular metabolism by the mitochondria</a:t>
            </a:r>
          </a:p>
          <a:p>
            <a:pPr marL="457200" indent="-457200">
              <a:buFont typeface="Arial"/>
              <a:buChar char="•"/>
            </a:pPr>
            <a:r>
              <a:rPr lang="en-US" sz="3200" dirty="0" smtClean="0"/>
              <a:t>Active transport mechanisms, collectively called </a:t>
            </a:r>
            <a:r>
              <a:rPr lang="en-US" sz="3200" b="1" dirty="0" smtClean="0">
                <a:solidFill>
                  <a:srgbClr val="009900"/>
                </a:solidFill>
              </a:rPr>
              <a:t>pumps</a:t>
            </a:r>
            <a:r>
              <a:rPr lang="en-US" sz="3200" dirty="0" smtClean="0"/>
              <a:t> or </a:t>
            </a:r>
            <a:r>
              <a:rPr lang="en-US" sz="3200" b="1" dirty="0" smtClean="0">
                <a:solidFill>
                  <a:srgbClr val="009900"/>
                </a:solidFill>
              </a:rPr>
              <a:t>carrier proteins</a:t>
            </a:r>
            <a:r>
              <a:rPr lang="en-US" sz="3200" dirty="0" smtClean="0"/>
              <a:t>, work against electrochemical gradients</a:t>
            </a:r>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6395579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41326"/>
            <a:ext cx="7056004" cy="584776"/>
          </a:xfrm>
          <a:prstGeom prst="rect">
            <a:avLst/>
          </a:prstGeom>
          <a:noFill/>
        </p:spPr>
        <p:txBody>
          <a:bodyPr wrap="square" rtlCol="0">
            <a:spAutoFit/>
          </a:bodyPr>
          <a:lstStyle/>
          <a:p>
            <a:r>
              <a:rPr lang="en-US" sz="3200" b="1" dirty="0" smtClean="0">
                <a:solidFill>
                  <a:srgbClr val="009900"/>
                </a:solidFill>
              </a:rPr>
              <a:t>Moving Against A Gradient (2 of 2)</a:t>
            </a:r>
            <a:endParaRPr lang="en-US" sz="3200" b="1" dirty="0">
              <a:solidFill>
                <a:srgbClr val="009900"/>
              </a:solidFill>
            </a:endParaRPr>
          </a:p>
        </p:txBody>
      </p:sp>
      <p:sp>
        <p:nvSpPr>
          <p:cNvPr id="7" name="Figure Legend"/>
          <p:cNvSpPr>
            <a:spLocks noGrp="1"/>
          </p:cNvSpPr>
          <p:nvPr>
            <p:ph type="body" sz="quarter" idx="14"/>
          </p:nvPr>
        </p:nvSpPr>
        <p:spPr>
          <a:xfrm>
            <a:off x="138307" y="951159"/>
            <a:ext cx="8901963" cy="5814101"/>
          </a:xfrm>
        </p:spPr>
        <p:txBody>
          <a:bodyPr>
            <a:noAutofit/>
          </a:bodyPr>
          <a:lstStyle/>
          <a:p>
            <a:pPr marL="457200" indent="-457200">
              <a:buFont typeface="Arial"/>
              <a:buChar char="•"/>
            </a:pPr>
            <a:r>
              <a:rPr lang="en-US" sz="3200" dirty="0" smtClean="0"/>
              <a:t>Two mechanisms exist for the transport:</a:t>
            </a:r>
          </a:p>
          <a:p>
            <a:pPr marL="1188720" lvl="1">
              <a:buFont typeface="Wingdings" charset="2"/>
              <a:buChar char="ü"/>
            </a:pPr>
            <a:r>
              <a:rPr lang="en-US" sz="3200" b="1" dirty="0" smtClean="0">
                <a:solidFill>
                  <a:srgbClr val="009900"/>
                </a:solidFill>
              </a:rPr>
              <a:t>Primary active transport </a:t>
            </a:r>
            <a:r>
              <a:rPr lang="en-US" sz="3200" dirty="0" smtClean="0"/>
              <a:t>– moves ions across a membrane and creates a difference in charge across that membrane. Ex: sodium-potassium pump</a:t>
            </a:r>
          </a:p>
          <a:p>
            <a:pPr marL="1188720" lvl="1">
              <a:buFont typeface="Wingdings" charset="2"/>
              <a:buChar char="ü"/>
            </a:pPr>
            <a:r>
              <a:rPr lang="en-US" sz="3200" b="1" dirty="0" smtClean="0">
                <a:solidFill>
                  <a:srgbClr val="009900"/>
                </a:solidFill>
              </a:rPr>
              <a:t>Secondary active transport </a:t>
            </a:r>
            <a:r>
              <a:rPr lang="en-US" sz="3200" dirty="0" smtClean="0"/>
              <a:t>– uses the energy of the electrochemical gradient created by the primary active transport system to bring in other substances such as amino acids and glucose</a:t>
            </a:r>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6322842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solidFill>
                  <a:srgbClr val="009900"/>
                </a:solidFill>
              </a:rPr>
              <a:t>Figure 3.25</a:t>
            </a:r>
          </a:p>
        </p:txBody>
      </p:sp>
      <p:pic>
        <p:nvPicPr>
          <p:cNvPr id="3" name="Figure" descr="This illustration shows the sodium-potassium pump. Initially, the pump’s opening faces the cytoplasm, where three sodium ions bind to it. The pump hydrolyzes ATP to ADP and, as a result, undergoes a conformational change. The sodium ions are released into the extracellular space. Two potassium ions from the extracellular space now bind the pump, which changes conformation again, releasing the potassium ions into the cytoplas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758" r="-2758"/>
          <a:stretch>
            <a:fillRect/>
          </a:stretch>
        </p:blipFill>
        <p:spPr/>
      </p:pic>
      <p:sp>
        <p:nvSpPr>
          <p:cNvPr id="7" name="Figure Legend"/>
          <p:cNvSpPr>
            <a:spLocks noGrp="1"/>
          </p:cNvSpPr>
          <p:nvPr>
            <p:ph type="body" sz="quarter" idx="14"/>
          </p:nvPr>
        </p:nvSpPr>
        <p:spPr/>
        <p:txBody>
          <a:bodyPr>
            <a:normAutofit/>
          </a:bodyPr>
          <a:lstStyle/>
          <a:p>
            <a:r>
              <a:rPr lang="en-US" sz="1600" dirty="0"/>
              <a:t>The sodium-potassium pump move potassium and sodium ions across the plasma membrane. (credit: modification of work by Mariana Ruiz Villarreal)</a:t>
            </a:r>
          </a:p>
        </p:txBody>
      </p:sp>
      <p:sp>
        <p:nvSpPr>
          <p:cNvPr id="6" name="Disclaimer">
            <a:extLst>
              <a:ext uri="{FF2B5EF4-FFF2-40B4-BE49-F238E27FC236}">
                <a16:creationId xmlns:a16="http://schemas.microsoft.com/office/drawing/2014/main" id="{6D1FABB4-2CC5-49DA-9DED-99D04F1FC60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9" name="OpenStaxLogo" descr="openstax college logo">
            <a:extLst>
              <a:ext uri="{FF2B5EF4-FFF2-40B4-BE49-F238E27FC236}">
                <a16:creationId xmlns:a16="http://schemas.microsoft.com/office/drawing/2014/main" id="{BC4DC4D2-A85E-41EB-8EAE-F544766EC16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39788504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41326"/>
            <a:ext cx="7056004" cy="584776"/>
          </a:xfrm>
          <a:prstGeom prst="rect">
            <a:avLst/>
          </a:prstGeom>
          <a:noFill/>
        </p:spPr>
        <p:txBody>
          <a:bodyPr wrap="square" rtlCol="0">
            <a:spAutoFit/>
          </a:bodyPr>
          <a:lstStyle/>
          <a:p>
            <a:r>
              <a:rPr lang="en-US" sz="3200" b="1" dirty="0" smtClean="0">
                <a:solidFill>
                  <a:srgbClr val="009900"/>
                </a:solidFill>
              </a:rPr>
              <a:t>Endocytosis (1 of 2)</a:t>
            </a:r>
            <a:endParaRPr lang="en-US" sz="3200" b="1" dirty="0">
              <a:solidFill>
                <a:srgbClr val="009900"/>
              </a:solidFill>
            </a:endParaRPr>
          </a:p>
        </p:txBody>
      </p:sp>
      <p:sp>
        <p:nvSpPr>
          <p:cNvPr id="7" name="Figure Legend"/>
          <p:cNvSpPr>
            <a:spLocks noGrp="1"/>
          </p:cNvSpPr>
          <p:nvPr>
            <p:ph type="body" sz="quarter" idx="14"/>
          </p:nvPr>
        </p:nvSpPr>
        <p:spPr>
          <a:xfrm>
            <a:off x="457200" y="951159"/>
            <a:ext cx="8062912" cy="5814101"/>
          </a:xfrm>
        </p:spPr>
        <p:txBody>
          <a:bodyPr>
            <a:noAutofit/>
          </a:bodyPr>
          <a:lstStyle/>
          <a:p>
            <a:pPr marL="457200" indent="-457200">
              <a:buFont typeface="Arial"/>
              <a:buChar char="•"/>
            </a:pPr>
            <a:r>
              <a:rPr lang="en-US" sz="3200" b="1" dirty="0" smtClean="0">
                <a:solidFill>
                  <a:srgbClr val="009900"/>
                </a:solidFill>
              </a:rPr>
              <a:t>Endocytosis</a:t>
            </a:r>
            <a:r>
              <a:rPr lang="en-US" sz="3200" dirty="0" smtClean="0"/>
              <a:t> </a:t>
            </a:r>
            <a:r>
              <a:rPr lang="en-US" sz="3200" dirty="0"/>
              <a:t>-</a:t>
            </a:r>
            <a:r>
              <a:rPr lang="en-US" sz="3200" dirty="0" smtClean="0"/>
              <a:t> a type of active transport that moves particles, such as large molecules, parts of cells, and even whole cells into a cell</a:t>
            </a:r>
          </a:p>
          <a:p>
            <a:pPr marL="457200" indent="-457200">
              <a:buFont typeface="Arial"/>
              <a:buChar char="•"/>
            </a:pPr>
            <a:r>
              <a:rPr lang="en-US" sz="3200" dirty="0" smtClean="0"/>
              <a:t>The plasma membrane </a:t>
            </a:r>
            <a:r>
              <a:rPr lang="en-US" sz="3200" dirty="0" err="1" smtClean="0"/>
              <a:t>invaginates</a:t>
            </a:r>
            <a:r>
              <a:rPr lang="en-US" sz="3200" dirty="0" smtClean="0"/>
              <a:t>, forming a pocket around the target particle</a:t>
            </a:r>
          </a:p>
          <a:p>
            <a:pPr marL="457200" indent="-457200">
              <a:buFont typeface="Arial"/>
              <a:buChar char="•"/>
            </a:pPr>
            <a:r>
              <a:rPr lang="en-US" sz="3200" dirty="0" smtClean="0"/>
              <a:t>The pocket pinches off, resulting in the particle being contained in a newly created vacuole that is formed from the plasma membrane</a:t>
            </a:r>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7393761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41326"/>
            <a:ext cx="7056004" cy="584776"/>
          </a:xfrm>
          <a:prstGeom prst="rect">
            <a:avLst/>
          </a:prstGeom>
          <a:noFill/>
        </p:spPr>
        <p:txBody>
          <a:bodyPr wrap="square" rtlCol="0">
            <a:spAutoFit/>
          </a:bodyPr>
          <a:lstStyle/>
          <a:p>
            <a:r>
              <a:rPr lang="en-US" sz="3200" b="1" dirty="0" smtClean="0">
                <a:solidFill>
                  <a:srgbClr val="009900"/>
                </a:solidFill>
              </a:rPr>
              <a:t>Endocytosis (2 of 2)</a:t>
            </a:r>
            <a:endParaRPr lang="en-US" sz="3200" b="1" dirty="0">
              <a:solidFill>
                <a:srgbClr val="009900"/>
              </a:solidFill>
            </a:endParaRPr>
          </a:p>
        </p:txBody>
      </p:sp>
      <p:sp>
        <p:nvSpPr>
          <p:cNvPr id="7" name="Figure Legend"/>
          <p:cNvSpPr>
            <a:spLocks noGrp="1"/>
          </p:cNvSpPr>
          <p:nvPr>
            <p:ph type="body" sz="quarter" idx="14"/>
          </p:nvPr>
        </p:nvSpPr>
        <p:spPr>
          <a:xfrm>
            <a:off x="188601" y="826102"/>
            <a:ext cx="8776227" cy="5814101"/>
          </a:xfrm>
        </p:spPr>
        <p:txBody>
          <a:bodyPr>
            <a:noAutofit/>
          </a:bodyPr>
          <a:lstStyle/>
          <a:p>
            <a:pPr marL="457200" indent="-457200">
              <a:buFont typeface="Arial"/>
              <a:buChar char="•"/>
            </a:pPr>
            <a:r>
              <a:rPr lang="en-US" sz="3200" dirty="0" smtClean="0"/>
              <a:t>There are three variations of endocytosis:</a:t>
            </a:r>
          </a:p>
          <a:p>
            <a:pPr marL="1188720" lvl="1">
              <a:buFont typeface="Wingdings" charset="2"/>
              <a:buChar char="ü"/>
            </a:pPr>
            <a:r>
              <a:rPr lang="en-US" sz="3200" b="1" dirty="0" smtClean="0">
                <a:solidFill>
                  <a:srgbClr val="009900"/>
                </a:solidFill>
              </a:rPr>
              <a:t>Phagocytosis</a:t>
            </a:r>
            <a:r>
              <a:rPr lang="en-US" sz="3200" dirty="0" smtClean="0"/>
              <a:t> – the process by which large particles, such as cells, are taken in by a cell</a:t>
            </a:r>
          </a:p>
          <a:p>
            <a:pPr marL="1188720" lvl="1">
              <a:buFont typeface="Wingdings" charset="2"/>
              <a:buChar char="ü"/>
            </a:pPr>
            <a:r>
              <a:rPr lang="en-US" sz="3200" b="1" dirty="0" smtClean="0">
                <a:solidFill>
                  <a:srgbClr val="009900"/>
                </a:solidFill>
              </a:rPr>
              <a:t>Pinocytosis</a:t>
            </a:r>
            <a:r>
              <a:rPr lang="en-US" sz="3200" dirty="0" smtClean="0"/>
              <a:t> – the process by which fluids are taken in by a cell</a:t>
            </a:r>
          </a:p>
          <a:p>
            <a:pPr marL="1188720" lvl="1">
              <a:buFont typeface="Wingdings" charset="2"/>
              <a:buChar char="ü"/>
            </a:pPr>
            <a:r>
              <a:rPr lang="en-US" sz="3200" b="1" dirty="0" smtClean="0">
                <a:solidFill>
                  <a:srgbClr val="009900"/>
                </a:solidFill>
              </a:rPr>
              <a:t>Receptor-mediated endocytosis </a:t>
            </a:r>
            <a:r>
              <a:rPr lang="en-US" sz="3200" dirty="0" smtClean="0"/>
              <a:t>– the process by which particles bind to the receptor proteins, causing the plasma membrane to </a:t>
            </a:r>
            <a:r>
              <a:rPr lang="en-US" sz="3200" dirty="0" err="1" smtClean="0"/>
              <a:t>invaginate</a:t>
            </a:r>
            <a:r>
              <a:rPr lang="en-US" sz="3200" dirty="0" smtClean="0"/>
              <a:t>, bringing the particle and the proteins into the cell</a:t>
            </a:r>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9597905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solidFill>
                  <a:srgbClr val="009900"/>
                </a:solidFill>
              </a:rPr>
              <a:t>Figure 3.26</a:t>
            </a:r>
          </a:p>
        </p:txBody>
      </p:sp>
      <p:pic>
        <p:nvPicPr>
          <p:cNvPr id="9" name="Figure" descr="Three types of endocytosis are shown: (a) phagocytosis, (b) pinocytosis, and (c) receptor-mediated endocytosis. Part a shows the plasma membrane forming a pocket around a particle in the extracellular fluid. The membrane subsequently engulfs the particle, which becomes trapped in a vacuole. Part b shows a plasma membrane forming a pocket around fluid in the extracellular fluid. The membrane subsequently engulfs the fluid, which becomes trapped in a vacuole. Part c shows a part of the plasma membrane that is clathrin-coated on the cytoplasmic side and has receptors on the extracellular side. The receptors bind a substance, then pinch off to form a coated vesic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138" b="-2138"/>
          <a:stretch>
            <a:fillRect/>
          </a:stretch>
        </p:blipFill>
        <p:spPr/>
      </p:pic>
      <p:sp>
        <p:nvSpPr>
          <p:cNvPr id="7" name="Figure Legend"/>
          <p:cNvSpPr>
            <a:spLocks noGrp="1"/>
          </p:cNvSpPr>
          <p:nvPr>
            <p:ph type="body" sz="quarter" idx="14"/>
          </p:nvPr>
        </p:nvSpPr>
        <p:spPr/>
        <p:txBody>
          <a:bodyPr>
            <a:noAutofit/>
          </a:bodyPr>
          <a:lstStyle/>
          <a:p>
            <a:r>
              <a:rPr lang="en-US" sz="1020" dirty="0"/>
              <a:t>Three variations of endocytosis are shown.</a:t>
            </a:r>
          </a:p>
          <a:p>
            <a:pPr marL="342900" indent="-342900">
              <a:buAutoNum type="alphaLcParenBoth"/>
            </a:pPr>
            <a:r>
              <a:rPr lang="en-US" sz="1020" dirty="0"/>
              <a:t>In one form of endocytosis, phagocytosis, the cell membrane surrounds the particle and pinches off to form an intracellular vacuole.</a:t>
            </a:r>
          </a:p>
          <a:p>
            <a:pPr marL="342900" indent="-342900">
              <a:buAutoNum type="alphaLcParenBoth"/>
            </a:pPr>
            <a:r>
              <a:rPr lang="en-US" sz="1020" dirty="0"/>
              <a:t>In another type of endocytosis, pinocytosis, the cell membrane surrounds a small volume of fluid and pinches off, forming a vesicle.</a:t>
            </a:r>
            <a:endParaRPr lang="en-US" sz="1020" dirty="0">
              <a:solidFill>
                <a:srgbClr val="6CB255"/>
              </a:solidFill>
            </a:endParaRPr>
          </a:p>
          <a:p>
            <a:pPr marL="342900" indent="-342900">
              <a:buAutoNum type="alphaLcParenBoth"/>
            </a:pPr>
            <a:r>
              <a:rPr lang="en-US" sz="1020" dirty="0"/>
              <a:t>In receptor-mediated endocytosis, uptake of substances by the cell is targeted to a single type of substance that binds at the receptor on the external cell membrane. (credit: modification of work by Mariana Ruiz Villarreal)</a:t>
            </a:r>
          </a:p>
        </p:txBody>
      </p:sp>
      <p:sp>
        <p:nvSpPr>
          <p:cNvPr id="6" name="Disclaimer">
            <a:extLst>
              <a:ext uri="{FF2B5EF4-FFF2-40B4-BE49-F238E27FC236}">
                <a16:creationId xmlns:a16="http://schemas.microsoft.com/office/drawing/2014/main" id="{B972907B-DF34-4BCF-BEA8-328B701DD72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11" name="OpenStaxLogo" descr="openstax college logo">
            <a:extLst>
              <a:ext uri="{FF2B5EF4-FFF2-40B4-BE49-F238E27FC236}">
                <a16:creationId xmlns:a16="http://schemas.microsoft.com/office/drawing/2014/main" id="{38EE29EA-E9C3-4223-A59D-5D810DD7FDC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35591766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41326"/>
            <a:ext cx="7056004" cy="584776"/>
          </a:xfrm>
          <a:prstGeom prst="rect">
            <a:avLst/>
          </a:prstGeom>
          <a:noFill/>
        </p:spPr>
        <p:txBody>
          <a:bodyPr wrap="square" rtlCol="0">
            <a:spAutoFit/>
          </a:bodyPr>
          <a:lstStyle/>
          <a:p>
            <a:r>
              <a:rPr lang="en-US" sz="3200" b="1" dirty="0" smtClean="0">
                <a:solidFill>
                  <a:srgbClr val="009900"/>
                </a:solidFill>
              </a:rPr>
              <a:t>Exocytosis</a:t>
            </a:r>
            <a:endParaRPr lang="en-US" sz="3200" b="1" dirty="0">
              <a:solidFill>
                <a:srgbClr val="009900"/>
              </a:solidFill>
            </a:endParaRPr>
          </a:p>
        </p:txBody>
      </p:sp>
      <p:sp>
        <p:nvSpPr>
          <p:cNvPr id="7" name="Figure Legend"/>
          <p:cNvSpPr>
            <a:spLocks noGrp="1"/>
          </p:cNvSpPr>
          <p:nvPr>
            <p:ph type="body" sz="quarter" idx="14"/>
          </p:nvPr>
        </p:nvSpPr>
        <p:spPr>
          <a:xfrm>
            <a:off x="457200" y="951159"/>
            <a:ext cx="8062912" cy="5814101"/>
          </a:xfrm>
        </p:spPr>
        <p:txBody>
          <a:bodyPr>
            <a:noAutofit/>
          </a:bodyPr>
          <a:lstStyle/>
          <a:p>
            <a:pPr marL="457200" indent="-457200">
              <a:buFont typeface="Arial"/>
              <a:buChar char="•"/>
            </a:pPr>
            <a:r>
              <a:rPr lang="en-US" sz="3200" b="1" dirty="0" smtClean="0">
                <a:solidFill>
                  <a:srgbClr val="009900"/>
                </a:solidFill>
              </a:rPr>
              <a:t>Exocytosis</a:t>
            </a:r>
            <a:r>
              <a:rPr lang="en-US" sz="3200" dirty="0" smtClean="0"/>
              <a:t> </a:t>
            </a:r>
            <a:r>
              <a:rPr lang="en-US" sz="3200" dirty="0"/>
              <a:t>-</a:t>
            </a:r>
            <a:r>
              <a:rPr lang="en-US" sz="3200" dirty="0" smtClean="0"/>
              <a:t> the process of expelling a particle from a cell when its vesicle membrane fuses with the plasma membrane</a:t>
            </a:r>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5103317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pPr algn="r"/>
            <a:r>
              <a:rPr lang="en-US" sz="2400" dirty="0">
                <a:solidFill>
                  <a:srgbClr val="009900"/>
                </a:solidFill>
              </a:rPr>
              <a:t>Figure 3.27</a:t>
            </a:r>
          </a:p>
        </p:txBody>
      </p:sp>
      <p:pic>
        <p:nvPicPr>
          <p:cNvPr id="2" name="Figure" descr="A vesicle containing waste products is shown in the cytoplasm. The vesicle migrates to the cell membrane. The membrane of the vesicle fuses with the cell membrane, and the contents of the vesicle are released to the extracellular flui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488" b="-7488"/>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In exocytosis, a vesicle migrates to the plasma membrane, binds, and releases its contents to the outside of the cell. (credit: modification of work by Mariana Ruiz Villarreal)</a:t>
            </a:r>
          </a:p>
        </p:txBody>
      </p:sp>
      <p:sp>
        <p:nvSpPr>
          <p:cNvPr id="7" name="Disclaimer">
            <a:extLst>
              <a:ext uri="{FF2B5EF4-FFF2-40B4-BE49-F238E27FC236}">
                <a16:creationId xmlns:a16="http://schemas.microsoft.com/office/drawing/2014/main" id="{43559FE1-4CBA-4C31-BE7C-2F314B0794C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A7B0DBDD-4817-4A20-99AC-D38C0B061E2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2251443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41326"/>
            <a:ext cx="7056004" cy="584776"/>
          </a:xfrm>
          <a:prstGeom prst="rect">
            <a:avLst/>
          </a:prstGeom>
          <a:noFill/>
        </p:spPr>
        <p:txBody>
          <a:bodyPr wrap="square" rtlCol="0">
            <a:spAutoFit/>
          </a:bodyPr>
          <a:lstStyle/>
          <a:p>
            <a:r>
              <a:rPr lang="en-US" sz="3200" b="1" dirty="0" smtClean="0">
                <a:solidFill>
                  <a:srgbClr val="009900"/>
                </a:solidFill>
              </a:rPr>
              <a:t>Dissecting Microscopes</a:t>
            </a:r>
            <a:endParaRPr lang="en-US" sz="3200" b="1" dirty="0">
              <a:solidFill>
                <a:srgbClr val="009900"/>
              </a:solidFill>
            </a:endParaRPr>
          </a:p>
        </p:txBody>
      </p:sp>
      <p:sp>
        <p:nvSpPr>
          <p:cNvPr id="7" name="Figure Legend"/>
          <p:cNvSpPr>
            <a:spLocks noGrp="1"/>
          </p:cNvSpPr>
          <p:nvPr>
            <p:ph type="body" sz="quarter" idx="14"/>
          </p:nvPr>
        </p:nvSpPr>
        <p:spPr>
          <a:xfrm>
            <a:off x="457200" y="1311643"/>
            <a:ext cx="8062912" cy="5814101"/>
          </a:xfrm>
        </p:spPr>
        <p:txBody>
          <a:bodyPr>
            <a:noAutofit/>
          </a:bodyPr>
          <a:lstStyle/>
          <a:p>
            <a:pPr marL="457200" indent="-457200">
              <a:buFont typeface="Arial"/>
              <a:buChar char="•"/>
            </a:pPr>
            <a:r>
              <a:rPr lang="en-US" sz="3200" dirty="0" smtClean="0"/>
              <a:t>Magnify only 20 to 80 times the object size</a:t>
            </a:r>
          </a:p>
          <a:p>
            <a:pPr marL="457200" indent="-457200">
              <a:buFont typeface="Arial"/>
              <a:buChar char="•"/>
            </a:pPr>
            <a:r>
              <a:rPr lang="en-US" sz="3200" dirty="0" smtClean="0"/>
              <a:t>Provides a three-dimensional view of the specimen</a:t>
            </a:r>
          </a:p>
          <a:p>
            <a:pPr marL="457200" indent="-457200">
              <a:buFont typeface="Arial"/>
              <a:buChar char="•"/>
            </a:pPr>
            <a:endParaRPr lang="en-US" sz="3200" dirty="0" smtClean="0"/>
          </a:p>
          <a:p>
            <a:pPr marL="457200" indent="-457200">
              <a:buFont typeface="Arial"/>
              <a:buChar char="•"/>
            </a:pPr>
            <a:endParaRPr lang="en-US" sz="3200" dirty="0" smtClean="0"/>
          </a:p>
        </p:txBody>
      </p:sp>
      <p:pic>
        <p:nvPicPr>
          <p:cNvPr id="6" name="OpenStaxLogo" descr="openstax college logo">
            <a:extLst>
              <a:ext uri="{FF2B5EF4-FFF2-40B4-BE49-F238E27FC236}">
                <a16:creationId xmlns:a16="http://schemas.microsoft.com/office/drawing/2014/main" id="{414308E5-89FF-4E84-AA45-FE604E017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4231392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1764</TotalTime>
  <Words>5788</Words>
  <Application>Microsoft Office PowerPoint</Application>
  <PresentationFormat>On-screen Show (4:3)</PresentationFormat>
  <Paragraphs>339</Paragraphs>
  <Slides>88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88</vt:i4>
      </vt:variant>
    </vt:vector>
  </HeadingPairs>
  <TitlesOfParts>
    <vt:vector size="93" baseType="lpstr">
      <vt:lpstr>Arial</vt:lpstr>
      <vt:lpstr>Arial Black</vt:lpstr>
      <vt:lpstr>Calibri</vt:lpstr>
      <vt:lpstr>Wingdings</vt:lpstr>
      <vt:lpstr>Essential</vt:lpstr>
      <vt:lpstr>Concepts of Biology</vt:lpstr>
      <vt:lpstr>Cell structure and function (1 of 2)</vt:lpstr>
      <vt:lpstr>Cell structure and function (2 of 2)</vt:lpstr>
      <vt:lpstr>Figure 3.1</vt:lpstr>
      <vt:lpstr>3.1 How cells are studied (1 of 2)</vt:lpstr>
      <vt:lpstr>3.1 How cells are studied (2 of 2)</vt:lpstr>
      <vt:lpstr>PowerPoint Presentation</vt:lpstr>
      <vt:lpstr>PowerPoint Presentation</vt:lpstr>
      <vt:lpstr>PowerPoint Presentation</vt:lpstr>
      <vt:lpstr>Figure 3.2</vt:lpstr>
      <vt:lpstr>PowerPoint Presentation</vt:lpstr>
      <vt:lpstr>Figure 3.3</vt:lpstr>
      <vt:lpstr>Cell theory</vt:lpstr>
      <vt:lpstr>3.2 comparing prokaryotic and eukaryotic cells (1 of 3)</vt:lpstr>
      <vt:lpstr>3.2 comparing prokaryotic and eukaryotic cells (2 of 3)</vt:lpstr>
      <vt:lpstr>Figure 3.5</vt:lpstr>
      <vt:lpstr>3.2 comparing prokaryotic and eukaryotic cells (3 of 3)</vt:lpstr>
      <vt:lpstr>PowerPoint Presentation</vt:lpstr>
      <vt:lpstr>Figure 3.6</vt:lpstr>
      <vt:lpstr>3.3 Eukaryotic cells</vt:lpstr>
      <vt:lpstr>Figure 3.7</vt:lpstr>
      <vt:lpstr>PowerPoint Presentation</vt:lpstr>
      <vt:lpstr>Figure 3.8</vt:lpstr>
      <vt:lpstr>PowerPoint Presentation</vt:lpstr>
      <vt:lpstr>PowerPoint Presentation</vt:lpstr>
      <vt:lpstr>Figure 3.9</vt:lpstr>
      <vt:lpstr>PowerPoint Presentation</vt:lpstr>
      <vt:lpstr>PowerPoint Presentation</vt:lpstr>
      <vt:lpstr>PowerPoint Presentation</vt:lpstr>
      <vt:lpstr>Figure 3.10</vt:lpstr>
      <vt:lpstr>PowerPoint Presentation</vt:lpstr>
      <vt:lpstr>PowerPoint Presentation</vt:lpstr>
      <vt:lpstr>PowerPoint Presentation</vt:lpstr>
      <vt:lpstr>PowerPoint Presentation</vt:lpstr>
      <vt:lpstr>Figure 3.11</vt:lpstr>
      <vt:lpstr>Figure 3.13</vt:lpstr>
      <vt:lpstr>PowerPoint Presentation</vt:lpstr>
      <vt:lpstr>Figure 3.12</vt:lpstr>
      <vt:lpstr>PowerPoint Presentation</vt:lpstr>
      <vt:lpstr>PowerPoint Presentation</vt:lpstr>
      <vt:lpstr>PowerPoint Presentation</vt:lpstr>
      <vt:lpstr>Figure 3.14</vt:lpstr>
      <vt:lpstr>PowerPoint Presentation</vt:lpstr>
      <vt:lpstr>PowerPoint Presentation</vt:lpstr>
      <vt:lpstr>PowerPoint Presentation</vt:lpstr>
      <vt:lpstr>PowerPoint Presentation</vt:lpstr>
      <vt:lpstr>Figure 3.15</vt:lpstr>
      <vt:lpstr>PowerPoint Presentation</vt:lpstr>
      <vt:lpstr>PowerPoint Presentation</vt:lpstr>
      <vt:lpstr>PowerPoint Presentation</vt:lpstr>
      <vt:lpstr>Figure 3.16</vt:lpstr>
      <vt:lpstr>PowerPoint Presentation</vt:lpstr>
      <vt:lpstr>PowerPoint Presentation</vt:lpstr>
      <vt:lpstr>Figure 3.17</vt:lpstr>
      <vt:lpstr>PowerPoint Presentation</vt:lpstr>
      <vt:lpstr>PowerPoint Presentation</vt:lpstr>
      <vt:lpstr>PowerPoint Presentation</vt:lpstr>
      <vt:lpstr>Figure 3.18</vt:lpstr>
      <vt:lpstr>PowerPoint Presentation</vt:lpstr>
      <vt:lpstr>Figure 3.19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Figure 3.20</vt:lpstr>
      <vt:lpstr>PowerPoint Presentation</vt:lpstr>
      <vt:lpstr>PowerPoint Presentation</vt:lpstr>
      <vt:lpstr>PowerPoint Presentation</vt:lpstr>
      <vt:lpstr>Figure 3.21</vt:lpstr>
      <vt:lpstr>PowerPoint Presentation</vt:lpstr>
      <vt:lpstr>PowerPoint Presentation</vt:lpstr>
      <vt:lpstr>Figure 3.22</vt:lpstr>
      <vt:lpstr>PowerPoint Presentation</vt:lpstr>
      <vt:lpstr>Figure 3.23</vt:lpstr>
      <vt:lpstr>PowerPoint Presentation</vt:lpstr>
      <vt:lpstr>PowerPoint Presentation</vt:lpstr>
      <vt:lpstr>Figure 3.24</vt:lpstr>
      <vt:lpstr>PowerPoint Presentation</vt:lpstr>
      <vt:lpstr>PowerPoint Presentation</vt:lpstr>
      <vt:lpstr>Figure 3.25</vt:lpstr>
      <vt:lpstr>PowerPoint Presentation</vt:lpstr>
      <vt:lpstr>PowerPoint Presentation</vt:lpstr>
      <vt:lpstr>Figure 3.26</vt:lpstr>
      <vt:lpstr>PowerPoint Presentation</vt:lpstr>
      <vt:lpstr>Figure 3.27</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of Biology - Chapter 3 - CELL STRUCTURE AND FUNCTION</dc:title>
  <dc:creator>Spuddy McSpare</dc:creator>
  <cp:lastModifiedBy>SLIPUB</cp:lastModifiedBy>
  <cp:revision>248</cp:revision>
  <cp:lastPrinted>2013-07-05T18:10:32Z</cp:lastPrinted>
  <dcterms:created xsi:type="dcterms:W3CDTF">2012-06-04T02:13:36Z</dcterms:created>
  <dcterms:modified xsi:type="dcterms:W3CDTF">2019-08-10T15:41:26Z</dcterms:modified>
</cp:coreProperties>
</file>