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93"/>
  </p:handoutMasterIdLst>
  <p:sldIdLst>
    <p:sldId id="256" r:id="rId2"/>
    <p:sldId id="296" r:id="rId3"/>
    <p:sldId id="279" r:id="rId4"/>
    <p:sldId id="273" r:id="rId5"/>
    <p:sldId id="297" r:id="rId6"/>
    <p:sldId id="302" r:id="rId7"/>
    <p:sldId id="305" r:id="rId8"/>
    <p:sldId id="304" r:id="rId9"/>
    <p:sldId id="301" r:id="rId10"/>
    <p:sldId id="311" r:id="rId11"/>
    <p:sldId id="310" r:id="rId12"/>
    <p:sldId id="308" r:id="rId13"/>
    <p:sldId id="280" r:id="rId14"/>
    <p:sldId id="312" r:id="rId15"/>
    <p:sldId id="317" r:id="rId16"/>
    <p:sldId id="316" r:id="rId17"/>
    <p:sldId id="315" r:id="rId18"/>
    <p:sldId id="314" r:id="rId19"/>
    <p:sldId id="320" r:id="rId20"/>
    <p:sldId id="277" r:id="rId21"/>
    <p:sldId id="319" r:id="rId22"/>
    <p:sldId id="313" r:id="rId23"/>
    <p:sldId id="324" r:id="rId24"/>
    <p:sldId id="323" r:id="rId25"/>
    <p:sldId id="327" r:id="rId26"/>
    <p:sldId id="326" r:id="rId27"/>
    <p:sldId id="329" r:id="rId28"/>
    <p:sldId id="322" r:id="rId29"/>
    <p:sldId id="328" r:id="rId30"/>
    <p:sldId id="332" r:id="rId31"/>
    <p:sldId id="333" r:id="rId32"/>
    <p:sldId id="334" r:id="rId33"/>
    <p:sldId id="281" r:id="rId34"/>
    <p:sldId id="335" r:id="rId35"/>
    <p:sldId id="336" r:id="rId36"/>
    <p:sldId id="331" r:id="rId37"/>
    <p:sldId id="299" r:id="rId38"/>
    <p:sldId id="282" r:id="rId39"/>
    <p:sldId id="330" r:id="rId40"/>
    <p:sldId id="300" r:id="rId41"/>
    <p:sldId id="337" r:id="rId42"/>
    <p:sldId id="338" r:id="rId43"/>
    <p:sldId id="340" r:id="rId44"/>
    <p:sldId id="342" r:id="rId45"/>
    <p:sldId id="361" r:id="rId46"/>
    <p:sldId id="343" r:id="rId47"/>
    <p:sldId id="341" r:id="rId48"/>
    <p:sldId id="283" r:id="rId49"/>
    <p:sldId id="348" r:id="rId50"/>
    <p:sldId id="298" r:id="rId51"/>
    <p:sldId id="284" r:id="rId52"/>
    <p:sldId id="349" r:id="rId53"/>
    <p:sldId id="357" r:id="rId54"/>
    <p:sldId id="350" r:id="rId55"/>
    <p:sldId id="358" r:id="rId56"/>
    <p:sldId id="359" r:id="rId57"/>
    <p:sldId id="286" r:id="rId58"/>
    <p:sldId id="360" r:id="rId59"/>
    <p:sldId id="287" r:id="rId60"/>
    <p:sldId id="351" r:id="rId61"/>
    <p:sldId id="356" r:id="rId62"/>
    <p:sldId id="362" r:id="rId63"/>
    <p:sldId id="363" r:id="rId64"/>
    <p:sldId id="364" r:id="rId65"/>
    <p:sldId id="365" r:id="rId66"/>
    <p:sldId id="369" r:id="rId67"/>
    <p:sldId id="373" r:id="rId68"/>
    <p:sldId id="366" r:id="rId69"/>
    <p:sldId id="370" r:id="rId70"/>
    <p:sldId id="374" r:id="rId71"/>
    <p:sldId id="379" r:id="rId72"/>
    <p:sldId id="371" r:id="rId73"/>
    <p:sldId id="376" r:id="rId74"/>
    <p:sldId id="377" r:id="rId75"/>
    <p:sldId id="380" r:id="rId76"/>
    <p:sldId id="378" r:id="rId77"/>
    <p:sldId id="368" r:id="rId78"/>
    <p:sldId id="383" r:id="rId79"/>
    <p:sldId id="388" r:id="rId80"/>
    <p:sldId id="385" r:id="rId81"/>
    <p:sldId id="295" r:id="rId82"/>
    <p:sldId id="387" r:id="rId83"/>
    <p:sldId id="389" r:id="rId84"/>
    <p:sldId id="390" r:id="rId85"/>
    <p:sldId id="391" r:id="rId86"/>
    <p:sldId id="381" r:id="rId87"/>
    <p:sldId id="394" r:id="rId88"/>
    <p:sldId id="293" r:id="rId89"/>
    <p:sldId id="392" r:id="rId90"/>
    <p:sldId id="382" r:id="rId91"/>
    <p:sldId id="39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598621"/>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9" d="100"/>
          <a:sy n="109" d="100"/>
        </p:scale>
        <p:origin x="3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D6EFDA4-FDA2-4B4D-8AC2-11CD188087B9}"/>
              </a:ext>
            </a:extLst>
          </p:cNvPr>
          <p:cNvSpPr>
            <a:spLocks noGrp="1"/>
          </p:cNvSpPr>
          <p:nvPr>
            <p:ph type="title" idx="4294967295"/>
          </p:nvPr>
        </p:nvSpPr>
        <p:spPr>
          <a:xfrm>
            <a:off x="0" y="775252"/>
            <a:ext cx="9144000" cy="649675"/>
          </a:xfrm>
        </p:spPr>
        <p:txBody>
          <a:bodyPr>
            <a:normAutofit/>
          </a:bodyPr>
          <a:lstStyle/>
          <a:p>
            <a:pPr algn="ctr"/>
            <a:r>
              <a:rPr lang="en-US" sz="3600" dirty="0"/>
              <a:t>Concepts</a:t>
            </a:r>
            <a:r>
              <a:rPr lang="en-US" sz="3600" baseline="0" dirty="0"/>
              <a:t> of Biology</a:t>
            </a:r>
            <a:endParaRPr lang="en-US" sz="3600" dirty="0"/>
          </a:p>
        </p:txBody>
      </p:sp>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PATTERNS OF INHERITANCE</a:t>
            </a:r>
          </a:p>
          <a:p>
            <a:pPr algn="ctr"/>
            <a:r>
              <a:rPr lang="en-US" sz="1600" cap="none" dirty="0">
                <a:solidFill>
                  <a:schemeClr val="tx1"/>
                </a:solidFill>
                <a:latin typeface="+mn-lt"/>
              </a:rPr>
              <a:t>PowerPoint Image Slideshow</a:t>
            </a:r>
          </a:p>
        </p:txBody>
      </p:sp>
      <p:pic>
        <p:nvPicPr>
          <p:cNvPr id="6" name="Figure" descr="Concepts of Biology">
            <a:extLst>
              <a:ext uri="{FF2B5EF4-FFF2-40B4-BE49-F238E27FC236}">
                <a16:creationId xmlns:a16="http://schemas.microsoft.com/office/drawing/2014/main" id="{065002EE-D1F7-4CC6-B9D8-1E068C10381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3" name="Picture 2" descr="BY-NC-SA picture slides by Spuddy Mc Spare, information slides by Tracie Rizan Bates, M.A.S.T. Associate Professor, NTCC" title="copyright"/>
          <p:cNvPicPr>
            <a:picLocks noChangeAspect="1"/>
          </p:cNvPicPr>
          <p:nvPr/>
        </p:nvPicPr>
        <p:blipFill>
          <a:blip r:embed="rId3"/>
          <a:stretch>
            <a:fillRect/>
          </a:stretch>
        </p:blipFill>
        <p:spPr>
          <a:xfrm>
            <a:off x="1680063" y="6123843"/>
            <a:ext cx="5467350" cy="342900"/>
          </a:xfrm>
          <a:prstGeom prst="rect">
            <a:avLst/>
          </a:prstGeom>
        </p:spPr>
      </p:pic>
      <p:pic>
        <p:nvPicPr>
          <p:cNvPr id="7" name="OpenStaxLogo" descr="openstax college logo">
            <a:extLst>
              <a:ext uri="{FF2B5EF4-FFF2-40B4-BE49-F238E27FC236}">
                <a16:creationId xmlns:a16="http://schemas.microsoft.com/office/drawing/2014/main" id="{100CC9EA-DD12-440B-8C8A-B976BCA3B2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28138" cy="651210"/>
          </a:xfrm>
        </p:spPr>
        <p:txBody>
          <a:bodyPr>
            <a:noAutofit/>
          </a:bodyPr>
          <a:lstStyle/>
          <a:p>
            <a:r>
              <a:rPr lang="en-US" sz="2800" b="1" dirty="0" smtClean="0">
                <a:solidFill>
                  <a:srgbClr val="009900"/>
                </a:solidFill>
              </a:rPr>
              <a:t>Mendel’s Crosses (2 of 4)</a:t>
            </a:r>
            <a:endParaRPr lang="en-US" sz="2800" b="1" dirty="0">
              <a:solidFill>
                <a:srgbClr val="009900"/>
              </a:solidFill>
            </a:endParaRPr>
          </a:p>
        </p:txBody>
      </p:sp>
      <p:sp>
        <p:nvSpPr>
          <p:cNvPr id="6" name="TextBox 5"/>
          <p:cNvSpPr txBox="1"/>
          <p:nvPr/>
        </p:nvSpPr>
        <p:spPr>
          <a:xfrm>
            <a:off x="457200" y="1257301"/>
            <a:ext cx="81153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Mendel performed </a:t>
            </a:r>
            <a:r>
              <a:rPr lang="en-US" sz="2800" b="1" dirty="0" smtClean="0">
                <a:solidFill>
                  <a:srgbClr val="009900"/>
                </a:solidFill>
              </a:rPr>
              <a:t>hybridizations</a:t>
            </a:r>
            <a:r>
              <a:rPr lang="en-US" sz="2800" dirty="0" smtClean="0"/>
              <a:t>, which involve mating two true-breeding individuals that have different traits </a:t>
            </a:r>
          </a:p>
          <a:p>
            <a:pPr marL="285750" indent="-285750">
              <a:buFont typeface="Arial" panose="020B0604020202020204" pitchFamily="34" charset="0"/>
              <a:buChar char="•"/>
            </a:pPr>
            <a:r>
              <a:rPr lang="en-US" sz="2800" dirty="0" smtClean="0"/>
              <a:t>In the pea</a:t>
            </a:r>
            <a:r>
              <a:rPr lang="en-US" sz="2800" dirty="0"/>
              <a:t>, </a:t>
            </a:r>
            <a:r>
              <a:rPr lang="en-US" sz="2800" dirty="0" smtClean="0"/>
              <a:t>which is naturally self-pollinating, this is done by manually transferring pollen from the anther of a mature pea plant of one </a:t>
            </a:r>
            <a:r>
              <a:rPr lang="en-US" sz="2800" dirty="0"/>
              <a:t>variety to the stigma of a separate mature pea plant of the second </a:t>
            </a:r>
            <a:r>
              <a:rPr lang="en-US" sz="2800" dirty="0" smtClean="0"/>
              <a:t>variety </a:t>
            </a:r>
          </a:p>
          <a:p>
            <a:pPr marL="285750" indent="-285750">
              <a:buFont typeface="Arial" panose="020B0604020202020204" pitchFamily="34" charset="0"/>
              <a:buChar char="•"/>
            </a:pPr>
            <a:r>
              <a:rPr lang="en-US" sz="2800" dirty="0" smtClean="0"/>
              <a:t>Plants used in first-generation crosses were called </a:t>
            </a:r>
            <a:r>
              <a:rPr lang="en-US" sz="2800" b="1" dirty="0" smtClean="0">
                <a:solidFill>
                  <a:srgbClr val="009900"/>
                </a:solidFill>
              </a:rPr>
              <a:t>P</a:t>
            </a:r>
            <a:r>
              <a:rPr lang="en-US" sz="2800" dirty="0" smtClean="0"/>
              <a:t>, or </a:t>
            </a:r>
            <a:r>
              <a:rPr lang="en-US" sz="2800" b="1" dirty="0" smtClean="0">
                <a:solidFill>
                  <a:srgbClr val="009900"/>
                </a:solidFill>
              </a:rPr>
              <a:t>parental generation</a:t>
            </a:r>
            <a:r>
              <a:rPr lang="en-US" sz="2800" dirty="0" smtClean="0"/>
              <a:t>, plants (Figure 8.3) </a:t>
            </a:r>
          </a:p>
        </p:txBody>
      </p:sp>
    </p:spTree>
    <p:extLst>
      <p:ext uri="{BB962C8B-B14F-4D97-AF65-F5344CB8AC3E}">
        <p14:creationId xmlns:p14="http://schemas.microsoft.com/office/powerpoint/2010/main" val="231510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28138" cy="651210"/>
          </a:xfrm>
        </p:spPr>
        <p:txBody>
          <a:bodyPr>
            <a:noAutofit/>
          </a:bodyPr>
          <a:lstStyle/>
          <a:p>
            <a:r>
              <a:rPr lang="en-US" sz="2800" b="1" dirty="0" smtClean="0">
                <a:solidFill>
                  <a:srgbClr val="009900"/>
                </a:solidFill>
              </a:rPr>
              <a:t>Mendel’s Crosses (3 of 4)</a:t>
            </a:r>
            <a:endParaRPr lang="en-US" sz="2800" b="1" dirty="0">
              <a:solidFill>
                <a:srgbClr val="009900"/>
              </a:solidFill>
            </a:endParaRPr>
          </a:p>
        </p:txBody>
      </p:sp>
      <p:sp>
        <p:nvSpPr>
          <p:cNvPr id="6" name="TextBox 5"/>
          <p:cNvSpPr txBox="1"/>
          <p:nvPr/>
        </p:nvSpPr>
        <p:spPr>
          <a:xfrm>
            <a:off x="457200" y="1222131"/>
            <a:ext cx="7640515"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Mendel collected the seeds produced by the P plants that resulted from each cross and grew them the following season</a:t>
            </a:r>
          </a:p>
          <a:p>
            <a:pPr marL="285750" indent="-285750">
              <a:buFont typeface="Arial" panose="020B0604020202020204" pitchFamily="34" charset="0"/>
              <a:buChar char="•"/>
            </a:pPr>
            <a:r>
              <a:rPr lang="en-US" sz="2800" dirty="0" smtClean="0"/>
              <a:t>These offspring were called the </a:t>
            </a:r>
            <a:r>
              <a:rPr lang="en-US" sz="2800" b="1" dirty="0">
                <a:solidFill>
                  <a:srgbClr val="009900"/>
                </a:solidFill>
              </a:rPr>
              <a:t>F</a:t>
            </a:r>
            <a:r>
              <a:rPr lang="en-US" sz="2800" b="1" baseline="-25000" dirty="0">
                <a:solidFill>
                  <a:srgbClr val="009900"/>
                </a:solidFill>
              </a:rPr>
              <a:t>1</a:t>
            </a:r>
            <a:r>
              <a:rPr lang="en-US" sz="2800" dirty="0" smtClean="0"/>
              <a:t>, or the </a:t>
            </a:r>
            <a:r>
              <a:rPr lang="en-US" sz="2800" b="1" dirty="0" smtClean="0">
                <a:solidFill>
                  <a:srgbClr val="009900"/>
                </a:solidFill>
              </a:rPr>
              <a:t>first filial generation </a:t>
            </a:r>
            <a:r>
              <a:rPr lang="en-US" sz="2800" dirty="0" smtClean="0"/>
              <a:t>(filial = daughter or son) </a:t>
            </a:r>
          </a:p>
          <a:p>
            <a:pPr marL="285750" indent="-285750">
              <a:buFont typeface="Arial" panose="020B0604020202020204" pitchFamily="34" charset="0"/>
              <a:buChar char="•"/>
            </a:pPr>
            <a:r>
              <a:rPr lang="en-US" sz="2800" dirty="0" smtClean="0"/>
              <a:t>Once Mendel examined the characteristics in the F</a:t>
            </a:r>
            <a:r>
              <a:rPr lang="en-US" sz="2800" baseline="-25000" dirty="0" smtClean="0"/>
              <a:t>1</a:t>
            </a:r>
            <a:r>
              <a:rPr lang="en-US" sz="2800" dirty="0" smtClean="0"/>
              <a:t> generation of </a:t>
            </a:r>
            <a:r>
              <a:rPr lang="en-US" sz="2800" dirty="0"/>
              <a:t>plants</a:t>
            </a:r>
            <a:r>
              <a:rPr lang="en-US" sz="2800" dirty="0" smtClean="0"/>
              <a:t>, he allowed them to self-fertilize naturally</a:t>
            </a:r>
          </a:p>
          <a:p>
            <a:pPr marL="285750" indent="-285750">
              <a:buFont typeface="Arial" panose="020B0604020202020204" pitchFamily="34" charset="0"/>
              <a:buChar char="•"/>
            </a:pPr>
            <a:r>
              <a:rPr lang="en-US" sz="2800" dirty="0" smtClean="0"/>
              <a:t>He then collected and grew the seeds from the F</a:t>
            </a:r>
            <a:r>
              <a:rPr lang="en-US" sz="2800" baseline="-25000" dirty="0" smtClean="0"/>
              <a:t>1</a:t>
            </a:r>
            <a:r>
              <a:rPr lang="en-US" sz="2800" dirty="0" smtClean="0"/>
              <a:t> plants to produce the </a:t>
            </a:r>
            <a:r>
              <a:rPr lang="en-US" sz="2800" b="1" dirty="0" smtClean="0">
                <a:solidFill>
                  <a:srgbClr val="009900"/>
                </a:solidFill>
              </a:rPr>
              <a:t>F</a:t>
            </a:r>
            <a:r>
              <a:rPr lang="en-US" sz="2800" b="1" baseline="-25000" dirty="0" smtClean="0">
                <a:solidFill>
                  <a:srgbClr val="009900"/>
                </a:solidFill>
              </a:rPr>
              <a:t>2</a:t>
            </a:r>
            <a:r>
              <a:rPr lang="en-US" sz="2800" dirty="0"/>
              <a:t>, or </a:t>
            </a:r>
            <a:r>
              <a:rPr lang="en-US" sz="2800" b="1" dirty="0">
                <a:solidFill>
                  <a:srgbClr val="009900"/>
                </a:solidFill>
              </a:rPr>
              <a:t>second </a:t>
            </a:r>
            <a:r>
              <a:rPr lang="en-US" sz="2800" b="1" dirty="0" smtClean="0">
                <a:solidFill>
                  <a:srgbClr val="009900"/>
                </a:solidFill>
              </a:rPr>
              <a:t>filial generation</a:t>
            </a:r>
          </a:p>
        </p:txBody>
      </p:sp>
    </p:spTree>
    <p:extLst>
      <p:ext uri="{BB962C8B-B14F-4D97-AF65-F5344CB8AC3E}">
        <p14:creationId xmlns:p14="http://schemas.microsoft.com/office/powerpoint/2010/main" val="330919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a:solidFill>
                  <a:srgbClr val="009900"/>
                </a:solidFill>
              </a:rPr>
              <a:t>Mendel’s </a:t>
            </a:r>
            <a:r>
              <a:rPr lang="en-US" sz="2800" b="1" dirty="0" smtClean="0">
                <a:solidFill>
                  <a:srgbClr val="009900"/>
                </a:solidFill>
              </a:rPr>
              <a:t>Crosses (4 of 4)</a:t>
            </a:r>
            <a:endParaRPr lang="en-US" sz="2800" b="1" dirty="0">
              <a:solidFill>
                <a:srgbClr val="009900"/>
              </a:solidFill>
            </a:endParaRPr>
          </a:p>
        </p:txBody>
      </p:sp>
      <p:sp>
        <p:nvSpPr>
          <p:cNvPr id="6" name="TextBox 5"/>
          <p:cNvSpPr txBox="1"/>
          <p:nvPr/>
        </p:nvSpPr>
        <p:spPr>
          <a:xfrm>
            <a:off x="457200" y="1362808"/>
            <a:ext cx="745587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Mendel’s experiments extended beyond the F</a:t>
            </a:r>
            <a:r>
              <a:rPr lang="en-US" sz="2800" baseline="-25000" dirty="0" smtClean="0"/>
              <a:t>2</a:t>
            </a:r>
            <a:r>
              <a:rPr lang="en-US" sz="2800" dirty="0" smtClean="0"/>
              <a:t> generation to the F</a:t>
            </a:r>
            <a:r>
              <a:rPr lang="en-US" sz="2800" baseline="-25000" dirty="0" smtClean="0"/>
              <a:t>3</a:t>
            </a:r>
            <a:r>
              <a:rPr lang="en-US" sz="2800" dirty="0" smtClean="0"/>
              <a:t> generation, F</a:t>
            </a:r>
            <a:r>
              <a:rPr lang="en-US" sz="2800" baseline="-25000" dirty="0" smtClean="0"/>
              <a:t>4</a:t>
            </a:r>
            <a:r>
              <a:rPr lang="en-US" sz="2800" dirty="0" smtClean="0"/>
              <a:t> generation, and so on, but it was the ratio of characteristics in the P, F</a:t>
            </a:r>
            <a:r>
              <a:rPr lang="en-US" sz="2800" baseline="-25000" dirty="0" smtClean="0"/>
              <a:t>1</a:t>
            </a:r>
            <a:r>
              <a:rPr lang="en-US" sz="2800" dirty="0" smtClean="0"/>
              <a:t>, and F</a:t>
            </a:r>
            <a:r>
              <a:rPr lang="en-US" sz="2800" baseline="-25000" dirty="0" smtClean="0"/>
              <a:t>2</a:t>
            </a:r>
            <a:r>
              <a:rPr lang="en-US" sz="2800" dirty="0" smtClean="0"/>
              <a:t> generations that were the most intriguing and became the basis of Mendel’s postulates</a:t>
            </a:r>
          </a:p>
        </p:txBody>
      </p:sp>
    </p:spTree>
    <p:extLst>
      <p:ext uri="{BB962C8B-B14F-4D97-AF65-F5344CB8AC3E}">
        <p14:creationId xmlns:p14="http://schemas.microsoft.com/office/powerpoint/2010/main" val="5092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60902" y="1099931"/>
            <a:ext cx="2133849" cy="659535"/>
          </a:xfrm>
        </p:spPr>
        <p:txBody>
          <a:bodyPr>
            <a:normAutofit/>
          </a:bodyPr>
          <a:lstStyle/>
          <a:p>
            <a:pPr algn="r"/>
            <a:r>
              <a:rPr lang="en-US" sz="2400" dirty="0">
                <a:solidFill>
                  <a:srgbClr val="009900"/>
                </a:solidFill>
              </a:rPr>
              <a:t>Figure 8.3</a:t>
            </a:r>
          </a:p>
        </p:txBody>
      </p:sp>
      <p:pic>
        <p:nvPicPr>
          <p:cNvPr id="9" name="Picture 8" descr="This illustration shows Mendel's crosses for his flower color experiment" title="Mendels Pea Plant Experiment"/>
          <p:cNvPicPr>
            <a:picLocks noChangeAspect="1"/>
          </p:cNvPicPr>
          <p:nvPr/>
        </p:nvPicPr>
        <p:blipFill>
          <a:blip r:embed="rId2"/>
          <a:stretch>
            <a:fillRect/>
          </a:stretch>
        </p:blipFill>
        <p:spPr>
          <a:xfrm>
            <a:off x="5384995" y="91956"/>
            <a:ext cx="3286770" cy="6341858"/>
          </a:xfrm>
          <a:prstGeom prst="rect">
            <a:avLst/>
          </a:prstGeom>
        </p:spPr>
      </p:pic>
      <p:sp>
        <p:nvSpPr>
          <p:cNvPr id="14" name="Figure Legend"/>
          <p:cNvSpPr>
            <a:spLocks noGrp="1"/>
          </p:cNvSpPr>
          <p:nvPr>
            <p:ph type="body" sz="quarter" idx="14"/>
          </p:nvPr>
        </p:nvSpPr>
        <p:spPr>
          <a:xfrm>
            <a:off x="747055" y="1759466"/>
            <a:ext cx="3913188" cy="5256973"/>
          </a:xfrm>
        </p:spPr>
        <p:txBody>
          <a:bodyPr>
            <a:noAutofit/>
          </a:bodyPr>
          <a:lstStyle/>
          <a:p>
            <a:r>
              <a:rPr lang="en-US" sz="1600" dirty="0">
                <a:solidFill>
                  <a:srgbClr val="000000"/>
                </a:solidFill>
              </a:rPr>
              <a:t>Mendel’s process for performing crosses included examining flower color.</a:t>
            </a:r>
          </a:p>
        </p:txBody>
      </p:sp>
      <p:sp>
        <p:nvSpPr>
          <p:cNvPr id="7" name="Disclaimer">
            <a:extLst>
              <a:ext uri="{FF2B5EF4-FFF2-40B4-BE49-F238E27FC236}">
                <a16:creationId xmlns:a16="http://schemas.microsoft.com/office/drawing/2014/main" id="{9CC31955-ACC4-4665-A1FD-F943DEC2A34E}"/>
              </a:ext>
            </a:extLst>
          </p:cNvPr>
          <p:cNvSpPr txBox="1">
            <a:spLocks/>
          </p:cNvSpPr>
          <p:nvPr/>
        </p:nvSpPr>
        <p:spPr>
          <a:xfrm>
            <a:off x="380695" y="6364319"/>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r>
              <a:rPr lang="en-US" dirty="0" smtClean="0"/>
              <a:t>. Note: picture was modified to change the word violet to purple because the Punnett square uses P to denote that purple color is dominant to white.</a:t>
            </a:r>
            <a:endParaRPr lang="en-US" dirty="0"/>
          </a:p>
        </p:txBody>
      </p:sp>
      <p:pic>
        <p:nvPicPr>
          <p:cNvPr id="6" name="OpenStaxLogo" descr="openstax college logo">
            <a:extLst>
              <a:ext uri="{FF2B5EF4-FFF2-40B4-BE49-F238E27FC236}">
                <a16:creationId xmlns:a16="http://schemas.microsoft.com/office/drawing/2014/main" id="{0A07C1D5-0C36-49E1-8021-9FB05508D6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7813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(1 of 11)</a:t>
            </a:r>
            <a:endParaRPr lang="en-US" sz="2800" b="1" dirty="0">
              <a:solidFill>
                <a:srgbClr val="009900"/>
              </a:solidFill>
            </a:endParaRPr>
          </a:p>
        </p:txBody>
      </p:sp>
      <p:sp>
        <p:nvSpPr>
          <p:cNvPr id="6" name="TextBox 5"/>
          <p:cNvSpPr txBox="1"/>
          <p:nvPr/>
        </p:nvSpPr>
        <p:spPr>
          <a:xfrm>
            <a:off x="457200" y="1362808"/>
            <a:ext cx="745587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Mendel </a:t>
            </a:r>
            <a:r>
              <a:rPr lang="en-US" sz="2800" dirty="0"/>
              <a:t>reported the results of his crosses involving seven different characteristics, each with two </a:t>
            </a:r>
            <a:r>
              <a:rPr lang="en-US" sz="2800" dirty="0" smtClean="0"/>
              <a:t>contrasting traits</a:t>
            </a:r>
          </a:p>
          <a:p>
            <a:pPr marL="285750" indent="-285750">
              <a:buFont typeface="Arial" panose="020B0604020202020204" pitchFamily="34" charset="0"/>
              <a:buChar char="•"/>
            </a:pPr>
            <a:r>
              <a:rPr lang="en-US" sz="2800" b="1" dirty="0" smtClean="0">
                <a:solidFill>
                  <a:srgbClr val="009900"/>
                </a:solidFill>
              </a:rPr>
              <a:t>Trait</a:t>
            </a:r>
            <a:r>
              <a:rPr lang="en-US" sz="2800" dirty="0" smtClean="0"/>
              <a:t> - a variation in the physical appearance of a heritable characteristic </a:t>
            </a:r>
          </a:p>
          <a:p>
            <a:pPr marL="285750" indent="-285750">
              <a:buFont typeface="Arial" panose="020B0604020202020204" pitchFamily="34" charset="0"/>
              <a:buChar char="•"/>
            </a:pPr>
            <a:r>
              <a:rPr lang="en-US" sz="2800" dirty="0" smtClean="0"/>
              <a:t>The characteristics </a:t>
            </a:r>
            <a:r>
              <a:rPr lang="en-US" sz="2800" dirty="0"/>
              <a:t>included plant height, seed texture, seed color, flower color, pea-pod size, pea-pod color, and flower </a:t>
            </a:r>
            <a:r>
              <a:rPr lang="en-US" sz="2800" dirty="0" smtClean="0"/>
              <a:t>position</a:t>
            </a:r>
          </a:p>
          <a:p>
            <a:pPr marL="285750" indent="-285750">
              <a:buFont typeface="Arial" panose="020B0604020202020204" pitchFamily="34" charset="0"/>
              <a:buChar char="•"/>
            </a:pPr>
            <a:r>
              <a:rPr lang="en-US" sz="2800" dirty="0" smtClean="0"/>
              <a:t>For </a:t>
            </a:r>
            <a:r>
              <a:rPr lang="en-US" sz="2800" dirty="0"/>
              <a:t>the characteristic of flower color, for example, the two contrasting traits were white versus </a:t>
            </a:r>
            <a:r>
              <a:rPr lang="en-US" sz="2800" dirty="0" smtClean="0"/>
              <a:t>purple</a:t>
            </a:r>
            <a:endParaRPr lang="en-US" sz="2800" dirty="0"/>
          </a:p>
        </p:txBody>
      </p:sp>
    </p:spTree>
    <p:extLst>
      <p:ext uri="{BB962C8B-B14F-4D97-AF65-F5344CB8AC3E}">
        <p14:creationId xmlns:p14="http://schemas.microsoft.com/office/powerpoint/2010/main" val="423848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(3 of 11)</a:t>
            </a:r>
            <a:endParaRPr lang="en-US" sz="2800" b="1" dirty="0">
              <a:solidFill>
                <a:srgbClr val="009900"/>
              </a:solidFill>
            </a:endParaRPr>
          </a:p>
        </p:txBody>
      </p:sp>
      <p:sp>
        <p:nvSpPr>
          <p:cNvPr id="6" name="TextBox 5"/>
          <p:cNvSpPr txBox="1"/>
          <p:nvPr/>
        </p:nvSpPr>
        <p:spPr>
          <a:xfrm>
            <a:off x="457200" y="1626577"/>
            <a:ext cx="745587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First, Mendel confirmed that he was using plants that bred true </a:t>
            </a:r>
            <a:r>
              <a:rPr lang="en-US" sz="2800" dirty="0"/>
              <a:t>for white or </a:t>
            </a:r>
            <a:r>
              <a:rPr lang="en-US" sz="2800" dirty="0" smtClean="0"/>
              <a:t>purple </a:t>
            </a:r>
            <a:r>
              <a:rPr lang="en-US" sz="2800" dirty="0"/>
              <a:t>flower </a:t>
            </a:r>
            <a:r>
              <a:rPr lang="en-US" sz="2800" dirty="0" smtClean="0"/>
              <a:t>color, meaning all </a:t>
            </a:r>
            <a:r>
              <a:rPr lang="en-US" sz="2800" dirty="0"/>
              <a:t>self-crossed offspring of parents with white flowers had white flowers, and all self-crossed offspring of parents with </a:t>
            </a:r>
            <a:r>
              <a:rPr lang="en-US" sz="2800" dirty="0" smtClean="0"/>
              <a:t>purple </a:t>
            </a:r>
            <a:r>
              <a:rPr lang="en-US" sz="2800" dirty="0"/>
              <a:t>flowers had </a:t>
            </a:r>
            <a:r>
              <a:rPr lang="en-US" sz="2800" dirty="0" smtClean="0"/>
              <a:t>purple flowers </a:t>
            </a:r>
          </a:p>
        </p:txBody>
      </p:sp>
    </p:spTree>
    <p:extLst>
      <p:ext uri="{BB962C8B-B14F-4D97-AF65-F5344CB8AC3E}">
        <p14:creationId xmlns:p14="http://schemas.microsoft.com/office/powerpoint/2010/main" val="394957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(4 of 11)</a:t>
            </a:r>
            <a:endParaRPr lang="en-US" sz="2800" b="1" dirty="0">
              <a:solidFill>
                <a:srgbClr val="009900"/>
              </a:solidFill>
            </a:endParaRPr>
          </a:p>
        </p:txBody>
      </p:sp>
      <p:sp>
        <p:nvSpPr>
          <p:cNvPr id="6" name="TextBox 5"/>
          <p:cNvSpPr txBox="1"/>
          <p:nvPr/>
        </p:nvSpPr>
        <p:spPr>
          <a:xfrm>
            <a:off x="457200" y="1424355"/>
            <a:ext cx="818563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In addition, Mendel confirmed that, other than flower color, the pea plants were physically </a:t>
            </a:r>
            <a:r>
              <a:rPr lang="en-US" sz="2800" dirty="0" smtClean="0"/>
              <a:t>identical</a:t>
            </a:r>
          </a:p>
          <a:p>
            <a:pPr marL="285750" indent="-285750">
              <a:buFont typeface="Arial" panose="020B0604020202020204" pitchFamily="34" charset="0"/>
              <a:buChar char="•"/>
            </a:pPr>
            <a:r>
              <a:rPr lang="en-US" sz="2800" dirty="0" smtClean="0"/>
              <a:t>This </a:t>
            </a:r>
            <a:r>
              <a:rPr lang="en-US" sz="2800" dirty="0"/>
              <a:t>was an important check to make sure that the two varieties of pea plants only differed with respect to one trait, flower </a:t>
            </a:r>
            <a:r>
              <a:rPr lang="en-US" sz="2800" dirty="0" smtClean="0"/>
              <a:t>color</a:t>
            </a:r>
          </a:p>
          <a:p>
            <a:pPr marL="285750" indent="-285750">
              <a:buFont typeface="Arial" panose="020B0604020202020204" pitchFamily="34" charset="0"/>
              <a:buChar char="•"/>
            </a:pPr>
            <a:r>
              <a:rPr lang="en-US" sz="2800" dirty="0" smtClean="0"/>
              <a:t>Mendel then applied </a:t>
            </a:r>
            <a:r>
              <a:rPr lang="en-US" sz="2800" dirty="0"/>
              <a:t>the pollen from a plant with </a:t>
            </a:r>
            <a:r>
              <a:rPr lang="en-US" sz="2800" dirty="0" smtClean="0"/>
              <a:t>purple </a:t>
            </a:r>
            <a:r>
              <a:rPr lang="en-US" sz="2800" dirty="0"/>
              <a:t>flowers to the stigma of a plant with white </a:t>
            </a:r>
            <a:r>
              <a:rPr lang="en-US" sz="2800" dirty="0" smtClean="0"/>
              <a:t>flowers (cross-pollination)</a:t>
            </a:r>
          </a:p>
          <a:p>
            <a:pPr marL="285750" indent="-285750">
              <a:buFont typeface="Arial" panose="020B0604020202020204" pitchFamily="34" charset="0"/>
              <a:buChar char="•"/>
            </a:pPr>
            <a:r>
              <a:rPr lang="en-US" sz="2800" dirty="0" smtClean="0"/>
              <a:t>Mendel </a:t>
            </a:r>
            <a:r>
              <a:rPr lang="en-US" sz="2800" dirty="0"/>
              <a:t>found that 100 percent </a:t>
            </a:r>
            <a:r>
              <a:rPr lang="en-US" sz="2800" dirty="0" smtClean="0"/>
              <a:t>of the </a:t>
            </a:r>
            <a:r>
              <a:rPr lang="en-US" sz="2800" dirty="0"/>
              <a:t>F</a:t>
            </a:r>
            <a:r>
              <a:rPr lang="en-US" sz="2800" baseline="-25000" dirty="0"/>
              <a:t>1</a:t>
            </a:r>
            <a:r>
              <a:rPr lang="en-US" sz="2800" dirty="0"/>
              <a:t> hybrid generation had </a:t>
            </a:r>
            <a:r>
              <a:rPr lang="en-US" sz="2800" dirty="0" smtClean="0"/>
              <a:t>purple flowers</a:t>
            </a:r>
            <a:endParaRPr lang="en-US" sz="2800" dirty="0"/>
          </a:p>
        </p:txBody>
      </p:sp>
    </p:spTree>
    <p:extLst>
      <p:ext uri="{BB962C8B-B14F-4D97-AF65-F5344CB8AC3E}">
        <p14:creationId xmlns:p14="http://schemas.microsoft.com/office/powerpoint/2010/main" val="155944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(5 of 11)</a:t>
            </a:r>
            <a:endParaRPr lang="en-US" sz="2800" b="1" dirty="0">
              <a:solidFill>
                <a:srgbClr val="009900"/>
              </a:solidFill>
            </a:endParaRPr>
          </a:p>
        </p:txBody>
      </p:sp>
      <p:sp>
        <p:nvSpPr>
          <p:cNvPr id="6" name="TextBox 5"/>
          <p:cNvSpPr txBox="1"/>
          <p:nvPr/>
        </p:nvSpPr>
        <p:spPr>
          <a:xfrm>
            <a:off x="457200" y="1617785"/>
            <a:ext cx="745587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At </a:t>
            </a:r>
            <a:r>
              <a:rPr lang="en-US" sz="2800" dirty="0"/>
              <a:t>that </a:t>
            </a:r>
            <a:r>
              <a:rPr lang="en-US" sz="2800" dirty="0" smtClean="0"/>
              <a:t>time, it </a:t>
            </a:r>
            <a:r>
              <a:rPr lang="en-US" sz="2800" dirty="0"/>
              <a:t>would have </a:t>
            </a:r>
            <a:r>
              <a:rPr lang="en-US" sz="2800" dirty="0" smtClean="0"/>
              <a:t>been predicted </a:t>
            </a:r>
            <a:r>
              <a:rPr lang="en-US" sz="2800" dirty="0"/>
              <a:t>the hybrid flowers to be pale </a:t>
            </a:r>
            <a:r>
              <a:rPr lang="en-US" sz="2800" dirty="0" smtClean="0"/>
              <a:t>purple </a:t>
            </a:r>
            <a:r>
              <a:rPr lang="en-US" sz="2800" dirty="0"/>
              <a:t>or for hybrid plants to have equal numbers of white and </a:t>
            </a:r>
            <a:r>
              <a:rPr lang="en-US" sz="2800" dirty="0" smtClean="0"/>
              <a:t>purple flowers</a:t>
            </a:r>
          </a:p>
          <a:p>
            <a:pPr marL="285750" indent="-285750">
              <a:buFont typeface="Arial" panose="020B0604020202020204" pitchFamily="34" charset="0"/>
              <a:buChar char="•"/>
            </a:pPr>
            <a:r>
              <a:rPr lang="en-US" sz="2800" dirty="0" smtClean="0"/>
              <a:t>In </a:t>
            </a:r>
            <a:r>
              <a:rPr lang="en-US" sz="2800" dirty="0"/>
              <a:t>other words, the contrasting </a:t>
            </a:r>
            <a:r>
              <a:rPr lang="en-US" sz="2800" dirty="0" smtClean="0"/>
              <a:t>parental traits were expected to blend in the offspring</a:t>
            </a:r>
          </a:p>
          <a:p>
            <a:pPr marL="285750" indent="-285750">
              <a:buFont typeface="Arial" panose="020B0604020202020204" pitchFamily="34" charset="0"/>
              <a:buChar char="•"/>
            </a:pPr>
            <a:r>
              <a:rPr lang="en-US" sz="2800" dirty="0" smtClean="0"/>
              <a:t>Instead, Mendel’s results demonstrated that the white flower trait had </a:t>
            </a:r>
            <a:r>
              <a:rPr lang="en-US" sz="2800" dirty="0"/>
              <a:t>completely disappeared in the F</a:t>
            </a:r>
            <a:r>
              <a:rPr lang="en-US" sz="2800" baseline="-25000" dirty="0"/>
              <a:t>1</a:t>
            </a:r>
            <a:r>
              <a:rPr lang="en-US" sz="2800" dirty="0"/>
              <a:t> </a:t>
            </a:r>
            <a:r>
              <a:rPr lang="en-US" sz="2800" dirty="0" smtClean="0"/>
              <a:t>generation</a:t>
            </a:r>
          </a:p>
        </p:txBody>
      </p:sp>
    </p:spTree>
    <p:extLst>
      <p:ext uri="{BB962C8B-B14F-4D97-AF65-F5344CB8AC3E}">
        <p14:creationId xmlns:p14="http://schemas.microsoft.com/office/powerpoint/2010/main" val="58570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(6 of 11)</a:t>
            </a:r>
            <a:endParaRPr lang="en-US" sz="2800" b="1" dirty="0">
              <a:solidFill>
                <a:srgbClr val="009900"/>
              </a:solidFill>
            </a:endParaRPr>
          </a:p>
        </p:txBody>
      </p:sp>
      <p:sp>
        <p:nvSpPr>
          <p:cNvPr id="6" name="TextBox 5"/>
          <p:cNvSpPr txBox="1"/>
          <p:nvPr/>
        </p:nvSpPr>
        <p:spPr>
          <a:xfrm>
            <a:off x="457200" y="1512278"/>
            <a:ext cx="7455877"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Importantly, Mendel </a:t>
            </a:r>
            <a:r>
              <a:rPr lang="en-US" sz="2800" dirty="0"/>
              <a:t>did not stop his experimentation </a:t>
            </a:r>
            <a:r>
              <a:rPr lang="en-US" sz="2800" dirty="0" smtClean="0"/>
              <a:t>there</a:t>
            </a:r>
          </a:p>
          <a:p>
            <a:pPr marL="285750" indent="-285750">
              <a:buFont typeface="Arial" panose="020B0604020202020204" pitchFamily="34" charset="0"/>
              <a:buChar char="•"/>
            </a:pPr>
            <a:r>
              <a:rPr lang="en-US" sz="2800" dirty="0" smtClean="0"/>
              <a:t>He </a:t>
            </a:r>
            <a:r>
              <a:rPr lang="en-US" sz="2800" dirty="0"/>
              <a:t>allowed the F</a:t>
            </a:r>
            <a:r>
              <a:rPr lang="en-US" sz="2800" baseline="-25000" dirty="0"/>
              <a:t>1</a:t>
            </a:r>
            <a:r>
              <a:rPr lang="en-US" sz="2800" dirty="0"/>
              <a:t> plants to self-fertilize and found that 705 plants in the F</a:t>
            </a:r>
            <a:r>
              <a:rPr lang="en-US" sz="2800" baseline="-25000" dirty="0"/>
              <a:t>2</a:t>
            </a:r>
            <a:r>
              <a:rPr lang="en-US" sz="2800" dirty="0"/>
              <a:t> generation had </a:t>
            </a:r>
            <a:r>
              <a:rPr lang="en-US" sz="2800" dirty="0" smtClean="0"/>
              <a:t>purple </a:t>
            </a:r>
            <a:r>
              <a:rPr lang="en-US" sz="2800" dirty="0"/>
              <a:t>flowers and 224 had white </a:t>
            </a:r>
            <a:r>
              <a:rPr lang="en-US" sz="2800" dirty="0" smtClean="0"/>
              <a:t>flowers</a:t>
            </a:r>
          </a:p>
          <a:p>
            <a:pPr marL="285750" indent="-285750">
              <a:buFont typeface="Arial" panose="020B0604020202020204" pitchFamily="34" charset="0"/>
              <a:buChar char="•"/>
            </a:pPr>
            <a:r>
              <a:rPr lang="en-US" sz="2800" dirty="0" smtClean="0"/>
              <a:t>This </a:t>
            </a:r>
            <a:r>
              <a:rPr lang="en-US" sz="2800" dirty="0"/>
              <a:t>was a ratio of </a:t>
            </a:r>
            <a:r>
              <a:rPr lang="en-US" sz="2800" dirty="0" smtClean="0"/>
              <a:t>3:1 purple </a:t>
            </a:r>
            <a:r>
              <a:rPr lang="en-US" sz="2800" dirty="0"/>
              <a:t>flowers to one white </a:t>
            </a:r>
            <a:r>
              <a:rPr lang="en-US" sz="2800" dirty="0" smtClean="0"/>
              <a:t>flower</a:t>
            </a:r>
          </a:p>
        </p:txBody>
      </p:sp>
    </p:spTree>
    <p:extLst>
      <p:ext uri="{BB962C8B-B14F-4D97-AF65-F5344CB8AC3E}">
        <p14:creationId xmlns:p14="http://schemas.microsoft.com/office/powerpoint/2010/main" val="114766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(8 of 11)</a:t>
            </a:r>
            <a:endParaRPr lang="en-US" sz="2800" b="1" dirty="0">
              <a:solidFill>
                <a:srgbClr val="009900"/>
              </a:solidFill>
            </a:endParaRPr>
          </a:p>
        </p:txBody>
      </p:sp>
      <p:sp>
        <p:nvSpPr>
          <p:cNvPr id="6" name="TextBox 5"/>
          <p:cNvSpPr txBox="1"/>
          <p:nvPr/>
        </p:nvSpPr>
        <p:spPr>
          <a:xfrm>
            <a:off x="457200" y="1538654"/>
            <a:ext cx="7455877"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For the other six characteristics that Mendel examined, the F</a:t>
            </a:r>
            <a:r>
              <a:rPr lang="en-US" sz="2800" baseline="-25000" dirty="0"/>
              <a:t>1</a:t>
            </a:r>
            <a:r>
              <a:rPr lang="en-US" sz="2800" dirty="0"/>
              <a:t> and F</a:t>
            </a:r>
            <a:r>
              <a:rPr lang="en-US" sz="2800" baseline="-25000" dirty="0"/>
              <a:t>2</a:t>
            </a:r>
            <a:r>
              <a:rPr lang="en-US" sz="2800" dirty="0"/>
              <a:t> generations behaved in the same way that they behaved for flower </a:t>
            </a:r>
            <a:r>
              <a:rPr lang="en-US" sz="2800" dirty="0" smtClean="0"/>
              <a:t>color</a:t>
            </a:r>
          </a:p>
          <a:p>
            <a:pPr marL="285750" indent="-285750">
              <a:buFont typeface="Arial" panose="020B0604020202020204" pitchFamily="34" charset="0"/>
              <a:buChar char="•"/>
            </a:pPr>
            <a:r>
              <a:rPr lang="en-US" sz="2800" dirty="0" smtClean="0"/>
              <a:t>One </a:t>
            </a:r>
            <a:r>
              <a:rPr lang="en-US" sz="2800" dirty="0"/>
              <a:t>of the two traits would disappear completely from the F</a:t>
            </a:r>
            <a:r>
              <a:rPr lang="en-US" sz="2800" baseline="-25000" dirty="0"/>
              <a:t>1</a:t>
            </a:r>
            <a:r>
              <a:rPr lang="en-US" sz="2800" dirty="0"/>
              <a:t> generation, only to reappear in the F</a:t>
            </a:r>
            <a:r>
              <a:rPr lang="en-US" sz="2800" baseline="-25000" dirty="0"/>
              <a:t>2</a:t>
            </a:r>
            <a:r>
              <a:rPr lang="en-US" sz="2800" dirty="0"/>
              <a:t> generation at a ratio of roughly 3:1 (Figure 8.4</a:t>
            </a:r>
            <a:r>
              <a:rPr lang="en-US" sz="2800" dirty="0" smtClean="0"/>
              <a:t>)</a:t>
            </a:r>
            <a:endParaRPr lang="en-US" sz="2800" dirty="0"/>
          </a:p>
        </p:txBody>
      </p:sp>
    </p:spTree>
    <p:extLst>
      <p:ext uri="{BB962C8B-B14F-4D97-AF65-F5344CB8AC3E}">
        <p14:creationId xmlns:p14="http://schemas.microsoft.com/office/powerpoint/2010/main" val="152741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2488223" cy="651210"/>
          </a:xfrm>
        </p:spPr>
        <p:txBody>
          <a:bodyPr>
            <a:normAutofit/>
          </a:bodyPr>
          <a:lstStyle/>
          <a:p>
            <a:r>
              <a:rPr lang="en-US" sz="2800" b="1" dirty="0" smtClean="0">
                <a:solidFill>
                  <a:srgbClr val="009900"/>
                </a:solidFill>
              </a:rPr>
              <a:t>Introduction</a:t>
            </a:r>
            <a:endParaRPr lang="en-US" sz="2800" b="1" dirty="0">
              <a:solidFill>
                <a:srgbClr val="009900"/>
              </a:solidFill>
            </a:endParaRPr>
          </a:p>
        </p:txBody>
      </p:sp>
      <p:sp>
        <p:nvSpPr>
          <p:cNvPr id="6" name="TextBox 5"/>
          <p:cNvSpPr txBox="1"/>
          <p:nvPr/>
        </p:nvSpPr>
        <p:spPr>
          <a:xfrm>
            <a:off x="457200" y="1362808"/>
            <a:ext cx="8001000" cy="4832092"/>
          </a:xfrm>
          <a:prstGeom prst="rect">
            <a:avLst/>
          </a:prstGeom>
          <a:noFill/>
        </p:spPr>
        <p:txBody>
          <a:bodyPr wrap="square" rtlCol="0">
            <a:spAutoFit/>
          </a:bodyPr>
          <a:lstStyle/>
          <a:p>
            <a:pPr marL="285750" indent="-285750" fontAlgn="t">
              <a:buFont typeface="Arial" panose="020B0604020202020204" pitchFamily="34" charset="0"/>
              <a:buChar char="•"/>
            </a:pPr>
            <a:r>
              <a:rPr lang="en-US" sz="2800" b="1" dirty="0">
                <a:solidFill>
                  <a:srgbClr val="009900"/>
                </a:solidFill>
              </a:rPr>
              <a:t>Genetics</a:t>
            </a:r>
            <a:r>
              <a:rPr lang="en-US" sz="2800" dirty="0"/>
              <a:t> -</a:t>
            </a:r>
            <a:r>
              <a:rPr lang="en-US" sz="2800" dirty="0" smtClean="0"/>
              <a:t> </a:t>
            </a:r>
            <a:r>
              <a:rPr lang="en-US" sz="2800" dirty="0"/>
              <a:t>the study of </a:t>
            </a:r>
            <a:r>
              <a:rPr lang="en-US" sz="2800" dirty="0" smtClean="0"/>
              <a:t>heredity</a:t>
            </a:r>
          </a:p>
          <a:p>
            <a:pPr marL="285750" indent="-285750" fontAlgn="t">
              <a:buFont typeface="Arial" panose="020B0604020202020204" pitchFamily="34" charset="0"/>
              <a:buChar char="•"/>
            </a:pPr>
            <a:r>
              <a:rPr lang="en-US" sz="2800" b="1" dirty="0" err="1" smtClean="0">
                <a:solidFill>
                  <a:srgbClr val="009900"/>
                </a:solidFill>
              </a:rPr>
              <a:t>Gregor</a:t>
            </a:r>
            <a:r>
              <a:rPr lang="en-US" sz="2800" b="1" dirty="0" smtClean="0">
                <a:solidFill>
                  <a:srgbClr val="009900"/>
                </a:solidFill>
              </a:rPr>
              <a:t> </a:t>
            </a:r>
            <a:r>
              <a:rPr lang="en-US" sz="2800" b="1" dirty="0">
                <a:solidFill>
                  <a:srgbClr val="009900"/>
                </a:solidFill>
              </a:rPr>
              <a:t>Mendel </a:t>
            </a:r>
            <a:r>
              <a:rPr lang="en-US" sz="2800" dirty="0"/>
              <a:t>set the framework for genetics long before chromosomes or genes had been </a:t>
            </a:r>
            <a:r>
              <a:rPr lang="en-US" sz="2800" dirty="0" smtClean="0"/>
              <a:t>identified</a:t>
            </a:r>
          </a:p>
          <a:p>
            <a:pPr marL="285750" indent="-285750" fontAlgn="t">
              <a:buFont typeface="Arial" panose="020B0604020202020204" pitchFamily="34" charset="0"/>
              <a:buChar char="•"/>
            </a:pPr>
            <a:r>
              <a:rPr lang="en-US" sz="2800" dirty="0" smtClean="0"/>
              <a:t>Mendel conducted </a:t>
            </a:r>
            <a:r>
              <a:rPr lang="en-US" sz="2800" dirty="0"/>
              <a:t>methodical, quantitative analyses using large sample </a:t>
            </a:r>
            <a:r>
              <a:rPr lang="en-US" sz="2800" dirty="0" smtClean="0"/>
              <a:t>sizes and revealed the </a:t>
            </a:r>
            <a:r>
              <a:rPr lang="en-US" sz="2800" dirty="0"/>
              <a:t>fundamental principles of </a:t>
            </a:r>
            <a:r>
              <a:rPr lang="en-US" sz="2800" dirty="0" smtClean="0"/>
              <a:t>heredity</a:t>
            </a:r>
          </a:p>
          <a:p>
            <a:pPr marL="285750" indent="-285750" fontAlgn="t">
              <a:buFont typeface="Arial" panose="020B0604020202020204" pitchFamily="34" charset="0"/>
              <a:buChar char="•"/>
            </a:pPr>
            <a:r>
              <a:rPr lang="en-US" sz="2800" dirty="0" smtClean="0"/>
              <a:t>We </a:t>
            </a:r>
            <a:r>
              <a:rPr lang="en-US" sz="2800" dirty="0"/>
              <a:t>now know that genes, carried on chromosomes, are the basic functional units of heredity with the ability to be replicated, expressed, or </a:t>
            </a:r>
            <a:r>
              <a:rPr lang="en-US" sz="2800" dirty="0" smtClean="0"/>
              <a:t>mutated</a:t>
            </a:r>
          </a:p>
        </p:txBody>
      </p:sp>
    </p:spTree>
    <p:extLst>
      <p:ext uri="{BB962C8B-B14F-4D97-AF65-F5344CB8AC3E}">
        <p14:creationId xmlns:p14="http://schemas.microsoft.com/office/powerpoint/2010/main" val="351819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1" y="241326"/>
            <a:ext cx="8062912" cy="659535"/>
          </a:xfrm>
        </p:spPr>
        <p:txBody>
          <a:bodyPr/>
          <a:lstStyle/>
          <a:p>
            <a:r>
              <a:rPr lang="en-US" dirty="0">
                <a:solidFill>
                  <a:srgbClr val="009900"/>
                </a:solidFill>
              </a:rPr>
              <a:t>Figure 8.4</a:t>
            </a:r>
          </a:p>
        </p:txBody>
      </p:sp>
      <p:pic>
        <p:nvPicPr>
          <p:cNvPr id="2" name="Figure" descr="Seven characteristics of Mendel’s pea plants are illustrated. The flowers can be purple or white. The peas can be yellow or green, or smooth or wrinkled. The pea pods can be inflated or constricted, or yellow or green. The flower position can be axial or terminal. The stem length can be tall or dwar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463" r="-31463"/>
          <a:stretch>
            <a:fillRect/>
          </a:stretch>
        </p:blipFill>
        <p:spPr/>
      </p:pic>
      <p:sp>
        <p:nvSpPr>
          <p:cNvPr id="7" name="Figure Legend"/>
          <p:cNvSpPr>
            <a:spLocks noGrp="1"/>
          </p:cNvSpPr>
          <p:nvPr>
            <p:ph type="body" sz="quarter" idx="14"/>
          </p:nvPr>
        </p:nvSpPr>
        <p:spPr/>
        <p:txBody>
          <a:bodyPr>
            <a:normAutofit/>
          </a:bodyPr>
          <a:lstStyle/>
          <a:p>
            <a:r>
              <a:rPr lang="en-US" sz="1600" dirty="0"/>
              <a:t>Mendel identified seven pea plant characteristics.</a:t>
            </a:r>
          </a:p>
        </p:txBody>
      </p:sp>
      <p:sp>
        <p:nvSpPr>
          <p:cNvPr id="9" name="Disclaimer">
            <a:extLst>
              <a:ext uri="{FF2B5EF4-FFF2-40B4-BE49-F238E27FC236}">
                <a16:creationId xmlns:a16="http://schemas.microsoft.com/office/drawing/2014/main" id="{1B430200-ED3F-4B12-92A9-3AE41D7E022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1A9D584B-40D0-415D-98BB-BFDD1448B0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(9 of 11)</a:t>
            </a:r>
            <a:endParaRPr lang="en-US" sz="2800" b="1" dirty="0">
              <a:solidFill>
                <a:srgbClr val="009900"/>
              </a:solidFill>
            </a:endParaRPr>
          </a:p>
        </p:txBody>
      </p:sp>
      <p:sp>
        <p:nvSpPr>
          <p:cNvPr id="6" name="TextBox 5"/>
          <p:cNvSpPr txBox="1"/>
          <p:nvPr/>
        </p:nvSpPr>
        <p:spPr>
          <a:xfrm>
            <a:off x="457200" y="1371601"/>
            <a:ext cx="745587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Upon compiling his results for many thousands of plants, Mendel concluded that the characteristics could be divided into expressed and latent </a:t>
            </a:r>
            <a:r>
              <a:rPr lang="en-US" sz="2800" dirty="0" smtClean="0"/>
              <a:t>traits</a:t>
            </a:r>
          </a:p>
          <a:p>
            <a:pPr marL="285750" indent="-285750">
              <a:buFont typeface="Arial" panose="020B0604020202020204" pitchFamily="34" charset="0"/>
              <a:buChar char="•"/>
            </a:pPr>
            <a:r>
              <a:rPr lang="en-US" sz="2800" dirty="0" smtClean="0"/>
              <a:t>He </a:t>
            </a:r>
            <a:r>
              <a:rPr lang="en-US" sz="2800" dirty="0"/>
              <a:t>called these dominant and recessive traits, </a:t>
            </a:r>
            <a:r>
              <a:rPr lang="en-US" sz="2800" dirty="0" smtClean="0"/>
              <a:t>respectively</a:t>
            </a:r>
          </a:p>
          <a:p>
            <a:pPr marL="285750" indent="-285750">
              <a:buFont typeface="Arial" panose="020B0604020202020204" pitchFamily="34" charset="0"/>
              <a:buChar char="•"/>
            </a:pPr>
            <a:r>
              <a:rPr lang="en-US" sz="2800" b="1" dirty="0" smtClean="0">
                <a:solidFill>
                  <a:srgbClr val="009900"/>
                </a:solidFill>
              </a:rPr>
              <a:t>Dominant </a:t>
            </a:r>
            <a:r>
              <a:rPr lang="en-US" sz="2800" b="1" dirty="0">
                <a:solidFill>
                  <a:srgbClr val="009900"/>
                </a:solidFill>
              </a:rPr>
              <a:t>traits </a:t>
            </a:r>
            <a:r>
              <a:rPr lang="en-US" sz="2800" dirty="0"/>
              <a:t>are those that are </a:t>
            </a:r>
            <a:r>
              <a:rPr lang="en-US" sz="2800" dirty="0" smtClean="0"/>
              <a:t>inherited unchanged in a hybridization</a:t>
            </a:r>
          </a:p>
          <a:p>
            <a:pPr marL="285750" indent="-285750">
              <a:buFont typeface="Arial" panose="020B0604020202020204" pitchFamily="34" charset="0"/>
              <a:buChar char="•"/>
            </a:pPr>
            <a:r>
              <a:rPr lang="en-US" sz="2800" b="1" dirty="0" smtClean="0">
                <a:solidFill>
                  <a:srgbClr val="009900"/>
                </a:solidFill>
              </a:rPr>
              <a:t>Recessive traits </a:t>
            </a:r>
            <a:r>
              <a:rPr lang="en-US" sz="2800" dirty="0" smtClean="0"/>
              <a:t>become latent, or disappear in the offspring of a hybridization</a:t>
            </a:r>
          </a:p>
          <a:p>
            <a:pPr marL="285750" indent="-285750">
              <a:buFont typeface="Arial" panose="020B0604020202020204" pitchFamily="34" charset="0"/>
              <a:buChar char="•"/>
            </a:pPr>
            <a:r>
              <a:rPr lang="en-US" sz="2800" dirty="0" smtClean="0"/>
              <a:t>The </a:t>
            </a:r>
            <a:r>
              <a:rPr lang="en-US" sz="2800" dirty="0"/>
              <a:t>recessive trait does, however, reappear in the progeny of the hybrid </a:t>
            </a:r>
            <a:r>
              <a:rPr lang="en-US" sz="2800" dirty="0" smtClean="0"/>
              <a:t>offspring</a:t>
            </a:r>
          </a:p>
        </p:txBody>
      </p:sp>
    </p:spTree>
    <p:extLst>
      <p:ext uri="{BB962C8B-B14F-4D97-AF65-F5344CB8AC3E}">
        <p14:creationId xmlns:p14="http://schemas.microsoft.com/office/powerpoint/2010/main" val="27440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(10 of 11)</a:t>
            </a:r>
            <a:endParaRPr lang="en-US" sz="2800" b="1" dirty="0">
              <a:solidFill>
                <a:srgbClr val="009900"/>
              </a:solidFill>
            </a:endParaRPr>
          </a:p>
        </p:txBody>
      </p:sp>
      <p:sp>
        <p:nvSpPr>
          <p:cNvPr id="6" name="TextBox 5"/>
          <p:cNvSpPr txBox="1"/>
          <p:nvPr/>
        </p:nvSpPr>
        <p:spPr>
          <a:xfrm>
            <a:off x="457200" y="1185269"/>
            <a:ext cx="8229600"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An example of a dominant trait is the </a:t>
            </a:r>
            <a:r>
              <a:rPr lang="en-US" sz="2800" dirty="0" smtClean="0"/>
              <a:t>purple colored flower trait</a:t>
            </a:r>
          </a:p>
          <a:p>
            <a:pPr marL="285750" indent="-285750">
              <a:buFont typeface="Arial" panose="020B0604020202020204" pitchFamily="34" charset="0"/>
              <a:buChar char="•"/>
            </a:pPr>
            <a:r>
              <a:rPr lang="en-US" sz="2800" dirty="0" smtClean="0"/>
              <a:t>For this same characteristic </a:t>
            </a:r>
            <a:r>
              <a:rPr lang="en-US" sz="2800" dirty="0"/>
              <a:t>(</a:t>
            </a:r>
            <a:r>
              <a:rPr lang="en-US" sz="2800" dirty="0" smtClean="0"/>
              <a:t>flower color), white-colored flowers are a recessive trait</a:t>
            </a:r>
          </a:p>
          <a:p>
            <a:pPr marL="285750" indent="-285750">
              <a:buFont typeface="Arial" panose="020B0604020202020204" pitchFamily="34" charset="0"/>
              <a:buChar char="•"/>
            </a:pPr>
            <a:r>
              <a:rPr lang="en-US" sz="2800" dirty="0" smtClean="0"/>
              <a:t>The fact that the </a:t>
            </a:r>
            <a:r>
              <a:rPr lang="en-US" sz="2800" dirty="0"/>
              <a:t>recessive trait reappeared in the F</a:t>
            </a:r>
            <a:r>
              <a:rPr lang="en-US" sz="2800" baseline="-25000" dirty="0"/>
              <a:t>2</a:t>
            </a:r>
            <a:r>
              <a:rPr lang="en-US" sz="2800" dirty="0"/>
              <a:t> generation meant that the traits remained separate (and were not blended) in the plants of the F</a:t>
            </a:r>
            <a:r>
              <a:rPr lang="en-US" sz="2800" baseline="-25000" dirty="0"/>
              <a:t>1</a:t>
            </a:r>
            <a:r>
              <a:rPr lang="en-US" sz="2800" dirty="0"/>
              <a:t> </a:t>
            </a:r>
            <a:r>
              <a:rPr lang="en-US" sz="2800" dirty="0" smtClean="0"/>
              <a:t>generation</a:t>
            </a:r>
          </a:p>
          <a:p>
            <a:pPr marL="285750" indent="-285750">
              <a:buFont typeface="Arial" panose="020B0604020202020204" pitchFamily="34" charset="0"/>
              <a:buChar char="•"/>
            </a:pPr>
            <a:r>
              <a:rPr lang="en-US" sz="2800" dirty="0" smtClean="0"/>
              <a:t>Mendel </a:t>
            </a:r>
            <a:r>
              <a:rPr lang="en-US" sz="2800" dirty="0"/>
              <a:t>proposed </a:t>
            </a:r>
            <a:r>
              <a:rPr lang="en-US" sz="2800" dirty="0" smtClean="0"/>
              <a:t>that </a:t>
            </a:r>
            <a:r>
              <a:rPr lang="en-US" sz="2800" dirty="0"/>
              <a:t>the plants possessed two copies of the trait for the </a:t>
            </a:r>
            <a:r>
              <a:rPr lang="en-US" sz="2800" dirty="0" smtClean="0"/>
              <a:t>flower color </a:t>
            </a:r>
            <a:r>
              <a:rPr lang="en-US" sz="2800" dirty="0"/>
              <a:t>characteristic, </a:t>
            </a:r>
            <a:r>
              <a:rPr lang="en-US" sz="2800" dirty="0" smtClean="0"/>
              <a:t>and </a:t>
            </a:r>
            <a:r>
              <a:rPr lang="en-US" sz="2800" dirty="0"/>
              <a:t>each parent transmitted one of their two copies to their offspring, where they came </a:t>
            </a:r>
            <a:r>
              <a:rPr lang="en-US" sz="2800" dirty="0" smtClean="0"/>
              <a:t>together</a:t>
            </a:r>
            <a:endParaRPr lang="en-US" sz="2800" dirty="0"/>
          </a:p>
        </p:txBody>
      </p:sp>
    </p:spTree>
    <p:extLst>
      <p:ext uri="{BB962C8B-B14F-4D97-AF65-F5344CB8AC3E}">
        <p14:creationId xmlns:p14="http://schemas.microsoft.com/office/powerpoint/2010/main" val="251530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Garden Pea Characteristics Revealed the Basics of Heredity (11 of 11)</a:t>
            </a:r>
            <a:endParaRPr lang="en-US" sz="2800" b="1" dirty="0">
              <a:solidFill>
                <a:srgbClr val="009900"/>
              </a:solidFill>
            </a:endParaRPr>
          </a:p>
        </p:txBody>
      </p:sp>
      <p:sp>
        <p:nvSpPr>
          <p:cNvPr id="6" name="TextBox 5"/>
          <p:cNvSpPr txBox="1"/>
          <p:nvPr/>
        </p:nvSpPr>
        <p:spPr>
          <a:xfrm>
            <a:off x="457200" y="1380393"/>
            <a:ext cx="745587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Moreover, the physical observation of a dominant trait could mean that the genetic composition of the organism included two dominant versions of the characteristic, or that it included one dominant and one recessive </a:t>
            </a:r>
            <a:r>
              <a:rPr lang="en-US" sz="2800" dirty="0" smtClean="0"/>
              <a:t>version</a:t>
            </a:r>
          </a:p>
          <a:p>
            <a:pPr marL="285750" indent="-285750">
              <a:buFont typeface="Arial" panose="020B0604020202020204" pitchFamily="34" charset="0"/>
              <a:buChar char="•"/>
            </a:pPr>
            <a:r>
              <a:rPr lang="en-US" sz="2800" dirty="0" smtClean="0"/>
              <a:t>Conversely</a:t>
            </a:r>
            <a:r>
              <a:rPr lang="en-US" sz="2800" dirty="0"/>
              <a:t>, the observation of a recessive trait meant that the organism lacked any dominant versions of this </a:t>
            </a:r>
            <a:r>
              <a:rPr lang="en-US" sz="2800" dirty="0" smtClean="0"/>
              <a:t>characteristic</a:t>
            </a:r>
            <a:endParaRPr lang="en-US" sz="2800" dirty="0"/>
          </a:p>
          <a:p>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5480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8.2  LAWS OF INHERITANCE (1 of 4)</a:t>
            </a:r>
            <a:endParaRPr lang="en-US" sz="2800" b="1" dirty="0">
              <a:solidFill>
                <a:srgbClr val="009900"/>
              </a:solidFill>
            </a:endParaRPr>
          </a:p>
        </p:txBody>
      </p:sp>
      <p:sp>
        <p:nvSpPr>
          <p:cNvPr id="6" name="TextBox 5"/>
          <p:cNvSpPr txBox="1"/>
          <p:nvPr/>
        </p:nvSpPr>
        <p:spPr>
          <a:xfrm>
            <a:off x="457200" y="1468315"/>
            <a:ext cx="745587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seven characteristics that Mendel evaluated in his pea plants were each expressed as one of two </a:t>
            </a:r>
            <a:r>
              <a:rPr lang="en-US" sz="2800" dirty="0" smtClean="0"/>
              <a:t>traits</a:t>
            </a:r>
          </a:p>
          <a:p>
            <a:pPr marL="285750" indent="-285750">
              <a:buFont typeface="Arial" panose="020B0604020202020204" pitchFamily="34" charset="0"/>
              <a:buChar char="•"/>
            </a:pPr>
            <a:r>
              <a:rPr lang="en-US" sz="2800" dirty="0" smtClean="0"/>
              <a:t>Mendel </a:t>
            </a:r>
            <a:r>
              <a:rPr lang="en-US" sz="2800" dirty="0"/>
              <a:t>deduced from his results that each individual had two discrete copies of the characteristic that are passed </a:t>
            </a:r>
            <a:r>
              <a:rPr lang="en-US" sz="2800" dirty="0" smtClean="0"/>
              <a:t>individually to offspring</a:t>
            </a:r>
          </a:p>
          <a:p>
            <a:pPr marL="285750" indent="-285750">
              <a:buFont typeface="Arial" panose="020B0604020202020204" pitchFamily="34" charset="0"/>
              <a:buChar char="•"/>
            </a:pPr>
            <a:r>
              <a:rPr lang="en-US" sz="2800" dirty="0" smtClean="0"/>
              <a:t>We now call those two copies </a:t>
            </a:r>
            <a:r>
              <a:rPr lang="en-US" sz="2800" b="1" dirty="0" smtClean="0">
                <a:solidFill>
                  <a:srgbClr val="009900"/>
                </a:solidFill>
              </a:rPr>
              <a:t>genes</a:t>
            </a:r>
            <a:r>
              <a:rPr lang="en-US" sz="2800" dirty="0" smtClean="0"/>
              <a:t>, which are carried on chromosomes</a:t>
            </a:r>
          </a:p>
        </p:txBody>
      </p:sp>
    </p:spTree>
    <p:extLst>
      <p:ext uri="{BB962C8B-B14F-4D97-AF65-F5344CB8AC3E}">
        <p14:creationId xmlns:p14="http://schemas.microsoft.com/office/powerpoint/2010/main" val="22000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8.2  LAWS OF INHERITANCE (2 of 4)</a:t>
            </a:r>
            <a:endParaRPr lang="en-US" sz="2800" b="1" dirty="0">
              <a:solidFill>
                <a:srgbClr val="009900"/>
              </a:solidFill>
            </a:endParaRPr>
          </a:p>
        </p:txBody>
      </p:sp>
      <p:sp>
        <p:nvSpPr>
          <p:cNvPr id="6" name="TextBox 5"/>
          <p:cNvSpPr txBox="1"/>
          <p:nvPr/>
        </p:nvSpPr>
        <p:spPr>
          <a:xfrm>
            <a:off x="457200" y="1380393"/>
            <a:ext cx="7455877" cy="483209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reason we have two </a:t>
            </a:r>
            <a:r>
              <a:rPr lang="en-US" sz="2800" dirty="0"/>
              <a:t>copies of each gene is that we inherit one from each </a:t>
            </a:r>
            <a:r>
              <a:rPr lang="en-US" sz="2800" dirty="0" smtClean="0"/>
              <a:t>parent</a:t>
            </a:r>
          </a:p>
          <a:p>
            <a:pPr marL="285750" indent="-285750">
              <a:buFont typeface="Arial" panose="020B0604020202020204" pitchFamily="34" charset="0"/>
              <a:buChar char="•"/>
            </a:pPr>
            <a:r>
              <a:rPr lang="en-US" sz="2800" dirty="0" smtClean="0"/>
              <a:t>In </a:t>
            </a:r>
            <a:r>
              <a:rPr lang="en-US" sz="2800" dirty="0"/>
              <a:t>fact, it is the chromosomes we inherit and the two copies of each gene are located on paired </a:t>
            </a:r>
            <a:r>
              <a:rPr lang="en-US" sz="2800" dirty="0" smtClean="0"/>
              <a:t>chromosomes</a:t>
            </a:r>
          </a:p>
          <a:p>
            <a:pPr marL="285750" indent="-285750">
              <a:buFont typeface="Arial" panose="020B0604020202020204" pitchFamily="34" charset="0"/>
              <a:buChar char="•"/>
            </a:pPr>
            <a:r>
              <a:rPr lang="en-US" sz="2800" dirty="0" smtClean="0"/>
              <a:t>Recall </a:t>
            </a:r>
            <a:r>
              <a:rPr lang="en-US" sz="2800" dirty="0"/>
              <a:t>that in meiosis these chromosomes are separated out into haploid </a:t>
            </a:r>
            <a:r>
              <a:rPr lang="en-US" sz="2800" dirty="0" smtClean="0"/>
              <a:t>gametes</a:t>
            </a:r>
          </a:p>
          <a:p>
            <a:pPr marL="285750" indent="-285750">
              <a:buFont typeface="Arial" panose="020B0604020202020204" pitchFamily="34" charset="0"/>
              <a:buChar char="•"/>
            </a:pPr>
            <a:r>
              <a:rPr lang="en-US" sz="2800" dirty="0" smtClean="0"/>
              <a:t>This </a:t>
            </a:r>
            <a:r>
              <a:rPr lang="en-US" sz="2800" dirty="0"/>
              <a:t>separation, or </a:t>
            </a:r>
            <a:r>
              <a:rPr lang="en-US" sz="2800" b="1" dirty="0">
                <a:solidFill>
                  <a:srgbClr val="009900"/>
                </a:solidFill>
              </a:rPr>
              <a:t>segregation</a:t>
            </a:r>
            <a:r>
              <a:rPr lang="en-US" sz="2800" dirty="0"/>
              <a:t>, of the homologous chromosomes </a:t>
            </a:r>
            <a:r>
              <a:rPr lang="en-US" sz="2800" dirty="0" smtClean="0"/>
              <a:t>also means that </a:t>
            </a:r>
            <a:r>
              <a:rPr lang="en-US" sz="2800" dirty="0"/>
              <a:t>only one of the copies of the </a:t>
            </a:r>
            <a:r>
              <a:rPr lang="en-US" sz="2800" dirty="0" smtClean="0"/>
              <a:t>gene gets moved into a gamete</a:t>
            </a:r>
          </a:p>
        </p:txBody>
      </p:sp>
    </p:spTree>
    <p:extLst>
      <p:ext uri="{BB962C8B-B14F-4D97-AF65-F5344CB8AC3E}">
        <p14:creationId xmlns:p14="http://schemas.microsoft.com/office/powerpoint/2010/main" val="156473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8.2  LAWS OF INHERITANCE (3 of 4)</a:t>
            </a:r>
            <a:endParaRPr lang="en-US" sz="2800" b="1" dirty="0">
              <a:solidFill>
                <a:srgbClr val="009900"/>
              </a:solidFill>
            </a:endParaRPr>
          </a:p>
        </p:txBody>
      </p:sp>
      <p:sp>
        <p:nvSpPr>
          <p:cNvPr id="6" name="TextBox 5"/>
          <p:cNvSpPr txBox="1"/>
          <p:nvPr/>
        </p:nvSpPr>
        <p:spPr>
          <a:xfrm>
            <a:off x="457200" y="1274884"/>
            <a:ext cx="7455877" cy="526298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offspring are formed when one gamete unites with one from the other parent and the two </a:t>
            </a:r>
            <a:r>
              <a:rPr lang="en-US" sz="2800" dirty="0"/>
              <a:t>copies of each gene (and chromosome) are </a:t>
            </a:r>
            <a:r>
              <a:rPr lang="en-US" sz="2800" dirty="0" smtClean="0"/>
              <a:t>restored</a:t>
            </a:r>
          </a:p>
          <a:p>
            <a:pPr marL="285750" indent="-285750">
              <a:buFont typeface="Arial" panose="020B0604020202020204" pitchFamily="34" charset="0"/>
              <a:buChar char="•"/>
            </a:pPr>
            <a:r>
              <a:rPr lang="en-US" sz="2800" dirty="0" smtClean="0"/>
              <a:t>For </a:t>
            </a:r>
            <a:r>
              <a:rPr lang="en-US" sz="2800" dirty="0"/>
              <a:t>cases in which a single gene controls a single characteristic, a diploid organism has two genetic copies that may or </a:t>
            </a:r>
            <a:r>
              <a:rPr lang="en-US" sz="2800" dirty="0" smtClean="0"/>
              <a:t>may not encode the same version of that characteristic</a:t>
            </a:r>
          </a:p>
          <a:p>
            <a:pPr marL="285750" indent="-285750">
              <a:buFont typeface="Arial" panose="020B0604020202020204" pitchFamily="34" charset="0"/>
              <a:buChar char="•"/>
            </a:pPr>
            <a:r>
              <a:rPr lang="en-US" sz="2800" dirty="0" smtClean="0"/>
              <a:t>For example, one individual may carry a gene that determines white </a:t>
            </a:r>
            <a:r>
              <a:rPr lang="en-US" sz="2800" dirty="0"/>
              <a:t>flower color and a gene that determines </a:t>
            </a:r>
            <a:r>
              <a:rPr lang="en-US" sz="2800" dirty="0" smtClean="0"/>
              <a:t>purple </a:t>
            </a:r>
            <a:r>
              <a:rPr lang="en-US" sz="2800" dirty="0"/>
              <a:t>flower </a:t>
            </a:r>
            <a:r>
              <a:rPr lang="en-US" sz="2800" dirty="0" smtClean="0"/>
              <a:t>color </a:t>
            </a:r>
            <a:endParaRPr lang="en-US" sz="2800" dirty="0"/>
          </a:p>
        </p:txBody>
      </p:sp>
    </p:spTree>
    <p:extLst>
      <p:ext uri="{BB962C8B-B14F-4D97-AF65-F5344CB8AC3E}">
        <p14:creationId xmlns:p14="http://schemas.microsoft.com/office/powerpoint/2010/main" val="616408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8.2  LAWS OF INHERITANCE (4 of 4)</a:t>
            </a:r>
            <a:endParaRPr lang="en-US" sz="2800" b="1" dirty="0">
              <a:solidFill>
                <a:srgbClr val="009900"/>
              </a:solidFill>
            </a:endParaRPr>
          </a:p>
        </p:txBody>
      </p:sp>
      <p:sp>
        <p:nvSpPr>
          <p:cNvPr id="6" name="TextBox 5"/>
          <p:cNvSpPr txBox="1"/>
          <p:nvPr/>
        </p:nvSpPr>
        <p:spPr>
          <a:xfrm>
            <a:off x="457200" y="1362808"/>
            <a:ext cx="7455877" cy="353943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Gene variants that arise by mutation and exist at the same relative locations on homologous chromosomes are called </a:t>
            </a:r>
            <a:r>
              <a:rPr lang="en-US" sz="2800" b="1" dirty="0" smtClean="0">
                <a:solidFill>
                  <a:srgbClr val="009900"/>
                </a:solidFill>
              </a:rPr>
              <a:t>alleles</a:t>
            </a:r>
          </a:p>
          <a:p>
            <a:pPr marL="285750" indent="-285750">
              <a:buFont typeface="Arial" panose="020B0604020202020204" pitchFamily="34" charset="0"/>
              <a:buChar char="•"/>
            </a:pPr>
            <a:r>
              <a:rPr lang="en-US" sz="2800" dirty="0" smtClean="0"/>
              <a:t>Mendel examined the inheritance of genes with just two allele forms, but it is common to encounter more than two alleles for any given gene in a natural population</a:t>
            </a:r>
            <a:endParaRPr lang="en-US" sz="2800" dirty="0"/>
          </a:p>
        </p:txBody>
      </p:sp>
    </p:spTree>
    <p:extLst>
      <p:ext uri="{BB962C8B-B14F-4D97-AF65-F5344CB8AC3E}">
        <p14:creationId xmlns:p14="http://schemas.microsoft.com/office/powerpoint/2010/main" val="92128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Phenotypes and Genotypes (1 of 5)</a:t>
            </a:r>
            <a:endParaRPr lang="en-US" sz="2800" b="1" dirty="0">
              <a:solidFill>
                <a:srgbClr val="009900"/>
              </a:solidFill>
            </a:endParaRPr>
          </a:p>
        </p:txBody>
      </p:sp>
      <p:sp>
        <p:nvSpPr>
          <p:cNvPr id="6" name="TextBox 5"/>
          <p:cNvSpPr txBox="1"/>
          <p:nvPr/>
        </p:nvSpPr>
        <p:spPr>
          <a:xfrm>
            <a:off x="457200" y="1485900"/>
            <a:ext cx="7455877" cy="3970318"/>
          </a:xfrm>
          <a:prstGeom prst="rect">
            <a:avLst/>
          </a:prstGeom>
          <a:noFill/>
        </p:spPr>
        <p:txBody>
          <a:bodyPr wrap="square" rtlCol="0">
            <a:spAutoFit/>
          </a:bodyPr>
          <a:lstStyle/>
          <a:p>
            <a:pPr marL="457200" indent="-457200">
              <a:buFont typeface="Arial"/>
              <a:buChar char="•"/>
            </a:pPr>
            <a:r>
              <a:rPr lang="en-US" sz="2800" dirty="0"/>
              <a:t>Two alleles for a given gene in a diploid organism are expressed and interact to produce physical </a:t>
            </a:r>
            <a:r>
              <a:rPr lang="en-US" sz="2800" dirty="0" smtClean="0"/>
              <a:t>characteristics</a:t>
            </a:r>
          </a:p>
          <a:p>
            <a:pPr marL="457200" indent="-457200">
              <a:buFont typeface="Arial"/>
              <a:buChar char="•"/>
            </a:pPr>
            <a:r>
              <a:rPr lang="en-US" sz="2800" dirty="0" smtClean="0"/>
              <a:t>The </a:t>
            </a:r>
            <a:r>
              <a:rPr lang="en-US" sz="2800" dirty="0"/>
              <a:t>observable traits expressed by an organism are referred to as its </a:t>
            </a:r>
            <a:r>
              <a:rPr lang="en-US" sz="2800" b="1" dirty="0" smtClean="0">
                <a:solidFill>
                  <a:srgbClr val="009900"/>
                </a:solidFill>
              </a:rPr>
              <a:t>phenotype</a:t>
            </a:r>
          </a:p>
          <a:p>
            <a:pPr marL="457200" indent="-457200">
              <a:buFont typeface="Arial"/>
              <a:buChar char="•"/>
            </a:pPr>
            <a:r>
              <a:rPr lang="en-US" sz="2800" dirty="0" smtClean="0"/>
              <a:t>An </a:t>
            </a:r>
            <a:r>
              <a:rPr lang="en-US" sz="2800" dirty="0"/>
              <a:t>organism’s underlying genetic makeup, consisting of both the physically visible and the non-expressed alleles, is called its </a:t>
            </a:r>
            <a:r>
              <a:rPr lang="en-US" sz="2800" b="1" dirty="0" smtClean="0">
                <a:solidFill>
                  <a:srgbClr val="009900"/>
                </a:solidFill>
              </a:rPr>
              <a:t>genotype</a:t>
            </a:r>
          </a:p>
        </p:txBody>
      </p:sp>
    </p:spTree>
    <p:extLst>
      <p:ext uri="{BB962C8B-B14F-4D97-AF65-F5344CB8AC3E}">
        <p14:creationId xmlns:p14="http://schemas.microsoft.com/office/powerpoint/2010/main" val="257689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6861" y="386282"/>
            <a:ext cx="7262446" cy="651210"/>
          </a:xfrm>
        </p:spPr>
        <p:txBody>
          <a:bodyPr>
            <a:noAutofit/>
          </a:bodyPr>
          <a:lstStyle/>
          <a:p>
            <a:r>
              <a:rPr lang="en-US" sz="2800" b="1" dirty="0" smtClean="0">
                <a:solidFill>
                  <a:srgbClr val="009900"/>
                </a:solidFill>
              </a:rPr>
              <a:t>Phenotypes and Genotypes (2 of 5)</a:t>
            </a:r>
            <a:endParaRPr lang="en-US" sz="2800" b="1" dirty="0">
              <a:solidFill>
                <a:srgbClr val="009900"/>
              </a:solidFill>
            </a:endParaRPr>
          </a:p>
        </p:txBody>
      </p:sp>
      <p:sp>
        <p:nvSpPr>
          <p:cNvPr id="6" name="TextBox 5"/>
          <p:cNvSpPr txBox="1"/>
          <p:nvPr/>
        </p:nvSpPr>
        <p:spPr>
          <a:xfrm>
            <a:off x="386861" y="1362808"/>
            <a:ext cx="7455877" cy="3108544"/>
          </a:xfrm>
          <a:prstGeom prst="rect">
            <a:avLst/>
          </a:prstGeom>
          <a:noFill/>
        </p:spPr>
        <p:txBody>
          <a:bodyPr wrap="square" rtlCol="0">
            <a:spAutoFit/>
          </a:bodyPr>
          <a:lstStyle/>
          <a:p>
            <a:pPr marL="457200" indent="-457200">
              <a:buFont typeface="Arial"/>
              <a:buChar char="•"/>
            </a:pPr>
            <a:r>
              <a:rPr lang="en-US" sz="2800" dirty="0"/>
              <a:t>Mendel’s hybridization experiments demonstrate the difference between phenotype and </a:t>
            </a:r>
            <a:r>
              <a:rPr lang="en-US" sz="2800" dirty="0" smtClean="0"/>
              <a:t>genotype</a:t>
            </a:r>
          </a:p>
          <a:p>
            <a:pPr marL="457200" indent="-457200">
              <a:buFont typeface="Arial"/>
              <a:buChar char="•"/>
            </a:pPr>
            <a:r>
              <a:rPr lang="en-US" sz="2800" dirty="0" smtClean="0"/>
              <a:t>For </a:t>
            </a:r>
            <a:r>
              <a:rPr lang="en-US" sz="2800" dirty="0"/>
              <a:t>example, </a:t>
            </a:r>
            <a:r>
              <a:rPr lang="en-US" sz="2800" dirty="0" smtClean="0"/>
              <a:t>seed </a:t>
            </a:r>
            <a:r>
              <a:rPr lang="en-US" sz="2800" dirty="0"/>
              <a:t>color is governed by a single gene with two </a:t>
            </a:r>
            <a:r>
              <a:rPr lang="en-US" sz="2800" dirty="0" smtClean="0"/>
              <a:t>alleles</a:t>
            </a:r>
          </a:p>
          <a:p>
            <a:pPr marL="457200" indent="-457200">
              <a:buFont typeface="Arial"/>
              <a:buChar char="•"/>
            </a:pPr>
            <a:r>
              <a:rPr lang="en-US" sz="2800" dirty="0" smtClean="0"/>
              <a:t>The </a:t>
            </a:r>
            <a:r>
              <a:rPr lang="en-US" sz="2800" dirty="0"/>
              <a:t>yellow-seed allele is dominant and the green-seed allele is </a:t>
            </a:r>
            <a:r>
              <a:rPr lang="en-US" sz="2800" dirty="0" smtClean="0"/>
              <a:t>recessive</a:t>
            </a:r>
          </a:p>
        </p:txBody>
      </p:sp>
    </p:spTree>
    <p:extLst>
      <p:ext uri="{BB962C8B-B14F-4D97-AF65-F5344CB8AC3E}">
        <p14:creationId xmlns:p14="http://schemas.microsoft.com/office/powerpoint/2010/main" val="318329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a:t>
            </a:r>
          </a:p>
        </p:txBody>
      </p:sp>
      <p:pic>
        <p:nvPicPr>
          <p:cNvPr id="2" name="Figure" descr="A photo of light purple pea flow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48" r="-26548"/>
          <a:stretch>
            <a:fillRect/>
          </a:stretch>
        </p:blipFill>
        <p:spPr/>
      </p:pic>
      <p:sp>
        <p:nvSpPr>
          <p:cNvPr id="7" name="Figure Legend"/>
          <p:cNvSpPr>
            <a:spLocks noGrp="1"/>
          </p:cNvSpPr>
          <p:nvPr>
            <p:ph type="body" sz="quarter" idx="14"/>
          </p:nvPr>
        </p:nvSpPr>
        <p:spPr/>
        <p:txBody>
          <a:bodyPr>
            <a:normAutofit/>
          </a:bodyPr>
          <a:lstStyle/>
          <a:p>
            <a:r>
              <a:rPr lang="en-US" sz="1600" dirty="0"/>
              <a:t>Experimenting with thousands of garden peas, Mendel uncovered the fundamentals of genetics. (credit: modification of work by Jerry </a:t>
            </a:r>
            <a:r>
              <a:rPr lang="en-US" sz="1600" dirty="0" err="1"/>
              <a:t>Kirkhart</a:t>
            </a:r>
            <a:r>
              <a:rPr lang="en-US" sz="1600" dirty="0"/>
              <a:t>)</a:t>
            </a:r>
          </a:p>
        </p:txBody>
      </p:sp>
      <p:sp>
        <p:nvSpPr>
          <p:cNvPr id="9" name="Disclaimer">
            <a:extLst>
              <a:ext uri="{FF2B5EF4-FFF2-40B4-BE49-F238E27FC236}">
                <a16:creationId xmlns:a16="http://schemas.microsoft.com/office/drawing/2014/main" id="{9ECA550E-3CAA-4E2D-9375-30670875CA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845C46E-ECD7-4BB3-9307-52CF79B485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12603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Phenotypes and Genotypes (3 of 5)</a:t>
            </a:r>
            <a:endParaRPr lang="en-US" sz="2800" b="1" dirty="0">
              <a:solidFill>
                <a:srgbClr val="009900"/>
              </a:solidFill>
            </a:endParaRPr>
          </a:p>
        </p:txBody>
      </p:sp>
      <p:sp>
        <p:nvSpPr>
          <p:cNvPr id="6" name="TextBox 5"/>
          <p:cNvSpPr txBox="1"/>
          <p:nvPr/>
        </p:nvSpPr>
        <p:spPr>
          <a:xfrm>
            <a:off x="457200" y="854808"/>
            <a:ext cx="8126046" cy="5693867"/>
          </a:xfrm>
          <a:prstGeom prst="rect">
            <a:avLst/>
          </a:prstGeom>
          <a:noFill/>
        </p:spPr>
        <p:txBody>
          <a:bodyPr wrap="square" rtlCol="0">
            <a:spAutoFit/>
          </a:bodyPr>
          <a:lstStyle/>
          <a:p>
            <a:pPr marL="457200" indent="-457200">
              <a:buFont typeface="Arial"/>
              <a:buChar char="•"/>
            </a:pPr>
            <a:r>
              <a:rPr lang="en-US" sz="2800" dirty="0"/>
              <a:t>When true-breeding plants were cross-fertilized, in which one parent had yellow seeds and one had green seeds, all of the F</a:t>
            </a:r>
            <a:r>
              <a:rPr lang="en-US" sz="2800" baseline="-25000" dirty="0"/>
              <a:t>1</a:t>
            </a:r>
            <a:r>
              <a:rPr lang="en-US" sz="2800" dirty="0"/>
              <a:t> hybrid offspring had yellow seeds</a:t>
            </a:r>
          </a:p>
          <a:p>
            <a:pPr marL="457200" indent="-457200">
              <a:buFont typeface="Arial"/>
              <a:buChar char="•"/>
            </a:pPr>
            <a:r>
              <a:rPr lang="en-US" sz="2800" dirty="0"/>
              <a:t>That is, the hybrid offspring were phenotypically identical to the true-breeding parent with yellow </a:t>
            </a:r>
            <a:r>
              <a:rPr lang="en-US" sz="2800" dirty="0" smtClean="0"/>
              <a:t>seeds even though we </a:t>
            </a:r>
            <a:r>
              <a:rPr lang="en-US" sz="2800" dirty="0"/>
              <a:t>know that the allele donated by the parent with green seeds was not simply lost because it reappeared in some of the F</a:t>
            </a:r>
            <a:r>
              <a:rPr lang="en-US" sz="2800" baseline="-25000" dirty="0"/>
              <a:t>2</a:t>
            </a:r>
            <a:r>
              <a:rPr lang="en-US" sz="2800" dirty="0"/>
              <a:t> </a:t>
            </a:r>
            <a:r>
              <a:rPr lang="en-US" sz="2800" dirty="0" smtClean="0"/>
              <a:t>offspring; therefore</a:t>
            </a:r>
            <a:r>
              <a:rPr lang="en-US" sz="2800" dirty="0"/>
              <a:t>, the F</a:t>
            </a:r>
            <a:r>
              <a:rPr lang="en-US" sz="2800" baseline="-25000" dirty="0"/>
              <a:t>1</a:t>
            </a:r>
            <a:r>
              <a:rPr lang="en-US" sz="2800" dirty="0"/>
              <a:t> plants must have been </a:t>
            </a:r>
            <a:r>
              <a:rPr lang="en-US" sz="2800" dirty="0" err="1"/>
              <a:t>genotypically</a:t>
            </a:r>
            <a:r>
              <a:rPr lang="en-US" sz="2800" dirty="0"/>
              <a:t> different from the parent with yellow </a:t>
            </a:r>
            <a:r>
              <a:rPr lang="en-US" sz="2800" dirty="0" smtClean="0"/>
              <a:t>seeds</a:t>
            </a:r>
          </a:p>
        </p:txBody>
      </p:sp>
    </p:spTree>
    <p:extLst>
      <p:ext uri="{BB962C8B-B14F-4D97-AF65-F5344CB8AC3E}">
        <p14:creationId xmlns:p14="http://schemas.microsoft.com/office/powerpoint/2010/main" val="283154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Phenotypes and Genotypes (4 of 5)</a:t>
            </a:r>
            <a:endParaRPr lang="en-US" sz="2800" b="1" dirty="0">
              <a:solidFill>
                <a:srgbClr val="009900"/>
              </a:solidFill>
            </a:endParaRPr>
          </a:p>
        </p:txBody>
      </p:sp>
      <p:sp>
        <p:nvSpPr>
          <p:cNvPr id="6" name="TextBox 5"/>
          <p:cNvSpPr txBox="1"/>
          <p:nvPr/>
        </p:nvSpPr>
        <p:spPr>
          <a:xfrm>
            <a:off x="457200" y="809181"/>
            <a:ext cx="8554915" cy="5262979"/>
          </a:xfrm>
          <a:prstGeom prst="rect">
            <a:avLst/>
          </a:prstGeom>
          <a:noFill/>
        </p:spPr>
        <p:txBody>
          <a:bodyPr wrap="square" rtlCol="0">
            <a:spAutoFit/>
          </a:bodyPr>
          <a:lstStyle/>
          <a:p>
            <a:pPr marL="457200" indent="-457200">
              <a:buFont typeface="Arial"/>
              <a:buChar char="•"/>
            </a:pPr>
            <a:r>
              <a:rPr lang="en-US" sz="2800" b="1" dirty="0" smtClean="0">
                <a:solidFill>
                  <a:srgbClr val="009900"/>
                </a:solidFill>
              </a:rPr>
              <a:t>Genotype</a:t>
            </a:r>
            <a:r>
              <a:rPr lang="en-US" sz="2800" dirty="0" smtClean="0"/>
              <a:t> </a:t>
            </a:r>
            <a:r>
              <a:rPr lang="en-US" sz="2800" dirty="0"/>
              <a:t>refers to the gene combination the organism inherited for a particular trait. </a:t>
            </a:r>
          </a:p>
          <a:p>
            <a:pPr marL="457200" indent="-457200">
              <a:buFont typeface="Arial"/>
              <a:buChar char="•"/>
            </a:pPr>
            <a:r>
              <a:rPr lang="en-US" sz="2800" dirty="0"/>
              <a:t>The dominant allele is capitalized and the recessive allele is lower case</a:t>
            </a:r>
          </a:p>
          <a:p>
            <a:pPr marL="457200" indent="-457200">
              <a:buFont typeface="Arial"/>
              <a:buChar char="•"/>
            </a:pPr>
            <a:r>
              <a:rPr lang="en-US" sz="2800" dirty="0"/>
              <a:t>The letter used for the gene (seed color in this case) is usually related to the dominant trait (yellow allele, in this case, or “Y”)</a:t>
            </a:r>
          </a:p>
          <a:p>
            <a:pPr marL="457200" indent="-457200">
              <a:buFont typeface="Arial"/>
              <a:buChar char="•"/>
            </a:pPr>
            <a:r>
              <a:rPr lang="en-US" sz="2800" b="1" dirty="0">
                <a:solidFill>
                  <a:srgbClr val="009900"/>
                </a:solidFill>
              </a:rPr>
              <a:t>Homozygous</a:t>
            </a:r>
            <a:r>
              <a:rPr lang="en-US" sz="2800" dirty="0"/>
              <a:t> organisms have two identical alleles (genotype is often written as YY or </a:t>
            </a:r>
            <a:r>
              <a:rPr lang="en-US" sz="2800" dirty="0" err="1"/>
              <a:t>yy</a:t>
            </a:r>
            <a:r>
              <a:rPr lang="en-US" sz="2800" dirty="0"/>
              <a:t>)</a:t>
            </a:r>
          </a:p>
          <a:p>
            <a:pPr marL="457200" indent="-457200">
              <a:buFont typeface="Arial"/>
              <a:buChar char="•"/>
            </a:pPr>
            <a:r>
              <a:rPr lang="en-US" sz="2800" b="1" dirty="0">
                <a:solidFill>
                  <a:srgbClr val="009900"/>
                </a:solidFill>
              </a:rPr>
              <a:t>Heterozygous</a:t>
            </a:r>
            <a:r>
              <a:rPr lang="en-US" sz="2800" dirty="0"/>
              <a:t> organisms have two different alleles (genotype is often written as </a:t>
            </a:r>
            <a:r>
              <a:rPr lang="en-US" sz="2800" dirty="0" err="1"/>
              <a:t>Yy</a:t>
            </a:r>
            <a:r>
              <a:rPr lang="en-US" sz="2800" dirty="0"/>
              <a:t>)</a:t>
            </a:r>
          </a:p>
          <a:p>
            <a:pPr marL="457200" indent="-457200">
              <a:buFont typeface="Arial"/>
              <a:buChar char="•"/>
            </a:pPr>
            <a:endParaRPr lang="en-US" sz="2800" dirty="0"/>
          </a:p>
        </p:txBody>
      </p:sp>
    </p:spTree>
    <p:extLst>
      <p:ext uri="{BB962C8B-B14F-4D97-AF65-F5344CB8AC3E}">
        <p14:creationId xmlns:p14="http://schemas.microsoft.com/office/powerpoint/2010/main" val="2918864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Phenotypes and Genotypes (5 of 5)</a:t>
            </a:r>
            <a:endParaRPr lang="en-US" sz="2800" b="1" dirty="0">
              <a:solidFill>
                <a:srgbClr val="009900"/>
              </a:solidFill>
            </a:endParaRPr>
          </a:p>
        </p:txBody>
      </p:sp>
      <p:sp>
        <p:nvSpPr>
          <p:cNvPr id="6" name="TextBox 5"/>
          <p:cNvSpPr txBox="1"/>
          <p:nvPr/>
        </p:nvSpPr>
        <p:spPr>
          <a:xfrm>
            <a:off x="457200" y="1164134"/>
            <a:ext cx="7455877" cy="5693866"/>
          </a:xfrm>
          <a:prstGeom prst="rect">
            <a:avLst/>
          </a:prstGeom>
          <a:noFill/>
        </p:spPr>
        <p:txBody>
          <a:bodyPr wrap="square" rtlCol="0">
            <a:spAutoFit/>
          </a:bodyPr>
          <a:lstStyle/>
          <a:p>
            <a:pPr marL="457200" indent="-457200">
              <a:buFont typeface="Arial"/>
              <a:buChar char="•"/>
            </a:pPr>
            <a:r>
              <a:rPr lang="en-US" sz="2800" dirty="0"/>
              <a:t>Mendel’s parental pea plants always bred true because both </a:t>
            </a:r>
            <a:r>
              <a:rPr lang="en-US" sz="2800" dirty="0" smtClean="0"/>
              <a:t>produced </a:t>
            </a:r>
            <a:r>
              <a:rPr lang="en-US" sz="2800" dirty="0"/>
              <a:t>gametes carried the same </a:t>
            </a:r>
            <a:r>
              <a:rPr lang="en-US" sz="2800" dirty="0" smtClean="0"/>
              <a:t>allele</a:t>
            </a:r>
          </a:p>
          <a:p>
            <a:pPr marL="457200" indent="-457200">
              <a:buFont typeface="Arial"/>
              <a:buChar char="•"/>
            </a:pPr>
            <a:r>
              <a:rPr lang="en-US" sz="2800" dirty="0" smtClean="0"/>
              <a:t>When P generation </a:t>
            </a:r>
            <a:r>
              <a:rPr lang="en-US" sz="2800" dirty="0"/>
              <a:t>plants with contrasting traits were cross-fertilized, all of the offspring were heterozygous for the contrasting trait, meaning their genotype had different alleles for the gene being </a:t>
            </a:r>
            <a:r>
              <a:rPr lang="en-US" sz="2800" dirty="0" smtClean="0"/>
              <a:t>examined</a:t>
            </a:r>
          </a:p>
          <a:p>
            <a:pPr marL="457200" indent="-457200">
              <a:buFont typeface="Arial"/>
              <a:buChar char="•"/>
            </a:pPr>
            <a:r>
              <a:rPr lang="en-US" sz="2800" dirty="0" smtClean="0"/>
              <a:t>For </a:t>
            </a:r>
            <a:r>
              <a:rPr lang="en-US" sz="2800" dirty="0"/>
              <a:t>example, the F</a:t>
            </a:r>
            <a:r>
              <a:rPr lang="en-US" sz="2800" baseline="-25000" dirty="0"/>
              <a:t>1</a:t>
            </a:r>
            <a:r>
              <a:rPr lang="en-US" sz="2800" dirty="0"/>
              <a:t> yellow plants that received a Y allele from their yellow parent and a y allele from their green parent had the genotype </a:t>
            </a:r>
            <a:r>
              <a:rPr lang="en-US" sz="2800" dirty="0" err="1" smtClean="0"/>
              <a:t>Yy</a:t>
            </a:r>
            <a:endParaRPr lang="en-US" sz="2800" dirty="0"/>
          </a:p>
        </p:txBody>
      </p:sp>
    </p:spTree>
    <p:extLst>
      <p:ext uri="{BB962C8B-B14F-4D97-AF65-F5344CB8AC3E}">
        <p14:creationId xmlns:p14="http://schemas.microsoft.com/office/powerpoint/2010/main" val="329276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8.5</a:t>
            </a:r>
          </a:p>
        </p:txBody>
      </p:sp>
      <p:pic>
        <p:nvPicPr>
          <p:cNvPr id="4" name="Figure" descr="A graphic with 2 columns, the first with the heading “Phenotype” and the second with the heading “Genotype.” In the phenotype column, one yellow pea plant cross-fertilizes with one green pea plant. The first generation of offspring is 100 percent yellow pea plants. After self-fertilization of these yellow pea offspring, 75 percent of the second generation offspring have yellow peas and 25 percent have green peas. The genotype column shows the first generation offspring as 100 percent Yy, and the second generation as 25 percent YY, 50 percent Yy, and 25 percent y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756" r="-28756"/>
          <a:stretch>
            <a:fillRect/>
          </a:stretch>
        </p:blipFill>
        <p:spPr/>
      </p:pic>
      <p:sp>
        <p:nvSpPr>
          <p:cNvPr id="7" name="Figure Legend"/>
          <p:cNvSpPr>
            <a:spLocks noGrp="1"/>
          </p:cNvSpPr>
          <p:nvPr>
            <p:ph type="body" sz="quarter" idx="14"/>
          </p:nvPr>
        </p:nvSpPr>
        <p:spPr/>
        <p:txBody>
          <a:bodyPr>
            <a:noAutofit/>
          </a:bodyPr>
          <a:lstStyle/>
          <a:p>
            <a:r>
              <a:rPr lang="en-US" sz="1500" dirty="0"/>
              <a:t>Phenotypes are physical expressions of traits that are transmitted by alleles. Capital letters represent dominant alleles and lowercase letters represent recessive alleles. The phenotypic ratios are the ratios of visible characteristics. The genotypic ratios are the ratios of gene combinations in the offspring, and these are not always distinguishable in the phenotypes.</a:t>
            </a:r>
          </a:p>
        </p:txBody>
      </p:sp>
      <p:sp>
        <p:nvSpPr>
          <p:cNvPr id="9" name="Disclaimer">
            <a:extLst>
              <a:ext uri="{FF2B5EF4-FFF2-40B4-BE49-F238E27FC236}">
                <a16:creationId xmlns:a16="http://schemas.microsoft.com/office/drawing/2014/main" id="{8E503FF0-5DDA-42DC-BD84-EDBD45C2911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7A4CFD8-B7ED-40DB-B718-35BA252603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21986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Law of Dominance (1 of 3)</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smtClean="0"/>
              <a:t>Our </a:t>
            </a:r>
            <a:r>
              <a:rPr lang="en-US" sz="2800" dirty="0"/>
              <a:t>discussion of homozygous and heterozygous organisms brings us to why the F</a:t>
            </a:r>
            <a:r>
              <a:rPr lang="en-US" sz="2800" baseline="-25000" dirty="0"/>
              <a:t>1</a:t>
            </a:r>
            <a:r>
              <a:rPr lang="en-US" sz="2800" dirty="0"/>
              <a:t> heterozygous offspring were identical to one of the parents, rather than expressing both </a:t>
            </a:r>
            <a:r>
              <a:rPr lang="en-US" sz="2800" dirty="0" smtClean="0"/>
              <a:t>alleles</a:t>
            </a:r>
          </a:p>
          <a:p>
            <a:pPr marL="457200" indent="-457200">
              <a:buFont typeface="Arial"/>
              <a:buChar char="•"/>
            </a:pPr>
            <a:r>
              <a:rPr lang="en-US" sz="2800" dirty="0" smtClean="0"/>
              <a:t>In </a:t>
            </a:r>
            <a:r>
              <a:rPr lang="en-US" sz="2800" dirty="0"/>
              <a:t>all seven pea-plant characteristics, one of the two contrasting alleles was dominant, and the other was </a:t>
            </a:r>
            <a:r>
              <a:rPr lang="en-US" sz="2800" dirty="0" smtClean="0"/>
              <a:t>recessive</a:t>
            </a:r>
          </a:p>
          <a:p>
            <a:pPr marL="457200" indent="-457200">
              <a:buFont typeface="Arial"/>
              <a:buChar char="•"/>
            </a:pPr>
            <a:r>
              <a:rPr lang="en-US" sz="2800" dirty="0" smtClean="0"/>
              <a:t>Mendel </a:t>
            </a:r>
            <a:r>
              <a:rPr lang="en-US" sz="2800" dirty="0"/>
              <a:t>called the dominant allele the expressed unit factor; the recessive allele was referred to as the latent unit </a:t>
            </a:r>
            <a:r>
              <a:rPr lang="en-US" sz="2800" dirty="0" smtClean="0"/>
              <a:t>factor</a:t>
            </a:r>
            <a:endParaRPr lang="en-US" sz="2800" dirty="0"/>
          </a:p>
        </p:txBody>
      </p:sp>
    </p:spTree>
    <p:extLst>
      <p:ext uri="{BB962C8B-B14F-4D97-AF65-F5344CB8AC3E}">
        <p14:creationId xmlns:p14="http://schemas.microsoft.com/office/powerpoint/2010/main" val="3464526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262446" cy="651210"/>
          </a:xfrm>
        </p:spPr>
        <p:txBody>
          <a:bodyPr>
            <a:noAutofit/>
          </a:bodyPr>
          <a:lstStyle/>
          <a:p>
            <a:r>
              <a:rPr lang="en-US" sz="2800" b="1" dirty="0" smtClean="0">
                <a:solidFill>
                  <a:srgbClr val="009900"/>
                </a:solidFill>
              </a:rPr>
              <a:t>Law of Dominance (2 of 3)</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We now know that these so-called unit factors are actually genes on homologous </a:t>
            </a:r>
            <a:r>
              <a:rPr lang="en-US" sz="2800" dirty="0" smtClean="0"/>
              <a:t>chromosomes</a:t>
            </a:r>
          </a:p>
          <a:p>
            <a:pPr marL="457200" indent="-457200">
              <a:buFont typeface="Arial"/>
              <a:buChar char="•"/>
            </a:pPr>
            <a:r>
              <a:rPr lang="en-US" sz="2800" dirty="0" smtClean="0"/>
              <a:t>For </a:t>
            </a:r>
            <a:r>
              <a:rPr lang="en-US" sz="2800" dirty="0"/>
              <a:t>a gene that is expressed in a dominant and recessive pattern, homozygous dominant and heterozygous organisms will look identical (that is, they will </a:t>
            </a:r>
            <a:r>
              <a:rPr lang="en-US" sz="2800" dirty="0" smtClean="0"/>
              <a:t>have the same </a:t>
            </a:r>
            <a:r>
              <a:rPr lang="en-US" sz="2800" dirty="0"/>
              <a:t>phenotype</a:t>
            </a:r>
            <a:r>
              <a:rPr lang="en-US" sz="2800" dirty="0" smtClean="0"/>
              <a:t> but different genotypes)</a:t>
            </a:r>
          </a:p>
          <a:p>
            <a:pPr marL="457200" indent="-457200">
              <a:buFont typeface="Arial"/>
              <a:buChar char="•"/>
            </a:pPr>
            <a:r>
              <a:rPr lang="en-US" sz="2800" dirty="0"/>
              <a:t>T</a:t>
            </a:r>
            <a:r>
              <a:rPr lang="en-US" sz="2800" dirty="0" smtClean="0"/>
              <a:t>he </a:t>
            </a:r>
            <a:r>
              <a:rPr lang="en-US" sz="2800" dirty="0"/>
              <a:t>recessive allele will only be observed in homozygous recessive individuals (Table 8.1</a:t>
            </a:r>
            <a:r>
              <a:rPr lang="en-US" sz="2800" dirty="0" smtClean="0"/>
              <a:t>) </a:t>
            </a:r>
            <a:endParaRPr lang="en-US" sz="2800" dirty="0"/>
          </a:p>
        </p:txBody>
      </p:sp>
    </p:spTree>
    <p:extLst>
      <p:ext uri="{BB962C8B-B14F-4D97-AF65-F5344CB8AC3E}">
        <p14:creationId xmlns:p14="http://schemas.microsoft.com/office/powerpoint/2010/main" val="418129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001001" cy="651210"/>
          </a:xfrm>
        </p:spPr>
        <p:txBody>
          <a:bodyPr>
            <a:noAutofit/>
          </a:bodyPr>
          <a:lstStyle/>
          <a:p>
            <a:r>
              <a:rPr lang="en-US" sz="2800" b="1" dirty="0" smtClean="0">
                <a:solidFill>
                  <a:srgbClr val="009900"/>
                </a:solidFill>
              </a:rPr>
              <a:t>Correspondence of Genotype and Phenotype</a:t>
            </a:r>
            <a:endParaRPr lang="en-US" sz="2800" b="1" dirty="0">
              <a:solidFill>
                <a:srgbClr val="009900"/>
              </a:solidFill>
            </a:endParaRPr>
          </a:p>
        </p:txBody>
      </p:sp>
      <p:pic>
        <p:nvPicPr>
          <p:cNvPr id="2" name="Picture 1" descr="this chart shows the there are three different genotypes YY, Yy and yy, yet there are only two different phenotypes because YY and Yy are both going to be yellow phenotypically." title="Correspondence between Genotype and phenotype"/>
          <p:cNvPicPr>
            <a:picLocks noChangeAspect="1"/>
          </p:cNvPicPr>
          <p:nvPr/>
        </p:nvPicPr>
        <p:blipFill>
          <a:blip r:embed="rId2"/>
          <a:stretch>
            <a:fillRect/>
          </a:stretch>
        </p:blipFill>
        <p:spPr>
          <a:xfrm>
            <a:off x="584200" y="1917700"/>
            <a:ext cx="7874000" cy="1747410"/>
          </a:xfrm>
          <a:prstGeom prst="rect">
            <a:avLst/>
          </a:prstGeom>
        </p:spPr>
      </p:pic>
    </p:spTree>
    <p:extLst>
      <p:ext uri="{BB962C8B-B14F-4D97-AF65-F5344CB8AC3E}">
        <p14:creationId xmlns:p14="http://schemas.microsoft.com/office/powerpoint/2010/main" val="1595059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4978400" cy="651210"/>
          </a:xfrm>
        </p:spPr>
        <p:txBody>
          <a:bodyPr>
            <a:normAutofit/>
          </a:bodyPr>
          <a:lstStyle/>
          <a:p>
            <a:r>
              <a:rPr lang="en-US" sz="2800" b="1" dirty="0" smtClean="0">
                <a:solidFill>
                  <a:srgbClr val="009900"/>
                </a:solidFill>
              </a:rPr>
              <a:t>Law of Dominance (3 of 3)</a:t>
            </a:r>
            <a:endParaRPr lang="en-US" sz="2800" b="1" dirty="0">
              <a:solidFill>
                <a:srgbClr val="009900"/>
              </a:solidFill>
            </a:endParaRPr>
          </a:p>
        </p:txBody>
      </p:sp>
      <p:sp>
        <p:nvSpPr>
          <p:cNvPr id="6" name="TextBox 5"/>
          <p:cNvSpPr txBox="1"/>
          <p:nvPr/>
        </p:nvSpPr>
        <p:spPr>
          <a:xfrm>
            <a:off x="457200" y="1362808"/>
            <a:ext cx="7455877" cy="4401205"/>
          </a:xfrm>
          <a:prstGeom prst="rect">
            <a:avLst/>
          </a:prstGeom>
          <a:noFill/>
        </p:spPr>
        <p:txBody>
          <a:bodyPr wrap="square" rtlCol="0">
            <a:spAutoFit/>
          </a:bodyPr>
          <a:lstStyle/>
          <a:p>
            <a:pPr marL="457200" indent="-457200">
              <a:buFont typeface="Arial"/>
              <a:buChar char="•"/>
            </a:pPr>
            <a:r>
              <a:rPr lang="en-US" sz="2800" dirty="0"/>
              <a:t>Mendel’s </a:t>
            </a:r>
            <a:r>
              <a:rPr lang="en-US" sz="2800" b="1" dirty="0">
                <a:solidFill>
                  <a:srgbClr val="009900"/>
                </a:solidFill>
              </a:rPr>
              <a:t>law of dominance </a:t>
            </a:r>
            <a:r>
              <a:rPr lang="en-US" sz="2800" dirty="0"/>
              <a:t>states that in a heterozygote, one trait will conceal the presence of another trait for the same </a:t>
            </a:r>
            <a:r>
              <a:rPr lang="en-US" sz="2800" dirty="0" smtClean="0"/>
              <a:t>characteristic</a:t>
            </a:r>
          </a:p>
          <a:p>
            <a:pPr marL="457200" indent="-457200">
              <a:buFont typeface="Arial"/>
              <a:buChar char="•"/>
            </a:pPr>
            <a:r>
              <a:rPr lang="en-US" sz="2800" dirty="0" smtClean="0"/>
              <a:t>For </a:t>
            </a:r>
            <a:r>
              <a:rPr lang="en-US" sz="2800" dirty="0"/>
              <a:t>example, when crossing true-breeding </a:t>
            </a:r>
            <a:r>
              <a:rPr lang="en-US" sz="2800" dirty="0" smtClean="0"/>
              <a:t>purple-flowered </a:t>
            </a:r>
            <a:r>
              <a:rPr lang="en-US" sz="2800" dirty="0"/>
              <a:t>plants with true-breeding white-flowered plants, all of the offspring were </a:t>
            </a:r>
            <a:r>
              <a:rPr lang="en-US" sz="2800" dirty="0" smtClean="0"/>
              <a:t>purple-flowered</a:t>
            </a:r>
            <a:r>
              <a:rPr lang="en-US" sz="2800" dirty="0"/>
              <a:t>, even though they all had one allele for </a:t>
            </a:r>
            <a:r>
              <a:rPr lang="en-US" sz="2800" dirty="0" smtClean="0"/>
              <a:t>purple </a:t>
            </a:r>
            <a:r>
              <a:rPr lang="en-US" sz="2800" dirty="0"/>
              <a:t>and one allele for </a:t>
            </a:r>
            <a:r>
              <a:rPr lang="en-US" sz="2800" dirty="0" smtClean="0"/>
              <a:t>white</a:t>
            </a:r>
          </a:p>
        </p:txBody>
      </p:sp>
    </p:spTree>
    <p:extLst>
      <p:ext uri="{BB962C8B-B14F-4D97-AF65-F5344CB8AC3E}">
        <p14:creationId xmlns:p14="http://schemas.microsoft.com/office/powerpoint/2010/main" val="1844047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b="1" dirty="0">
                <a:solidFill>
                  <a:srgbClr val="009900"/>
                </a:solidFill>
              </a:rPr>
              <a:t>Figure </a:t>
            </a:r>
            <a:r>
              <a:rPr lang="en-US" b="1" dirty="0">
                <a:solidFill>
                  <a:srgbClr val="009900"/>
                </a:solidFill>
              </a:rPr>
              <a:t>8.6</a:t>
            </a:r>
            <a:endParaRPr lang="en-US" sz="2400" b="1" dirty="0">
              <a:solidFill>
                <a:srgbClr val="009900"/>
              </a:solidFill>
            </a:endParaRPr>
          </a:p>
        </p:txBody>
      </p:sp>
      <p:pic>
        <p:nvPicPr>
          <p:cNvPr id="3" name="Figure" descr="Photo shows a mother with an albino chil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42" b="-2142"/>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allele for albinism, expressed here in humans, is recessive. Both of this child’s parents carried the recessive allele.</a:t>
            </a:r>
          </a:p>
        </p:txBody>
      </p:sp>
      <p:sp>
        <p:nvSpPr>
          <p:cNvPr id="7" name="Disclaimer">
            <a:extLst>
              <a:ext uri="{FF2B5EF4-FFF2-40B4-BE49-F238E27FC236}">
                <a16:creationId xmlns:a16="http://schemas.microsoft.com/office/drawing/2014/main" id="{D43377FE-91DD-4BD3-A13A-B57C66125C8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AEA5C74A-584F-44F0-9DA4-3363A81575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516119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60484" y="385701"/>
            <a:ext cx="8783516" cy="651210"/>
          </a:xfrm>
        </p:spPr>
        <p:txBody>
          <a:bodyPr>
            <a:noAutofit/>
          </a:bodyPr>
          <a:lstStyle/>
          <a:p>
            <a:r>
              <a:rPr lang="en-US" sz="2400" b="1" dirty="0" smtClean="0">
                <a:solidFill>
                  <a:srgbClr val="009900"/>
                </a:solidFill>
              </a:rPr>
              <a:t>Monohybrid Cross and the Punnett Square (1 of 6)</a:t>
            </a:r>
            <a:endParaRPr lang="en-US" sz="2400" b="1" dirty="0">
              <a:solidFill>
                <a:srgbClr val="009900"/>
              </a:solidFill>
            </a:endParaRPr>
          </a:p>
        </p:txBody>
      </p:sp>
      <p:sp>
        <p:nvSpPr>
          <p:cNvPr id="6" name="TextBox 5"/>
          <p:cNvSpPr txBox="1"/>
          <p:nvPr/>
        </p:nvSpPr>
        <p:spPr>
          <a:xfrm>
            <a:off x="457199" y="1371601"/>
            <a:ext cx="7455877" cy="4832092"/>
          </a:xfrm>
          <a:prstGeom prst="rect">
            <a:avLst/>
          </a:prstGeom>
          <a:noFill/>
        </p:spPr>
        <p:txBody>
          <a:bodyPr wrap="square" rtlCol="0">
            <a:spAutoFit/>
          </a:bodyPr>
          <a:lstStyle/>
          <a:p>
            <a:pPr marL="457200" indent="-457200">
              <a:buFont typeface="Arial"/>
              <a:buChar char="•"/>
            </a:pPr>
            <a:r>
              <a:rPr lang="en-US" sz="2800" b="1" dirty="0">
                <a:solidFill>
                  <a:srgbClr val="009900"/>
                </a:solidFill>
              </a:rPr>
              <a:t>Hybrid</a:t>
            </a:r>
            <a:r>
              <a:rPr lang="en-US" sz="2800" dirty="0"/>
              <a:t> means a combination of different alleles</a:t>
            </a:r>
          </a:p>
          <a:p>
            <a:pPr marL="457200" indent="-457200">
              <a:buFont typeface="Arial"/>
              <a:buChar char="•"/>
            </a:pPr>
            <a:r>
              <a:rPr lang="en-US" sz="2800" dirty="0"/>
              <a:t>When fertilization occurs between two true-breeding parents that differ by only the characteristic being studied, the process is called a </a:t>
            </a:r>
            <a:r>
              <a:rPr lang="en-US" sz="2800" b="1" dirty="0">
                <a:solidFill>
                  <a:srgbClr val="009900"/>
                </a:solidFill>
              </a:rPr>
              <a:t>monohybrid cross</a:t>
            </a:r>
            <a:r>
              <a:rPr lang="en-US" sz="2800" dirty="0"/>
              <a:t>, and the resulting offspring are called </a:t>
            </a:r>
            <a:r>
              <a:rPr lang="en-US" sz="2800" b="1" dirty="0">
                <a:solidFill>
                  <a:srgbClr val="009900"/>
                </a:solidFill>
              </a:rPr>
              <a:t>monohybrids</a:t>
            </a:r>
          </a:p>
          <a:p>
            <a:pPr marL="457200" indent="-457200">
              <a:buFont typeface="Arial"/>
              <a:buChar char="•"/>
            </a:pPr>
            <a:r>
              <a:rPr lang="en-US" sz="2800" dirty="0"/>
              <a:t>Mendel performed seven types of monohybrid crosses, each involving contrasting traits for different characteristics</a:t>
            </a:r>
          </a:p>
        </p:txBody>
      </p:sp>
    </p:spTree>
    <p:extLst>
      <p:ext uri="{BB962C8B-B14F-4D97-AF65-F5344CB8AC3E}">
        <p14:creationId xmlns:p14="http://schemas.microsoft.com/office/powerpoint/2010/main" val="244099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8.2</a:t>
            </a:r>
            <a:endParaRPr lang="en-US" sz="2400" dirty="0">
              <a:solidFill>
                <a:srgbClr val="009900"/>
              </a:solidFill>
            </a:endParaRPr>
          </a:p>
        </p:txBody>
      </p:sp>
      <p:pic>
        <p:nvPicPr>
          <p:cNvPr id="2" name="Figure" descr="Image is a sketch of Johann Gregor Mend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18" b="-4618"/>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Johann </a:t>
            </a:r>
            <a:r>
              <a:rPr lang="en-US" sz="1600" dirty="0" err="1">
                <a:solidFill>
                  <a:schemeClr val="tx1"/>
                </a:solidFill>
              </a:rPr>
              <a:t>Gregor</a:t>
            </a:r>
            <a:r>
              <a:rPr lang="en-US" sz="1600" dirty="0">
                <a:solidFill>
                  <a:schemeClr val="tx1"/>
                </a:solidFill>
              </a:rPr>
              <a:t> Mendel set the framework for the study of genetics.</a:t>
            </a:r>
          </a:p>
        </p:txBody>
      </p:sp>
      <p:sp>
        <p:nvSpPr>
          <p:cNvPr id="7" name="Disclaimer">
            <a:extLst>
              <a:ext uri="{FF2B5EF4-FFF2-40B4-BE49-F238E27FC236}">
                <a16:creationId xmlns:a16="http://schemas.microsoft.com/office/drawing/2014/main" id="{36327EAC-6FB2-4A2C-A16D-8C664CBE53B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CD8507E5-C03E-4D20-8C7E-588D04D57E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159263" cy="651210"/>
          </a:xfrm>
        </p:spPr>
        <p:txBody>
          <a:bodyPr>
            <a:noAutofit/>
          </a:bodyPr>
          <a:lstStyle/>
          <a:p>
            <a:r>
              <a:rPr lang="en-US" sz="2400" b="1" dirty="0" smtClean="0">
                <a:solidFill>
                  <a:srgbClr val="009900"/>
                </a:solidFill>
              </a:rPr>
              <a:t>Monohybrid Cross and the Punnett Square (2 of 6)</a:t>
            </a:r>
            <a:endParaRPr lang="en-US" sz="2400" b="1" dirty="0">
              <a:solidFill>
                <a:srgbClr val="009900"/>
              </a:solidFill>
            </a:endParaRPr>
          </a:p>
        </p:txBody>
      </p:sp>
      <p:sp>
        <p:nvSpPr>
          <p:cNvPr id="6" name="TextBox 5"/>
          <p:cNvSpPr txBox="1"/>
          <p:nvPr/>
        </p:nvSpPr>
        <p:spPr>
          <a:xfrm>
            <a:off x="457200" y="1380393"/>
            <a:ext cx="7455877" cy="2677656"/>
          </a:xfrm>
          <a:prstGeom prst="rect">
            <a:avLst/>
          </a:prstGeom>
          <a:noFill/>
        </p:spPr>
        <p:txBody>
          <a:bodyPr wrap="square" rtlCol="0">
            <a:spAutoFit/>
          </a:bodyPr>
          <a:lstStyle/>
          <a:p>
            <a:pPr marL="457200" indent="-457200">
              <a:buFont typeface="Arial"/>
              <a:buChar char="•"/>
            </a:pPr>
            <a:r>
              <a:rPr lang="en-US" sz="2800" dirty="0"/>
              <a:t>Out of these crosses, all of the F</a:t>
            </a:r>
            <a:r>
              <a:rPr lang="en-US" sz="2800" baseline="-25000" dirty="0"/>
              <a:t>1</a:t>
            </a:r>
            <a:r>
              <a:rPr lang="en-US" sz="2800" dirty="0"/>
              <a:t> offspring had the phenotype of one parent, and the F</a:t>
            </a:r>
            <a:r>
              <a:rPr lang="en-US" sz="2800" baseline="-25000" dirty="0"/>
              <a:t>2</a:t>
            </a:r>
            <a:r>
              <a:rPr lang="en-US" sz="2800" dirty="0"/>
              <a:t> offspring had a 3:1 phenotypic </a:t>
            </a:r>
            <a:r>
              <a:rPr lang="en-US" sz="2800" dirty="0" smtClean="0"/>
              <a:t>ratio</a:t>
            </a:r>
          </a:p>
          <a:p>
            <a:pPr marL="457200" indent="-457200">
              <a:buFont typeface="Arial"/>
              <a:buChar char="•"/>
            </a:pPr>
            <a:r>
              <a:rPr lang="en-US" sz="2800" dirty="0"/>
              <a:t>The results of Mendel’s research can be explained </a:t>
            </a:r>
            <a:r>
              <a:rPr lang="en-US" sz="2800" dirty="0" smtClean="0"/>
              <a:t>mathematically in </a:t>
            </a:r>
            <a:r>
              <a:rPr lang="en-US" sz="2800" dirty="0"/>
              <a:t>terms of </a:t>
            </a:r>
            <a:r>
              <a:rPr lang="en-US" sz="2800" dirty="0" smtClean="0"/>
              <a:t>probabilities</a:t>
            </a:r>
          </a:p>
        </p:txBody>
      </p:sp>
    </p:spTree>
    <p:extLst>
      <p:ext uri="{BB962C8B-B14F-4D97-AF65-F5344CB8AC3E}">
        <p14:creationId xmlns:p14="http://schemas.microsoft.com/office/powerpoint/2010/main" val="306461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69277" y="333818"/>
            <a:ext cx="7948245" cy="651210"/>
          </a:xfrm>
        </p:spPr>
        <p:txBody>
          <a:bodyPr>
            <a:normAutofit fontScale="85000" lnSpcReduction="10000"/>
          </a:bodyPr>
          <a:lstStyle/>
          <a:p>
            <a:r>
              <a:rPr lang="en-US" sz="2800" b="1" dirty="0" smtClean="0">
                <a:solidFill>
                  <a:srgbClr val="009900"/>
                </a:solidFill>
              </a:rPr>
              <a:t>Monohybrid Cross and the Punnett Square (3 of 6)</a:t>
            </a:r>
            <a:endParaRPr lang="en-US" sz="2800" b="1" dirty="0">
              <a:solidFill>
                <a:srgbClr val="009900"/>
              </a:solidFill>
            </a:endParaRPr>
          </a:p>
        </p:txBody>
      </p:sp>
      <p:sp>
        <p:nvSpPr>
          <p:cNvPr id="6" name="TextBox 5"/>
          <p:cNvSpPr txBox="1"/>
          <p:nvPr/>
        </p:nvSpPr>
        <p:spPr>
          <a:xfrm>
            <a:off x="369278" y="1064159"/>
            <a:ext cx="7455877" cy="5693867"/>
          </a:xfrm>
          <a:prstGeom prst="rect">
            <a:avLst/>
          </a:prstGeom>
          <a:noFill/>
        </p:spPr>
        <p:txBody>
          <a:bodyPr wrap="square" rtlCol="0">
            <a:spAutoFit/>
          </a:bodyPr>
          <a:lstStyle/>
          <a:p>
            <a:pPr marL="457200" indent="-457200">
              <a:buFont typeface="Arial"/>
              <a:buChar char="•"/>
            </a:pPr>
            <a:r>
              <a:rPr lang="en-US" sz="2800" dirty="0"/>
              <a:t>To demonstrate this with a monohybrid cross, consider the case of true-breeding pea plants with yellow versus green </a:t>
            </a:r>
            <a:r>
              <a:rPr lang="en-US" sz="2800" dirty="0" smtClean="0"/>
              <a:t>seeds</a:t>
            </a:r>
          </a:p>
          <a:p>
            <a:pPr marL="457200" indent="-457200">
              <a:buFont typeface="Arial"/>
              <a:buChar char="•"/>
            </a:pPr>
            <a:r>
              <a:rPr lang="en-US" sz="2800" dirty="0" smtClean="0"/>
              <a:t>The </a:t>
            </a:r>
            <a:r>
              <a:rPr lang="en-US" sz="2800" dirty="0"/>
              <a:t>dominant seed color is yellow; therefore, the parental genotypes were YY for the plants with yellow seeds and </a:t>
            </a:r>
            <a:r>
              <a:rPr lang="en-US" sz="2800" dirty="0" err="1"/>
              <a:t>yy</a:t>
            </a:r>
            <a:r>
              <a:rPr lang="en-US" sz="2800" dirty="0"/>
              <a:t> for the plants with green </a:t>
            </a:r>
            <a:r>
              <a:rPr lang="en-US" sz="2800" dirty="0" smtClean="0"/>
              <a:t>seeds</a:t>
            </a:r>
          </a:p>
          <a:p>
            <a:pPr marL="457200" indent="-457200">
              <a:buFont typeface="Arial"/>
              <a:buChar char="•"/>
            </a:pPr>
            <a:r>
              <a:rPr lang="en-US" sz="2800" dirty="0" smtClean="0"/>
              <a:t>A </a:t>
            </a:r>
            <a:r>
              <a:rPr lang="en-US" sz="2800" b="1" dirty="0">
                <a:solidFill>
                  <a:srgbClr val="009900"/>
                </a:solidFill>
              </a:rPr>
              <a:t>Punnett </a:t>
            </a:r>
            <a:r>
              <a:rPr lang="en-US" sz="2800" b="1" dirty="0" smtClean="0">
                <a:solidFill>
                  <a:srgbClr val="009900"/>
                </a:solidFill>
              </a:rPr>
              <a:t>square</a:t>
            </a:r>
            <a:r>
              <a:rPr lang="en-US" sz="2800" b="1" dirty="0">
                <a:solidFill>
                  <a:srgbClr val="009900"/>
                </a:solidFill>
              </a:rPr>
              <a:t> </a:t>
            </a:r>
            <a:r>
              <a:rPr lang="en-US" sz="2800" dirty="0" smtClean="0"/>
              <a:t>(devised </a:t>
            </a:r>
            <a:r>
              <a:rPr lang="en-US" sz="2800" dirty="0"/>
              <a:t>by the British geneticist Reginald </a:t>
            </a:r>
            <a:r>
              <a:rPr lang="en-US" sz="2800" dirty="0" smtClean="0"/>
              <a:t>Punnett) </a:t>
            </a:r>
            <a:r>
              <a:rPr lang="en-US" sz="2800" dirty="0"/>
              <a:t>is useful for determining probabilities because it is drawn to predict all possible outcomes of all possible random fertilization events and their expected </a:t>
            </a:r>
            <a:r>
              <a:rPr lang="en-US" sz="2800" dirty="0" smtClean="0"/>
              <a:t>frequencies </a:t>
            </a:r>
            <a:endParaRPr lang="en-US" sz="2800" dirty="0"/>
          </a:p>
        </p:txBody>
      </p:sp>
    </p:spTree>
    <p:extLst>
      <p:ext uri="{BB962C8B-B14F-4D97-AF65-F5344CB8AC3E}">
        <p14:creationId xmlns:p14="http://schemas.microsoft.com/office/powerpoint/2010/main" val="1196862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851531" cy="651210"/>
          </a:xfrm>
        </p:spPr>
        <p:txBody>
          <a:bodyPr>
            <a:normAutofit fontScale="85000" lnSpcReduction="10000"/>
          </a:bodyPr>
          <a:lstStyle/>
          <a:p>
            <a:r>
              <a:rPr lang="en-US" sz="2800" b="1" dirty="0" smtClean="0">
                <a:solidFill>
                  <a:srgbClr val="009900"/>
                </a:solidFill>
              </a:rPr>
              <a:t>Monohybrid Cross and the Punnett Square (4 of 6)</a:t>
            </a:r>
            <a:endParaRPr lang="en-US" sz="2800" b="1" dirty="0">
              <a:solidFill>
                <a:srgbClr val="009900"/>
              </a:solidFill>
            </a:endParaRPr>
          </a:p>
        </p:txBody>
      </p:sp>
      <p:sp>
        <p:nvSpPr>
          <p:cNvPr id="6" name="TextBox 5"/>
          <p:cNvSpPr txBox="1"/>
          <p:nvPr/>
        </p:nvSpPr>
        <p:spPr>
          <a:xfrm>
            <a:off x="457200" y="896816"/>
            <a:ext cx="8392746" cy="5693867"/>
          </a:xfrm>
          <a:prstGeom prst="rect">
            <a:avLst/>
          </a:prstGeom>
          <a:noFill/>
        </p:spPr>
        <p:txBody>
          <a:bodyPr wrap="square" rtlCol="0">
            <a:spAutoFit/>
          </a:bodyPr>
          <a:lstStyle/>
          <a:p>
            <a:pPr marL="457200" indent="-457200">
              <a:buFont typeface="Arial"/>
              <a:buChar char="•"/>
            </a:pPr>
            <a:r>
              <a:rPr lang="en-US" sz="2800" dirty="0"/>
              <a:t>Figure 8.9 shows a </a:t>
            </a:r>
            <a:r>
              <a:rPr lang="en-US" sz="2800" dirty="0" err="1"/>
              <a:t>Punnett</a:t>
            </a:r>
            <a:r>
              <a:rPr lang="en-US" sz="2800" dirty="0"/>
              <a:t> square for a cross between a plant with yellow peas and one with green </a:t>
            </a:r>
            <a:r>
              <a:rPr lang="en-US" sz="2800" dirty="0" smtClean="0"/>
              <a:t>peas</a:t>
            </a:r>
          </a:p>
          <a:p>
            <a:pPr marL="457200" indent="-457200">
              <a:buFont typeface="Arial"/>
              <a:buChar char="•"/>
            </a:pPr>
            <a:r>
              <a:rPr lang="en-US" sz="2800" dirty="0" smtClean="0"/>
              <a:t>To </a:t>
            </a:r>
            <a:r>
              <a:rPr lang="en-US" sz="2800" dirty="0"/>
              <a:t>prepare a </a:t>
            </a:r>
            <a:r>
              <a:rPr lang="en-US" sz="2800" dirty="0" err="1"/>
              <a:t>Punnett</a:t>
            </a:r>
            <a:r>
              <a:rPr lang="en-US" sz="2800" dirty="0"/>
              <a:t> square, all possible combinations of the parental alleles (the genotypes of the gametes) are listed along the top (for one parent) and side (for the other parent) of a </a:t>
            </a:r>
            <a:r>
              <a:rPr lang="en-US" sz="2800" dirty="0" smtClean="0"/>
              <a:t>grid</a:t>
            </a:r>
          </a:p>
          <a:p>
            <a:pPr marL="457200" indent="-457200">
              <a:buFont typeface="Arial"/>
              <a:buChar char="•"/>
            </a:pPr>
            <a:r>
              <a:rPr lang="en-US" sz="2800" dirty="0" smtClean="0"/>
              <a:t>The </a:t>
            </a:r>
            <a:r>
              <a:rPr lang="en-US" sz="2800" dirty="0"/>
              <a:t>combinations of egg and sperm gametes are then made in the boxes in the table on the basis of which alleles are </a:t>
            </a:r>
            <a:r>
              <a:rPr lang="en-US" sz="2800" dirty="0" smtClean="0"/>
              <a:t>combining</a:t>
            </a:r>
          </a:p>
          <a:p>
            <a:pPr marL="457200" indent="-457200">
              <a:buFont typeface="Arial"/>
              <a:buChar char="•"/>
            </a:pPr>
            <a:r>
              <a:rPr lang="en-US" sz="2800" dirty="0" smtClean="0"/>
              <a:t>Each </a:t>
            </a:r>
            <a:r>
              <a:rPr lang="en-US" sz="2800" dirty="0"/>
              <a:t>box then represents the diploid genotype of a zygote, or fertilized </a:t>
            </a:r>
            <a:r>
              <a:rPr lang="en-US" sz="2800" dirty="0" smtClean="0"/>
              <a:t>egg</a:t>
            </a:r>
          </a:p>
        </p:txBody>
      </p:sp>
    </p:spTree>
    <p:extLst>
      <p:ext uri="{BB962C8B-B14F-4D97-AF65-F5344CB8AC3E}">
        <p14:creationId xmlns:p14="http://schemas.microsoft.com/office/powerpoint/2010/main" val="1150919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974623" cy="651210"/>
          </a:xfrm>
        </p:spPr>
        <p:txBody>
          <a:bodyPr>
            <a:normAutofit fontScale="85000" lnSpcReduction="10000"/>
          </a:bodyPr>
          <a:lstStyle/>
          <a:p>
            <a:r>
              <a:rPr lang="en-US" sz="2800" b="1" dirty="0" smtClean="0">
                <a:solidFill>
                  <a:srgbClr val="009900"/>
                </a:solidFill>
              </a:rPr>
              <a:t>Monohybrid Cross and the Punnett Square (5 of 6)</a:t>
            </a:r>
            <a:endParaRPr lang="en-US" sz="2800" b="1" dirty="0">
              <a:solidFill>
                <a:srgbClr val="009900"/>
              </a:solidFill>
            </a:endParaRPr>
          </a:p>
        </p:txBody>
      </p:sp>
      <p:sp>
        <p:nvSpPr>
          <p:cNvPr id="6" name="TextBox 5"/>
          <p:cNvSpPr txBox="1"/>
          <p:nvPr/>
        </p:nvSpPr>
        <p:spPr>
          <a:xfrm>
            <a:off x="457200" y="1450731"/>
            <a:ext cx="7455877" cy="3970318"/>
          </a:xfrm>
          <a:prstGeom prst="rect">
            <a:avLst/>
          </a:prstGeom>
          <a:noFill/>
        </p:spPr>
        <p:txBody>
          <a:bodyPr wrap="square" rtlCol="0">
            <a:spAutoFit/>
          </a:bodyPr>
          <a:lstStyle/>
          <a:p>
            <a:pPr marL="457200" indent="-457200">
              <a:buFont typeface="Arial"/>
              <a:buChar char="•"/>
            </a:pPr>
            <a:r>
              <a:rPr lang="en-US" sz="2800" dirty="0"/>
              <a:t>Because each possibility is equally likely, genotypic ratios can be determined from a </a:t>
            </a:r>
            <a:r>
              <a:rPr lang="en-US" sz="2800" dirty="0" err="1"/>
              <a:t>Punnett</a:t>
            </a:r>
            <a:r>
              <a:rPr lang="en-US" sz="2800" dirty="0"/>
              <a:t> </a:t>
            </a:r>
            <a:r>
              <a:rPr lang="en-US" sz="2800" dirty="0" smtClean="0"/>
              <a:t>square</a:t>
            </a:r>
          </a:p>
          <a:p>
            <a:pPr marL="457200" indent="-457200">
              <a:buFont typeface="Arial"/>
              <a:buChar char="•"/>
            </a:pPr>
            <a:r>
              <a:rPr lang="en-US" sz="2800" dirty="0" smtClean="0"/>
              <a:t>If </a:t>
            </a:r>
            <a:r>
              <a:rPr lang="en-US" sz="2800" dirty="0"/>
              <a:t>the pattern of inheritance (dominant and recessive) is known, the phenotypic ratios can be inferred as </a:t>
            </a:r>
            <a:r>
              <a:rPr lang="en-US" sz="2800" dirty="0" smtClean="0"/>
              <a:t>well</a:t>
            </a:r>
          </a:p>
          <a:p>
            <a:pPr marL="457200" indent="-457200">
              <a:buFont typeface="Arial"/>
              <a:buChar char="•"/>
            </a:pPr>
            <a:r>
              <a:rPr lang="en-US" sz="2800" dirty="0" smtClean="0"/>
              <a:t>In </a:t>
            </a:r>
            <a:r>
              <a:rPr lang="en-US" sz="2800" dirty="0"/>
              <a:t>this case, only one genotype is possible in the F</a:t>
            </a:r>
            <a:r>
              <a:rPr lang="en-US" sz="2800" baseline="-25000" dirty="0"/>
              <a:t>1</a:t>
            </a:r>
            <a:r>
              <a:rPr lang="en-US" sz="2800" dirty="0"/>
              <a:t> </a:t>
            </a:r>
            <a:r>
              <a:rPr lang="en-US" sz="2800" dirty="0" smtClean="0"/>
              <a:t>offspring: All </a:t>
            </a:r>
            <a:r>
              <a:rPr lang="en-US" sz="2800" dirty="0"/>
              <a:t>offspring are </a:t>
            </a:r>
            <a:r>
              <a:rPr lang="en-US" sz="2800" dirty="0" err="1"/>
              <a:t>Yy</a:t>
            </a:r>
            <a:r>
              <a:rPr lang="en-US" sz="2800" dirty="0"/>
              <a:t> and have yellow </a:t>
            </a:r>
            <a:r>
              <a:rPr lang="en-US" sz="2800" dirty="0" smtClean="0"/>
              <a:t>seeds </a:t>
            </a:r>
            <a:endParaRPr lang="en-US" sz="2800" dirty="0"/>
          </a:p>
        </p:txBody>
      </p:sp>
    </p:spTree>
    <p:extLst>
      <p:ext uri="{BB962C8B-B14F-4D97-AF65-F5344CB8AC3E}">
        <p14:creationId xmlns:p14="http://schemas.microsoft.com/office/powerpoint/2010/main" val="398953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150469" cy="651210"/>
          </a:xfrm>
        </p:spPr>
        <p:txBody>
          <a:bodyPr>
            <a:normAutofit fontScale="92500"/>
          </a:bodyPr>
          <a:lstStyle/>
          <a:p>
            <a:r>
              <a:rPr lang="en-US" sz="2800" b="1" dirty="0" smtClean="0">
                <a:solidFill>
                  <a:srgbClr val="009900"/>
                </a:solidFill>
              </a:rPr>
              <a:t>Monohybrid Cross and the Punnett Square (6 of 6)</a:t>
            </a:r>
            <a:endParaRPr lang="en-US" sz="2800" b="1" dirty="0">
              <a:solidFill>
                <a:srgbClr val="009900"/>
              </a:solidFill>
            </a:endParaRPr>
          </a:p>
        </p:txBody>
      </p:sp>
      <p:sp>
        <p:nvSpPr>
          <p:cNvPr id="6" name="TextBox 5"/>
          <p:cNvSpPr txBox="1"/>
          <p:nvPr/>
        </p:nvSpPr>
        <p:spPr>
          <a:xfrm>
            <a:off x="457200" y="1035828"/>
            <a:ext cx="8227646" cy="4401205"/>
          </a:xfrm>
          <a:prstGeom prst="rect">
            <a:avLst/>
          </a:prstGeom>
          <a:noFill/>
        </p:spPr>
        <p:txBody>
          <a:bodyPr wrap="square" rtlCol="0">
            <a:spAutoFit/>
          </a:bodyPr>
          <a:lstStyle/>
          <a:p>
            <a:pPr marL="457200" indent="-457200">
              <a:buFont typeface="Arial"/>
              <a:buChar char="•"/>
            </a:pPr>
            <a:r>
              <a:rPr lang="en-US" sz="2800" dirty="0"/>
              <a:t>When the F</a:t>
            </a:r>
            <a:r>
              <a:rPr lang="en-US" sz="2800" baseline="-25000" dirty="0"/>
              <a:t>1</a:t>
            </a:r>
            <a:r>
              <a:rPr lang="en-US" sz="2800" dirty="0"/>
              <a:t> offspring are crossed with each other, </a:t>
            </a:r>
            <a:r>
              <a:rPr lang="en-US" sz="2800" dirty="0" err="1"/>
              <a:t>genotypically</a:t>
            </a:r>
            <a:r>
              <a:rPr lang="en-US" sz="2800" dirty="0"/>
              <a:t> the result is:</a:t>
            </a:r>
          </a:p>
          <a:p>
            <a:pPr marL="1371600" lvl="2" indent="-457200">
              <a:buFont typeface="Wingdings" panose="05000000000000000000" pitchFamily="2" charset="2"/>
              <a:buChar char="Ø"/>
            </a:pPr>
            <a:r>
              <a:rPr lang="en-US" sz="2800" dirty="0"/>
              <a:t>25% (1 in 4) YY </a:t>
            </a:r>
          </a:p>
          <a:p>
            <a:pPr marL="1371600" lvl="2" indent="-457200">
              <a:buFont typeface="Wingdings" panose="05000000000000000000" pitchFamily="2" charset="2"/>
              <a:buChar char="Ø"/>
            </a:pPr>
            <a:r>
              <a:rPr lang="en-US" sz="2800" dirty="0"/>
              <a:t>50% (2 in 4) </a:t>
            </a:r>
            <a:r>
              <a:rPr lang="en-US" sz="2800" dirty="0" err="1"/>
              <a:t>Yy</a:t>
            </a:r>
            <a:endParaRPr lang="en-US" sz="2800" dirty="0"/>
          </a:p>
          <a:p>
            <a:pPr marL="1371600" lvl="2" indent="-457200">
              <a:buFont typeface="Wingdings" panose="05000000000000000000" pitchFamily="2" charset="2"/>
              <a:buChar char="Ø"/>
            </a:pPr>
            <a:r>
              <a:rPr lang="en-US" sz="2800" dirty="0"/>
              <a:t>25% (1 in 4) </a:t>
            </a:r>
            <a:r>
              <a:rPr lang="en-US" sz="2800" dirty="0" err="1"/>
              <a:t>yy</a:t>
            </a:r>
            <a:r>
              <a:rPr lang="en-US" sz="2800" dirty="0"/>
              <a:t> </a:t>
            </a:r>
          </a:p>
          <a:p>
            <a:pPr marL="457200" indent="-457200">
              <a:buFont typeface="Arial"/>
              <a:buChar char="•"/>
            </a:pPr>
            <a:r>
              <a:rPr lang="en-US" sz="2800" dirty="0"/>
              <a:t>Phenotypically, this result is:</a:t>
            </a:r>
          </a:p>
          <a:p>
            <a:pPr marL="1371600" lvl="2" indent="-457200">
              <a:buFont typeface="Wingdings" panose="05000000000000000000" pitchFamily="2" charset="2"/>
              <a:buChar char="Ø"/>
            </a:pPr>
            <a:r>
              <a:rPr lang="en-US" sz="2800" dirty="0"/>
              <a:t>75% (3 in 4) yellow</a:t>
            </a:r>
          </a:p>
          <a:p>
            <a:pPr marL="1371600" lvl="2" indent="-457200">
              <a:buFont typeface="Wingdings" panose="05000000000000000000" pitchFamily="2" charset="2"/>
              <a:buChar char="Ø"/>
            </a:pPr>
            <a:r>
              <a:rPr lang="en-US" sz="2800" dirty="0"/>
              <a:t>25% (1 in 4) green </a:t>
            </a:r>
          </a:p>
          <a:p>
            <a:pPr marL="457200" indent="-457200">
              <a:buFont typeface="Arial"/>
              <a:buChar char="•"/>
            </a:pPr>
            <a:r>
              <a:rPr lang="en-US" sz="2800" dirty="0"/>
              <a:t>This explains why the results of Mendel’s F</a:t>
            </a:r>
            <a:r>
              <a:rPr lang="en-US" sz="2800" baseline="-25000" dirty="0"/>
              <a:t>2</a:t>
            </a:r>
            <a:r>
              <a:rPr lang="en-US" sz="2800" dirty="0"/>
              <a:t> generation occurred in a 3:1 phenotypic ratio</a:t>
            </a:r>
          </a:p>
        </p:txBody>
      </p:sp>
    </p:spTree>
    <p:extLst>
      <p:ext uri="{BB962C8B-B14F-4D97-AF65-F5344CB8AC3E}">
        <p14:creationId xmlns:p14="http://schemas.microsoft.com/office/powerpoint/2010/main" val="338536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8.9</a:t>
            </a:r>
            <a:endParaRPr lang="en-US" sz="2400" dirty="0">
              <a:solidFill>
                <a:srgbClr val="009900"/>
              </a:solidFill>
            </a:endParaRPr>
          </a:p>
        </p:txBody>
      </p:sp>
      <p:pic>
        <p:nvPicPr>
          <p:cNvPr id="3" name="Figure" descr="This illustration shows a monohybrid cross. In the P generation, one parent has a dominant yellow phenotype and the genotype YY, and the other parent has the recessive green phenotype and the genotype yy. Each parent produces one kind of gamete, resulting in an F_{1} generation with a dominant yellow phenotype and the genotype Yy. Self-pollination of the F_{1} generation results in an F_{2} generation with a 3 to 1 ratio of yellow to green peas. One out of three of the yellow pea plants has a dominant genotype of YY, and 2 out of 3 has the heterozygous genotype Yy. The homozygous recessive plant has the green phenotype and the genotype y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050" r="-13050"/>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a:t>
            </a:r>
            <a:r>
              <a:rPr lang="en-US" sz="1600" dirty="0" err="1">
                <a:solidFill>
                  <a:srgbClr val="000000"/>
                </a:solidFill>
              </a:rPr>
              <a:t>Punnett</a:t>
            </a:r>
            <a:r>
              <a:rPr lang="en-US" sz="1600" dirty="0">
                <a:solidFill>
                  <a:srgbClr val="000000"/>
                </a:solidFill>
              </a:rPr>
              <a:t> square shows the cross between plants with yellow seeds and green seeds. The cross between the true-breeding P plants produces F</a:t>
            </a:r>
            <a:r>
              <a:rPr lang="en-US" sz="1600" baseline="-30000" dirty="0">
                <a:solidFill>
                  <a:srgbClr val="000000"/>
                </a:solidFill>
              </a:rPr>
              <a:t>1</a:t>
            </a:r>
            <a:r>
              <a:rPr lang="en-US" sz="1600" dirty="0">
                <a:solidFill>
                  <a:srgbClr val="000000"/>
                </a:solidFill>
              </a:rPr>
              <a:t> heterozygotes that can be self-fertilized. The self-cross of the F</a:t>
            </a:r>
            <a:r>
              <a:rPr lang="en-US" sz="1600" baseline="-30000" dirty="0">
                <a:solidFill>
                  <a:srgbClr val="000000"/>
                </a:solidFill>
              </a:rPr>
              <a:t>1</a:t>
            </a:r>
            <a:r>
              <a:rPr lang="en-US" sz="1600" dirty="0">
                <a:solidFill>
                  <a:srgbClr val="000000"/>
                </a:solidFill>
              </a:rPr>
              <a:t> generation can be analyzed with a </a:t>
            </a:r>
            <a:r>
              <a:rPr lang="en-US" sz="1600" dirty="0" err="1">
                <a:solidFill>
                  <a:srgbClr val="000000"/>
                </a:solidFill>
              </a:rPr>
              <a:t>Punnett</a:t>
            </a:r>
            <a:r>
              <a:rPr lang="en-US" sz="1600" dirty="0">
                <a:solidFill>
                  <a:srgbClr val="000000"/>
                </a:solidFill>
              </a:rPr>
              <a:t> square to predict the genotypes of the F</a:t>
            </a:r>
            <a:r>
              <a:rPr lang="en-US" sz="1600" baseline="-30000" dirty="0">
                <a:solidFill>
                  <a:srgbClr val="000000"/>
                </a:solidFill>
              </a:rPr>
              <a:t>2</a:t>
            </a:r>
            <a:r>
              <a:rPr lang="en-US" sz="1600" dirty="0">
                <a:solidFill>
                  <a:srgbClr val="000000"/>
                </a:solidFill>
              </a:rPr>
              <a:t> generation. Given an inheritance pattern of dominant–recessive, the genotypic and phenotypic ratios can then be determined.</a:t>
            </a:r>
          </a:p>
        </p:txBody>
      </p:sp>
      <p:sp>
        <p:nvSpPr>
          <p:cNvPr id="7" name="Disclaimer">
            <a:extLst>
              <a:ext uri="{FF2B5EF4-FFF2-40B4-BE49-F238E27FC236}">
                <a16:creationId xmlns:a16="http://schemas.microsoft.com/office/drawing/2014/main" id="{F283425F-13DB-4ED0-8605-2963477C3A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D3BF20B-CD14-47FF-A99C-A22734139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292608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16800" cy="651210"/>
          </a:xfrm>
        </p:spPr>
        <p:txBody>
          <a:bodyPr>
            <a:normAutofit/>
          </a:bodyPr>
          <a:lstStyle/>
          <a:p>
            <a:r>
              <a:rPr lang="en-US" sz="2800" b="1" dirty="0" smtClean="0">
                <a:solidFill>
                  <a:srgbClr val="009900"/>
                </a:solidFill>
              </a:rPr>
              <a:t>Law of Segregation (1 of 2)</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Observing that true-breeding pea plants with contrasting traits gave rise to F</a:t>
            </a:r>
            <a:r>
              <a:rPr lang="en-US" sz="2800" baseline="-25000" dirty="0"/>
              <a:t>1</a:t>
            </a:r>
            <a:r>
              <a:rPr lang="en-US" sz="2800" dirty="0"/>
              <a:t> generations that all expressed the dominant trait and F</a:t>
            </a:r>
            <a:r>
              <a:rPr lang="en-US" sz="2800" baseline="-25000" dirty="0"/>
              <a:t>2</a:t>
            </a:r>
            <a:r>
              <a:rPr lang="en-US" sz="2800" dirty="0"/>
              <a:t> generations that expressed the dominant and recessive traits in a 3:1 ratio, Mendel proposed the </a:t>
            </a:r>
            <a:r>
              <a:rPr lang="en-US" sz="2800" b="1" dirty="0">
                <a:solidFill>
                  <a:srgbClr val="009900"/>
                </a:solidFill>
              </a:rPr>
              <a:t>law of </a:t>
            </a:r>
            <a:r>
              <a:rPr lang="en-US" sz="2800" b="1" dirty="0" smtClean="0">
                <a:solidFill>
                  <a:srgbClr val="009900"/>
                </a:solidFill>
              </a:rPr>
              <a:t>segregation</a:t>
            </a:r>
          </a:p>
          <a:p>
            <a:pPr marL="457200" indent="-457200">
              <a:buFont typeface="Arial"/>
              <a:buChar char="•"/>
            </a:pPr>
            <a:r>
              <a:rPr lang="en-US" sz="2800" dirty="0" smtClean="0"/>
              <a:t>This </a:t>
            </a:r>
            <a:r>
              <a:rPr lang="en-US" sz="2800" dirty="0"/>
              <a:t>law states that paired unit factors (genes) must segregate equally into gametes such that offspring have an equal likelihood of inheriting either </a:t>
            </a:r>
            <a:r>
              <a:rPr lang="en-US" sz="2800" dirty="0" smtClean="0"/>
              <a:t>factor</a:t>
            </a:r>
            <a:endParaRPr lang="en-US" sz="2800" dirty="0"/>
          </a:p>
        </p:txBody>
      </p:sp>
    </p:spTree>
    <p:extLst>
      <p:ext uri="{BB962C8B-B14F-4D97-AF65-F5344CB8AC3E}">
        <p14:creationId xmlns:p14="http://schemas.microsoft.com/office/powerpoint/2010/main" val="775333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16800" cy="651210"/>
          </a:xfrm>
        </p:spPr>
        <p:txBody>
          <a:bodyPr>
            <a:normAutofit/>
          </a:bodyPr>
          <a:lstStyle/>
          <a:p>
            <a:r>
              <a:rPr lang="en-US" sz="2800" b="1" dirty="0" smtClean="0">
                <a:solidFill>
                  <a:srgbClr val="009900"/>
                </a:solidFill>
              </a:rPr>
              <a:t>Law of Segregation (2 of 2)</a:t>
            </a:r>
            <a:endParaRPr lang="en-US" sz="2800" b="1" dirty="0">
              <a:solidFill>
                <a:srgbClr val="009900"/>
              </a:solidFill>
            </a:endParaRPr>
          </a:p>
        </p:txBody>
      </p:sp>
      <p:sp>
        <p:nvSpPr>
          <p:cNvPr id="6" name="TextBox 5"/>
          <p:cNvSpPr txBox="1"/>
          <p:nvPr/>
        </p:nvSpPr>
        <p:spPr>
          <a:xfrm>
            <a:off x="457200" y="1397978"/>
            <a:ext cx="7455877" cy="3539430"/>
          </a:xfrm>
          <a:prstGeom prst="rect">
            <a:avLst/>
          </a:prstGeom>
          <a:noFill/>
        </p:spPr>
        <p:txBody>
          <a:bodyPr wrap="square" rtlCol="0">
            <a:spAutoFit/>
          </a:bodyPr>
          <a:lstStyle/>
          <a:p>
            <a:pPr marL="457200" indent="-457200">
              <a:buFont typeface="Arial"/>
              <a:buChar char="•"/>
            </a:pPr>
            <a:r>
              <a:rPr lang="en-US" sz="2800" dirty="0" smtClean="0"/>
              <a:t>The </a:t>
            </a:r>
            <a:r>
              <a:rPr lang="en-US" sz="2800" dirty="0"/>
              <a:t>physical basis of Mendel’s law of segregation is the first division of meiosis in which the homologous chromosomes with their different versions of each gene are segregated into daughter </a:t>
            </a:r>
            <a:r>
              <a:rPr lang="en-US" sz="2800" dirty="0" smtClean="0"/>
              <a:t>nuclei (but remember, this </a:t>
            </a:r>
            <a:r>
              <a:rPr lang="en-US" sz="2800" dirty="0"/>
              <a:t>process was not understood by the scientific community during Mendel’s </a:t>
            </a:r>
            <a:r>
              <a:rPr lang="en-US" sz="2800" dirty="0" smtClean="0"/>
              <a:t>lifetime)</a:t>
            </a:r>
            <a:endParaRPr lang="en-US" sz="2800" dirty="0"/>
          </a:p>
        </p:txBody>
      </p:sp>
    </p:spTree>
    <p:extLst>
      <p:ext uri="{BB962C8B-B14F-4D97-AF65-F5344CB8AC3E}">
        <p14:creationId xmlns:p14="http://schemas.microsoft.com/office/powerpoint/2010/main" val="176477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8.7</a:t>
            </a:r>
          </a:p>
        </p:txBody>
      </p:sp>
      <p:pic>
        <p:nvPicPr>
          <p:cNvPr id="3" name="Figure" descr="Homologous pairs of chromosomes line up at the metaphase plate during metaphase I of meiosis. The homologous chromosomes with their different versions of each gene are segregated into daughter nucle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99" r="-4999"/>
          <a:stretch>
            <a:fillRect/>
          </a:stretch>
        </p:blipFill>
        <p:spPr/>
      </p:pic>
      <p:sp>
        <p:nvSpPr>
          <p:cNvPr id="7" name="Figure Legend"/>
          <p:cNvSpPr>
            <a:spLocks noGrp="1"/>
          </p:cNvSpPr>
          <p:nvPr>
            <p:ph type="body" sz="quarter" idx="14"/>
          </p:nvPr>
        </p:nvSpPr>
        <p:spPr/>
        <p:txBody>
          <a:bodyPr>
            <a:normAutofit/>
          </a:bodyPr>
          <a:lstStyle/>
          <a:p>
            <a:r>
              <a:rPr lang="en-US" sz="1600" dirty="0"/>
              <a:t>The first division in meiosis is shown.</a:t>
            </a:r>
          </a:p>
        </p:txBody>
      </p:sp>
      <p:sp>
        <p:nvSpPr>
          <p:cNvPr id="9" name="Disclaimer">
            <a:extLst>
              <a:ext uri="{FF2B5EF4-FFF2-40B4-BE49-F238E27FC236}">
                <a16:creationId xmlns:a16="http://schemas.microsoft.com/office/drawing/2014/main" id="{F9172964-0502-48AC-80BE-54FE9CEE13E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A596DB9-B3AB-4893-951D-6D103B213C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046934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16800" cy="651210"/>
          </a:xfrm>
        </p:spPr>
        <p:txBody>
          <a:bodyPr>
            <a:normAutofit/>
          </a:bodyPr>
          <a:lstStyle/>
          <a:p>
            <a:r>
              <a:rPr lang="en-US" sz="2800" b="1" dirty="0" smtClean="0">
                <a:solidFill>
                  <a:srgbClr val="009900"/>
                </a:solidFill>
              </a:rPr>
              <a:t>Test Cross (1 of 2)</a:t>
            </a:r>
            <a:endParaRPr lang="en-US" sz="2800" b="1" dirty="0">
              <a:solidFill>
                <a:srgbClr val="009900"/>
              </a:solidFill>
            </a:endParaRPr>
          </a:p>
        </p:txBody>
      </p:sp>
      <p:sp>
        <p:nvSpPr>
          <p:cNvPr id="6" name="TextBox 5"/>
          <p:cNvSpPr txBox="1"/>
          <p:nvPr/>
        </p:nvSpPr>
        <p:spPr>
          <a:xfrm>
            <a:off x="457200" y="1336431"/>
            <a:ext cx="7455877" cy="3539431"/>
          </a:xfrm>
          <a:prstGeom prst="rect">
            <a:avLst/>
          </a:prstGeom>
          <a:noFill/>
        </p:spPr>
        <p:txBody>
          <a:bodyPr wrap="square" rtlCol="0">
            <a:spAutoFit/>
          </a:bodyPr>
          <a:lstStyle/>
          <a:p>
            <a:pPr marL="457200" indent="-457200">
              <a:buFont typeface="Arial"/>
              <a:buChar char="•"/>
            </a:pPr>
            <a:r>
              <a:rPr lang="en-US" sz="2800" dirty="0"/>
              <a:t>Beyond predicting the offspring of a cross between known homozygous or heterozygous parents, Mendel also developed a way to determine whether an organism that expressed a dominant trait was a heterozygote or a </a:t>
            </a:r>
            <a:r>
              <a:rPr lang="en-US" sz="2800" dirty="0" smtClean="0"/>
              <a:t>homozygote</a:t>
            </a:r>
          </a:p>
          <a:p>
            <a:pPr marL="457200" indent="-457200">
              <a:buFont typeface="Arial"/>
              <a:buChar char="•"/>
            </a:pPr>
            <a:r>
              <a:rPr lang="en-US" sz="2800" dirty="0" smtClean="0"/>
              <a:t>This technique, called </a:t>
            </a:r>
            <a:r>
              <a:rPr lang="en-US" sz="2800" dirty="0"/>
              <a:t>the test cross, </a:t>
            </a:r>
            <a:r>
              <a:rPr lang="en-US" sz="2800" dirty="0" smtClean="0"/>
              <a:t>is </a:t>
            </a:r>
            <a:r>
              <a:rPr lang="en-US" sz="2800" dirty="0"/>
              <a:t>still used by plant and animal </a:t>
            </a:r>
            <a:r>
              <a:rPr lang="en-US" sz="2800" dirty="0" smtClean="0"/>
              <a:t>breeders</a:t>
            </a:r>
            <a:endParaRPr lang="en-US" sz="2800" dirty="0"/>
          </a:p>
        </p:txBody>
      </p:sp>
    </p:spTree>
    <p:extLst>
      <p:ext uri="{BB962C8B-B14F-4D97-AF65-F5344CB8AC3E}">
        <p14:creationId xmlns:p14="http://schemas.microsoft.com/office/powerpoint/2010/main" val="308837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5723793" cy="651210"/>
          </a:xfrm>
        </p:spPr>
        <p:txBody>
          <a:bodyPr>
            <a:normAutofit fontScale="85000" lnSpcReduction="10000"/>
          </a:bodyPr>
          <a:lstStyle/>
          <a:p>
            <a:r>
              <a:rPr lang="en-US" sz="2800" b="1" dirty="0" smtClean="0">
                <a:solidFill>
                  <a:srgbClr val="009900"/>
                </a:solidFill>
              </a:rPr>
              <a:t>8.1  MENDEL’S EXPERIMENTS (1 of 4)</a:t>
            </a:r>
            <a:endParaRPr lang="en-US" sz="2800" b="1" dirty="0">
              <a:solidFill>
                <a:srgbClr val="009900"/>
              </a:solidFill>
            </a:endParaRPr>
          </a:p>
        </p:txBody>
      </p:sp>
      <p:sp>
        <p:nvSpPr>
          <p:cNvPr id="6" name="TextBox 5"/>
          <p:cNvSpPr txBox="1"/>
          <p:nvPr/>
        </p:nvSpPr>
        <p:spPr>
          <a:xfrm>
            <a:off x="457199" y="1020486"/>
            <a:ext cx="7455877"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Gregor</a:t>
            </a:r>
            <a:r>
              <a:rPr lang="en-US" sz="2800" dirty="0" smtClean="0"/>
              <a:t> Mendel, </a:t>
            </a:r>
            <a:r>
              <a:rPr lang="en-US" sz="2800" dirty="0"/>
              <a:t>(</a:t>
            </a:r>
            <a:r>
              <a:rPr lang="en-US" sz="2800" dirty="0" smtClean="0"/>
              <a:t>1822–1884)</a:t>
            </a:r>
            <a:r>
              <a:rPr lang="en-US" sz="2800" dirty="0"/>
              <a:t> </a:t>
            </a:r>
            <a:r>
              <a:rPr lang="en-US" sz="2800" dirty="0" smtClean="0"/>
              <a:t>supported </a:t>
            </a:r>
            <a:r>
              <a:rPr lang="en-US" sz="2800" dirty="0"/>
              <a:t>by the monastery</a:t>
            </a:r>
            <a:r>
              <a:rPr lang="en-US" sz="2800" dirty="0" smtClean="0"/>
              <a:t>, </a:t>
            </a:r>
            <a:r>
              <a:rPr lang="en-US" sz="2800" dirty="0"/>
              <a:t>taught physics, botany, and natural science courses at the secondary and university </a:t>
            </a:r>
            <a:r>
              <a:rPr lang="en-US" sz="2800" dirty="0" smtClean="0"/>
              <a:t>levels</a:t>
            </a:r>
          </a:p>
          <a:p>
            <a:pPr marL="285750" indent="-285750">
              <a:buFont typeface="Arial" panose="020B0604020202020204" pitchFamily="34" charset="0"/>
              <a:buChar char="•"/>
            </a:pPr>
            <a:r>
              <a:rPr lang="en-US" sz="2800" dirty="0"/>
              <a:t>I</a:t>
            </a:r>
            <a:r>
              <a:rPr lang="en-US" sz="2800" dirty="0" smtClean="0"/>
              <a:t>n </a:t>
            </a:r>
            <a:r>
              <a:rPr lang="en-US" sz="2800" dirty="0"/>
              <a:t>1856, he began a decade-long research pursuit involving inheritance patterns in </a:t>
            </a:r>
            <a:r>
              <a:rPr lang="en-US" sz="2800" dirty="0" smtClean="0"/>
              <a:t>pea </a:t>
            </a:r>
            <a:r>
              <a:rPr lang="en-US" sz="2800" dirty="0"/>
              <a:t>plants </a:t>
            </a:r>
            <a:endParaRPr lang="en-US" sz="2800" dirty="0" smtClean="0"/>
          </a:p>
          <a:p>
            <a:pPr marL="285750" indent="-285750">
              <a:buFont typeface="Arial" panose="020B0604020202020204" pitchFamily="34" charset="0"/>
              <a:buChar char="•"/>
            </a:pPr>
            <a:r>
              <a:rPr lang="en-US" sz="2800" dirty="0" smtClean="0"/>
              <a:t>In </a:t>
            </a:r>
            <a:r>
              <a:rPr lang="en-US" sz="2800" dirty="0"/>
              <a:t>1865, Mendel presented the results of his experiments with nearly 30,000 pea plants to the local natural history </a:t>
            </a:r>
            <a:r>
              <a:rPr lang="en-US" sz="2800" dirty="0" smtClean="0"/>
              <a:t>society</a:t>
            </a:r>
          </a:p>
          <a:p>
            <a:pPr marL="285750" indent="-285750">
              <a:buFont typeface="Arial" panose="020B0604020202020204" pitchFamily="34" charset="0"/>
              <a:buChar char="•"/>
            </a:pPr>
            <a:r>
              <a:rPr lang="en-US" sz="2800" dirty="0" smtClean="0"/>
              <a:t>He </a:t>
            </a:r>
            <a:r>
              <a:rPr lang="en-US" sz="2800" dirty="0"/>
              <a:t>demonstrated that traits are transmitted faithfully from parents to offspring in specific </a:t>
            </a:r>
            <a:r>
              <a:rPr lang="en-US" sz="2800" dirty="0" smtClean="0"/>
              <a:t>patterns</a:t>
            </a:r>
          </a:p>
        </p:txBody>
      </p:sp>
    </p:spTree>
    <p:extLst>
      <p:ext uri="{BB962C8B-B14F-4D97-AF65-F5344CB8AC3E}">
        <p14:creationId xmlns:p14="http://schemas.microsoft.com/office/powerpoint/2010/main" val="817248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4554415" cy="651210"/>
          </a:xfrm>
        </p:spPr>
        <p:txBody>
          <a:bodyPr>
            <a:normAutofit/>
          </a:bodyPr>
          <a:lstStyle/>
          <a:p>
            <a:r>
              <a:rPr lang="en-US" sz="2800" b="1" dirty="0" smtClean="0">
                <a:solidFill>
                  <a:srgbClr val="009900"/>
                </a:solidFill>
              </a:rPr>
              <a:t>Test Cross (2 of 2)</a:t>
            </a:r>
            <a:endParaRPr lang="en-US" sz="2800" b="1" dirty="0">
              <a:solidFill>
                <a:srgbClr val="009900"/>
              </a:solidFill>
            </a:endParaRPr>
          </a:p>
        </p:txBody>
      </p:sp>
      <p:sp>
        <p:nvSpPr>
          <p:cNvPr id="6" name="TextBox 5"/>
          <p:cNvSpPr txBox="1"/>
          <p:nvPr/>
        </p:nvSpPr>
        <p:spPr>
          <a:xfrm>
            <a:off x="457200" y="1186962"/>
            <a:ext cx="7455877" cy="5262980"/>
          </a:xfrm>
          <a:prstGeom prst="rect">
            <a:avLst/>
          </a:prstGeom>
          <a:noFill/>
        </p:spPr>
        <p:txBody>
          <a:bodyPr wrap="square" rtlCol="0">
            <a:spAutoFit/>
          </a:bodyPr>
          <a:lstStyle/>
          <a:p>
            <a:pPr marL="457200" indent="-457200">
              <a:buFont typeface="Arial"/>
              <a:buChar char="•"/>
            </a:pPr>
            <a:r>
              <a:rPr lang="en-US" sz="2800" dirty="0"/>
              <a:t>In a </a:t>
            </a:r>
            <a:r>
              <a:rPr lang="en-US" sz="2800" b="1" dirty="0">
                <a:solidFill>
                  <a:srgbClr val="009900"/>
                </a:solidFill>
              </a:rPr>
              <a:t>test cross</a:t>
            </a:r>
            <a:r>
              <a:rPr lang="en-US" sz="2800" dirty="0"/>
              <a:t>, the dominant-expressing organism is crossed with an organism that is homozygous recessive for the same </a:t>
            </a:r>
            <a:r>
              <a:rPr lang="en-US" sz="2800" dirty="0" smtClean="0"/>
              <a:t>characteristic</a:t>
            </a:r>
          </a:p>
          <a:p>
            <a:pPr marL="457200" indent="-457200">
              <a:buFont typeface="Arial"/>
              <a:buChar char="•"/>
            </a:pPr>
            <a:r>
              <a:rPr lang="en-US" sz="2800" dirty="0" smtClean="0"/>
              <a:t>If </a:t>
            </a:r>
            <a:r>
              <a:rPr lang="en-US" sz="2800" dirty="0"/>
              <a:t>the dominant-expressing organism is a homozygote, then all F</a:t>
            </a:r>
            <a:r>
              <a:rPr lang="en-US" sz="2800" baseline="-25000" dirty="0"/>
              <a:t>1</a:t>
            </a:r>
            <a:r>
              <a:rPr lang="en-US" sz="2800" dirty="0"/>
              <a:t> offspring will be heterozygotes expressing the dominant </a:t>
            </a:r>
            <a:r>
              <a:rPr lang="en-US" sz="2800" dirty="0" smtClean="0"/>
              <a:t>trait</a:t>
            </a:r>
          </a:p>
          <a:p>
            <a:pPr marL="457200" indent="-457200">
              <a:buFont typeface="Arial"/>
              <a:buChar char="•"/>
            </a:pPr>
            <a:r>
              <a:rPr lang="en-US" sz="2800" dirty="0" smtClean="0"/>
              <a:t>Alternatively</a:t>
            </a:r>
            <a:r>
              <a:rPr lang="en-US" sz="2800" dirty="0"/>
              <a:t>, if the dominant-expressing organism is a heterozygote, the F</a:t>
            </a:r>
            <a:r>
              <a:rPr lang="en-US" sz="2800" baseline="-25000" dirty="0"/>
              <a:t>1</a:t>
            </a:r>
            <a:r>
              <a:rPr lang="en-US" sz="2800" dirty="0"/>
              <a:t> offspring will exhibit a 1:1 ratio of heterozygotes and recessive </a:t>
            </a:r>
            <a:r>
              <a:rPr lang="en-US" sz="2800" dirty="0" smtClean="0"/>
              <a:t>homozygotes</a:t>
            </a:r>
            <a:endParaRPr lang="en-US" sz="2800" dirty="0"/>
          </a:p>
        </p:txBody>
      </p:sp>
    </p:spTree>
    <p:extLst>
      <p:ext uri="{BB962C8B-B14F-4D97-AF65-F5344CB8AC3E}">
        <p14:creationId xmlns:p14="http://schemas.microsoft.com/office/powerpoint/2010/main" val="1515351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8.8</a:t>
            </a:r>
            <a:endParaRPr lang="en-US" sz="2400" dirty="0">
              <a:solidFill>
                <a:srgbClr val="009900"/>
              </a:solidFill>
            </a:endParaRPr>
          </a:p>
        </p:txBody>
      </p:sp>
      <p:pic>
        <p:nvPicPr>
          <p:cNvPr id="2" name="Figure" descr="In a test cross, a parent with a dominant phenotype but unknown genotype is crossed with a recessive parent. If the parent with the unknown phenotype is homozygous dominant, all the resulting offspring will have at least one dominant allele. If the parent with the unknown phenotype is heterozygous, 50 percent of the offspring will inherit a recessive allele from both parents and will have the recessive phenoty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27" b="-262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 test cross can be performed to determine whether an organism expressing a dominant trait is a homozygote or a heterozygote.</a:t>
            </a:r>
          </a:p>
        </p:txBody>
      </p:sp>
      <p:sp>
        <p:nvSpPr>
          <p:cNvPr id="7" name="Disclaimer">
            <a:extLst>
              <a:ext uri="{FF2B5EF4-FFF2-40B4-BE49-F238E27FC236}">
                <a16:creationId xmlns:a16="http://schemas.microsoft.com/office/drawing/2014/main" id="{AA6B9B18-64A9-4DA4-8F40-344D485765F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070EBAA2-BFA3-4AD5-A59B-899B5D2610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56984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945923" cy="651210"/>
          </a:xfrm>
        </p:spPr>
        <p:txBody>
          <a:bodyPr>
            <a:normAutofit/>
          </a:bodyPr>
          <a:lstStyle/>
          <a:p>
            <a:r>
              <a:rPr lang="en-US" sz="2800" b="1" dirty="0" smtClean="0">
                <a:solidFill>
                  <a:srgbClr val="009900"/>
                </a:solidFill>
              </a:rPr>
              <a:t>Law of Independent Assortment (1 of 6)</a:t>
            </a:r>
            <a:endParaRPr lang="en-US" sz="2800" b="1" dirty="0">
              <a:solidFill>
                <a:srgbClr val="009900"/>
              </a:solidFill>
            </a:endParaRPr>
          </a:p>
        </p:txBody>
      </p:sp>
      <p:sp>
        <p:nvSpPr>
          <p:cNvPr id="6" name="TextBox 5"/>
          <p:cNvSpPr txBox="1"/>
          <p:nvPr/>
        </p:nvSpPr>
        <p:spPr>
          <a:xfrm>
            <a:off x="457200" y="1485901"/>
            <a:ext cx="7455877" cy="4832093"/>
          </a:xfrm>
          <a:prstGeom prst="rect">
            <a:avLst/>
          </a:prstGeom>
          <a:noFill/>
        </p:spPr>
        <p:txBody>
          <a:bodyPr wrap="square" rtlCol="0">
            <a:spAutoFit/>
          </a:bodyPr>
          <a:lstStyle/>
          <a:p>
            <a:pPr marL="457200" indent="-457200">
              <a:buFont typeface="Arial"/>
              <a:buChar char="•"/>
            </a:pPr>
            <a:r>
              <a:rPr lang="en-US" sz="2800" dirty="0"/>
              <a:t>Mendel’s </a:t>
            </a:r>
            <a:r>
              <a:rPr lang="en-US" sz="2800" b="1" dirty="0">
                <a:solidFill>
                  <a:srgbClr val="009900"/>
                </a:solidFill>
              </a:rPr>
              <a:t>law of independent assortment </a:t>
            </a:r>
            <a:r>
              <a:rPr lang="en-US" sz="2800" dirty="0"/>
              <a:t>states that genes do not influence each other with regard to the sorting of alleles into gametes, and every possible combination of alleles for every gene is equally likely to </a:t>
            </a:r>
            <a:r>
              <a:rPr lang="en-US" sz="2800" dirty="0" smtClean="0"/>
              <a:t>occur</a:t>
            </a:r>
          </a:p>
          <a:p>
            <a:pPr marL="457200" indent="-457200">
              <a:buFont typeface="Arial"/>
              <a:buChar char="•"/>
            </a:pPr>
            <a:r>
              <a:rPr lang="en-US" sz="2800" dirty="0" smtClean="0"/>
              <a:t>Independent </a:t>
            </a:r>
            <a:r>
              <a:rPr lang="en-US" sz="2800" dirty="0"/>
              <a:t>assortment of genes can be illustrated by the </a:t>
            </a:r>
            <a:r>
              <a:rPr lang="en-US" sz="2800" b="1" dirty="0" err="1">
                <a:solidFill>
                  <a:srgbClr val="009900"/>
                </a:solidFill>
              </a:rPr>
              <a:t>dihybrid</a:t>
            </a:r>
            <a:r>
              <a:rPr lang="en-US" sz="2800" dirty="0"/>
              <a:t> cross, a cross between two true-breeding parents that express different traits for two </a:t>
            </a:r>
            <a:r>
              <a:rPr lang="en-US" sz="2800" dirty="0" smtClean="0"/>
              <a:t>characteristics</a:t>
            </a:r>
            <a:endParaRPr lang="en-US" sz="2800" dirty="0"/>
          </a:p>
        </p:txBody>
      </p:sp>
    </p:spTree>
    <p:extLst>
      <p:ext uri="{BB962C8B-B14F-4D97-AF65-F5344CB8AC3E}">
        <p14:creationId xmlns:p14="http://schemas.microsoft.com/office/powerpoint/2010/main" val="884710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963508" cy="651210"/>
          </a:xfrm>
        </p:spPr>
        <p:txBody>
          <a:bodyPr>
            <a:normAutofit/>
          </a:bodyPr>
          <a:lstStyle/>
          <a:p>
            <a:r>
              <a:rPr lang="en-US" sz="2800" b="1" dirty="0" smtClean="0">
                <a:solidFill>
                  <a:srgbClr val="009900"/>
                </a:solidFill>
              </a:rPr>
              <a:t>Law of Independent Assortment (2 of 6)</a:t>
            </a:r>
            <a:endParaRPr lang="en-US" sz="2800" b="1" dirty="0">
              <a:solidFill>
                <a:srgbClr val="009900"/>
              </a:solidFill>
            </a:endParaRPr>
          </a:p>
        </p:txBody>
      </p:sp>
      <p:sp>
        <p:nvSpPr>
          <p:cNvPr id="6" name="TextBox 5"/>
          <p:cNvSpPr txBox="1"/>
          <p:nvPr/>
        </p:nvSpPr>
        <p:spPr>
          <a:xfrm>
            <a:off x="457200" y="1397978"/>
            <a:ext cx="7455877" cy="5262980"/>
          </a:xfrm>
          <a:prstGeom prst="rect">
            <a:avLst/>
          </a:prstGeom>
          <a:noFill/>
        </p:spPr>
        <p:txBody>
          <a:bodyPr wrap="square" rtlCol="0">
            <a:spAutoFit/>
          </a:bodyPr>
          <a:lstStyle/>
          <a:p>
            <a:pPr marL="457200" indent="-457200">
              <a:buFont typeface="Arial"/>
              <a:buChar char="•"/>
            </a:pPr>
            <a:r>
              <a:rPr lang="en-US" sz="2800" dirty="0" smtClean="0"/>
              <a:t>Consider </a:t>
            </a:r>
            <a:r>
              <a:rPr lang="en-US" sz="2800" dirty="0"/>
              <a:t>the characteristics of seed color and seed texture for two pea plants, one that has wrinkled, green seeds (</a:t>
            </a:r>
            <a:r>
              <a:rPr lang="en-US" sz="2800" dirty="0" err="1"/>
              <a:t>rryy</a:t>
            </a:r>
            <a:r>
              <a:rPr lang="en-US" sz="2800" dirty="0"/>
              <a:t>) and another that has round, yellow seeds (RRYY</a:t>
            </a:r>
            <a:r>
              <a:rPr lang="en-US" sz="2800" dirty="0" smtClean="0"/>
              <a:t>)</a:t>
            </a:r>
            <a:endParaRPr lang="en-US" sz="2800" dirty="0"/>
          </a:p>
          <a:p>
            <a:pPr marL="457200" indent="-457200">
              <a:buFont typeface="Arial"/>
              <a:buChar char="•"/>
            </a:pPr>
            <a:r>
              <a:rPr lang="en-US" sz="2800" dirty="0" smtClean="0"/>
              <a:t>Because </a:t>
            </a:r>
            <a:r>
              <a:rPr lang="en-US" sz="2800" dirty="0"/>
              <a:t>each parent is homozygous, the law of segregation indicates that the gametes for the wrinkled–green plant all are </a:t>
            </a:r>
            <a:r>
              <a:rPr lang="en-US" sz="2800" dirty="0" err="1"/>
              <a:t>ry</a:t>
            </a:r>
            <a:r>
              <a:rPr lang="en-US" sz="2800" dirty="0"/>
              <a:t>, and the gametes for the round–yellow plant are all RY. Therefore, the F</a:t>
            </a:r>
            <a:r>
              <a:rPr lang="en-US" sz="2800" baseline="-25000" dirty="0"/>
              <a:t>1</a:t>
            </a:r>
            <a:r>
              <a:rPr lang="en-US" sz="2800" dirty="0"/>
              <a:t> generation of offspring all are </a:t>
            </a:r>
            <a:r>
              <a:rPr lang="en-US" sz="2800" dirty="0" err="1"/>
              <a:t>RrYy</a:t>
            </a:r>
            <a:r>
              <a:rPr lang="en-US" sz="2800" dirty="0"/>
              <a:t> (Figure 8.10</a:t>
            </a:r>
            <a:r>
              <a:rPr lang="en-US" sz="2800" dirty="0" smtClean="0"/>
              <a:t>)</a:t>
            </a:r>
            <a:endParaRPr lang="en-US" sz="2800" dirty="0"/>
          </a:p>
        </p:txBody>
      </p:sp>
    </p:spTree>
    <p:extLst>
      <p:ext uri="{BB962C8B-B14F-4D97-AF65-F5344CB8AC3E}">
        <p14:creationId xmlns:p14="http://schemas.microsoft.com/office/powerpoint/2010/main" val="2166251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391400" cy="651210"/>
          </a:xfrm>
        </p:spPr>
        <p:txBody>
          <a:bodyPr>
            <a:normAutofit/>
          </a:bodyPr>
          <a:lstStyle/>
          <a:p>
            <a:r>
              <a:rPr lang="en-US" sz="2800" b="1" dirty="0" smtClean="0">
                <a:solidFill>
                  <a:srgbClr val="009900"/>
                </a:solidFill>
              </a:rPr>
              <a:t>Law of Independent Assortment (3 of 6)</a:t>
            </a:r>
            <a:endParaRPr lang="en-US" sz="2800" b="1" dirty="0">
              <a:solidFill>
                <a:srgbClr val="009900"/>
              </a:solidFill>
            </a:endParaRPr>
          </a:p>
        </p:txBody>
      </p:sp>
      <p:sp>
        <p:nvSpPr>
          <p:cNvPr id="6" name="TextBox 5"/>
          <p:cNvSpPr txBox="1"/>
          <p:nvPr/>
        </p:nvSpPr>
        <p:spPr>
          <a:xfrm>
            <a:off x="457200" y="1362808"/>
            <a:ext cx="7455877" cy="3108543"/>
          </a:xfrm>
          <a:prstGeom prst="rect">
            <a:avLst/>
          </a:prstGeom>
          <a:noFill/>
        </p:spPr>
        <p:txBody>
          <a:bodyPr wrap="square" rtlCol="0">
            <a:spAutoFit/>
          </a:bodyPr>
          <a:lstStyle/>
          <a:p>
            <a:pPr marL="457200" indent="-457200">
              <a:buFont typeface="Arial"/>
              <a:buChar char="•"/>
            </a:pPr>
            <a:r>
              <a:rPr lang="en-US" sz="2800" dirty="0"/>
              <a:t>The gametes produced by the F</a:t>
            </a:r>
            <a:r>
              <a:rPr lang="en-US" sz="2800" baseline="-25000" dirty="0"/>
              <a:t>1</a:t>
            </a:r>
            <a:r>
              <a:rPr lang="en-US" sz="2800" dirty="0"/>
              <a:t> individuals must have one allele from each of the two </a:t>
            </a:r>
            <a:r>
              <a:rPr lang="en-US" sz="2800" dirty="0" smtClean="0"/>
              <a:t>genes</a:t>
            </a:r>
          </a:p>
          <a:p>
            <a:pPr marL="457200" indent="-457200">
              <a:buFont typeface="Arial"/>
              <a:buChar char="•"/>
            </a:pPr>
            <a:r>
              <a:rPr lang="en-US" sz="2800" dirty="0" smtClean="0"/>
              <a:t>For </a:t>
            </a:r>
            <a:r>
              <a:rPr lang="en-US" sz="2800" dirty="0"/>
              <a:t>example, a gamete could get </a:t>
            </a:r>
            <a:r>
              <a:rPr lang="en-US" sz="2800" dirty="0" smtClean="0"/>
              <a:t>the </a:t>
            </a:r>
            <a:r>
              <a:rPr lang="en-US" sz="2800" dirty="0"/>
              <a:t>R </a:t>
            </a:r>
            <a:r>
              <a:rPr lang="en-US" sz="2800" dirty="0" smtClean="0"/>
              <a:t>allele or the r allele </a:t>
            </a:r>
            <a:r>
              <a:rPr lang="en-US" sz="2800" dirty="0"/>
              <a:t>for the seed shape gene and either </a:t>
            </a:r>
            <a:r>
              <a:rPr lang="en-US" sz="2800" dirty="0" smtClean="0"/>
              <a:t>the </a:t>
            </a:r>
            <a:r>
              <a:rPr lang="en-US" sz="2800" dirty="0"/>
              <a:t>Y or </a:t>
            </a:r>
            <a:r>
              <a:rPr lang="en-US" sz="2800" dirty="0" smtClean="0"/>
              <a:t>the </a:t>
            </a:r>
            <a:r>
              <a:rPr lang="en-US" sz="2800" dirty="0"/>
              <a:t>y allele for the seed color </a:t>
            </a:r>
            <a:r>
              <a:rPr lang="en-US" sz="2800" dirty="0" smtClean="0"/>
              <a:t>gene</a:t>
            </a:r>
          </a:p>
        </p:txBody>
      </p:sp>
    </p:spTree>
    <p:extLst>
      <p:ext uri="{BB962C8B-B14F-4D97-AF65-F5344CB8AC3E}">
        <p14:creationId xmlns:p14="http://schemas.microsoft.com/office/powerpoint/2010/main" val="2352245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391400" cy="651210"/>
          </a:xfrm>
        </p:spPr>
        <p:txBody>
          <a:bodyPr>
            <a:normAutofit/>
          </a:bodyPr>
          <a:lstStyle/>
          <a:p>
            <a:r>
              <a:rPr lang="en-US" sz="2800" b="1" dirty="0" smtClean="0">
                <a:solidFill>
                  <a:srgbClr val="009900"/>
                </a:solidFill>
              </a:rPr>
              <a:t>Law of Independent Assortment (4 of 6)</a:t>
            </a:r>
            <a:endParaRPr lang="en-US" sz="2800" b="1" dirty="0">
              <a:solidFill>
                <a:srgbClr val="009900"/>
              </a:solidFill>
            </a:endParaRPr>
          </a:p>
        </p:txBody>
      </p:sp>
      <p:sp>
        <p:nvSpPr>
          <p:cNvPr id="6" name="TextBox 5"/>
          <p:cNvSpPr txBox="1"/>
          <p:nvPr/>
        </p:nvSpPr>
        <p:spPr>
          <a:xfrm>
            <a:off x="457200" y="1397978"/>
            <a:ext cx="7455877" cy="3539431"/>
          </a:xfrm>
          <a:prstGeom prst="rect">
            <a:avLst/>
          </a:prstGeom>
          <a:noFill/>
        </p:spPr>
        <p:txBody>
          <a:bodyPr wrap="square" rtlCol="0">
            <a:spAutoFit/>
          </a:bodyPr>
          <a:lstStyle/>
          <a:p>
            <a:pPr marL="457200" indent="-457200">
              <a:buFont typeface="Arial"/>
              <a:buChar char="•"/>
            </a:pPr>
            <a:r>
              <a:rPr lang="en-US" sz="2800" dirty="0"/>
              <a:t>The </a:t>
            </a:r>
            <a:r>
              <a:rPr lang="en-US" sz="2800" b="1" dirty="0">
                <a:solidFill>
                  <a:srgbClr val="009900"/>
                </a:solidFill>
              </a:rPr>
              <a:t>law of independent assortment </a:t>
            </a:r>
            <a:r>
              <a:rPr lang="en-US" sz="2800" dirty="0"/>
              <a:t>states that a gamete into which an r allele is sorted would be equally likely to contain either a Y or a y </a:t>
            </a:r>
            <a:r>
              <a:rPr lang="en-US" sz="2800" dirty="0" smtClean="0"/>
              <a:t>allele</a:t>
            </a:r>
          </a:p>
          <a:p>
            <a:pPr marL="457200" indent="-457200">
              <a:buFont typeface="Arial"/>
              <a:buChar char="•"/>
            </a:pPr>
            <a:r>
              <a:rPr lang="en-US" sz="2800" dirty="0" smtClean="0"/>
              <a:t>Thus</a:t>
            </a:r>
            <a:r>
              <a:rPr lang="en-US" sz="2800" dirty="0"/>
              <a:t>, there are four equally likely gametes that can be formed when the </a:t>
            </a:r>
            <a:r>
              <a:rPr lang="en-US" sz="2800" dirty="0" err="1"/>
              <a:t>RrYy</a:t>
            </a:r>
            <a:r>
              <a:rPr lang="en-US" sz="2800" dirty="0"/>
              <a:t> heterozygote is self-crossed, as follows: RY, </a:t>
            </a:r>
            <a:r>
              <a:rPr lang="en-US" sz="2800" dirty="0" err="1"/>
              <a:t>rY</a:t>
            </a:r>
            <a:r>
              <a:rPr lang="en-US" sz="2800" dirty="0"/>
              <a:t>, </a:t>
            </a:r>
            <a:r>
              <a:rPr lang="en-US" sz="2800" dirty="0" err="1"/>
              <a:t>Ry</a:t>
            </a:r>
            <a:r>
              <a:rPr lang="en-US" sz="2800" dirty="0"/>
              <a:t>, and </a:t>
            </a:r>
            <a:r>
              <a:rPr lang="en-US" sz="2800" dirty="0" err="1" smtClean="0"/>
              <a:t>ry</a:t>
            </a:r>
            <a:endParaRPr lang="en-US" sz="2800" dirty="0"/>
          </a:p>
        </p:txBody>
      </p:sp>
    </p:spTree>
    <p:extLst>
      <p:ext uri="{BB962C8B-B14F-4D97-AF65-F5344CB8AC3E}">
        <p14:creationId xmlns:p14="http://schemas.microsoft.com/office/powerpoint/2010/main" val="3368379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391400" cy="651210"/>
          </a:xfrm>
        </p:spPr>
        <p:txBody>
          <a:bodyPr>
            <a:normAutofit/>
          </a:bodyPr>
          <a:lstStyle/>
          <a:p>
            <a:r>
              <a:rPr lang="en-US" sz="2800" b="1" dirty="0" smtClean="0">
                <a:solidFill>
                  <a:srgbClr val="009900"/>
                </a:solidFill>
              </a:rPr>
              <a:t>Law of Independent Assortment (5 of 6)</a:t>
            </a:r>
            <a:endParaRPr lang="en-US" sz="2800" b="1" dirty="0">
              <a:solidFill>
                <a:srgbClr val="009900"/>
              </a:solidFill>
            </a:endParaRPr>
          </a:p>
        </p:txBody>
      </p:sp>
      <p:sp>
        <p:nvSpPr>
          <p:cNvPr id="6" name="TextBox 5"/>
          <p:cNvSpPr txBox="1"/>
          <p:nvPr/>
        </p:nvSpPr>
        <p:spPr>
          <a:xfrm>
            <a:off x="457200" y="1389185"/>
            <a:ext cx="7455877" cy="4832093"/>
          </a:xfrm>
          <a:prstGeom prst="rect">
            <a:avLst/>
          </a:prstGeom>
          <a:noFill/>
        </p:spPr>
        <p:txBody>
          <a:bodyPr wrap="square" rtlCol="0">
            <a:spAutoFit/>
          </a:bodyPr>
          <a:lstStyle/>
          <a:p>
            <a:pPr marL="457200" indent="-457200">
              <a:buFont typeface="Arial"/>
              <a:buChar char="•"/>
            </a:pPr>
            <a:r>
              <a:rPr lang="en-US" sz="2800" dirty="0"/>
              <a:t>Arranging these gametes along the top and left of a 4 × 4 </a:t>
            </a:r>
            <a:r>
              <a:rPr lang="en-US" sz="2800" dirty="0" err="1"/>
              <a:t>Punnett</a:t>
            </a:r>
            <a:r>
              <a:rPr lang="en-US" sz="2800" dirty="0"/>
              <a:t> square (Figure 8.10) gives us 16 equally likely genotypic </a:t>
            </a:r>
            <a:r>
              <a:rPr lang="en-US" sz="2800" dirty="0" smtClean="0"/>
              <a:t>combinations</a:t>
            </a:r>
          </a:p>
          <a:p>
            <a:pPr marL="457200" indent="-457200">
              <a:buFont typeface="Arial"/>
              <a:buChar char="•"/>
            </a:pPr>
            <a:r>
              <a:rPr lang="en-US" sz="2800" dirty="0" smtClean="0"/>
              <a:t>From </a:t>
            </a:r>
            <a:r>
              <a:rPr lang="en-US" sz="2800" dirty="0"/>
              <a:t>these genotypes, we find a phenotypic ratio of 9 round–yellow:3 round–green:3 wrinkled–yellow:1 wrinkled–green (Figure 8.10</a:t>
            </a:r>
            <a:r>
              <a:rPr lang="en-US" sz="2800" dirty="0" smtClean="0"/>
              <a:t>)</a:t>
            </a:r>
            <a:endParaRPr lang="en-US" sz="2800" dirty="0"/>
          </a:p>
          <a:p>
            <a:pPr marL="457200" indent="-457200">
              <a:buFont typeface="Arial"/>
              <a:buChar char="•"/>
            </a:pPr>
            <a:r>
              <a:rPr lang="en-US" sz="2800" dirty="0" smtClean="0"/>
              <a:t>These </a:t>
            </a:r>
            <a:r>
              <a:rPr lang="en-US" sz="2800" dirty="0"/>
              <a:t>are the offspring ratios we would expect, assuming we performed the crosses with a large enough sample </a:t>
            </a:r>
            <a:r>
              <a:rPr lang="en-US" sz="2800" dirty="0" smtClean="0"/>
              <a:t>size </a:t>
            </a:r>
            <a:endParaRPr lang="en-US" sz="2800" dirty="0"/>
          </a:p>
        </p:txBody>
      </p:sp>
    </p:spTree>
    <p:extLst>
      <p:ext uri="{BB962C8B-B14F-4D97-AF65-F5344CB8AC3E}">
        <p14:creationId xmlns:p14="http://schemas.microsoft.com/office/powerpoint/2010/main" val="880817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8.10</a:t>
            </a:r>
          </a:p>
        </p:txBody>
      </p:sp>
      <p:pic>
        <p:nvPicPr>
          <p:cNvPr id="4" name="Figure" descr="This illustration shows a dihybrid cross between pea plants. In the P generation, a plant that has the homozygous dominant phenotype of yellow, round peas is crossed with a plant with the homozygous recessive phenotype of green, wrinkled peas. The resulting F_{1} offspring have a heterozygous genotype and yellow, round peas. Self-pollination of the F_{1} generation results in F_{2} offspring with a phenotypic ratio of 9:3:3:1 for round–yellow, round–green, wrinkled–yellow, and wrinkled–green peas,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70" r="-51470"/>
          <a:stretch>
            <a:fillRect/>
          </a:stretch>
        </p:blipFill>
        <p:spPr/>
      </p:pic>
      <p:sp>
        <p:nvSpPr>
          <p:cNvPr id="7" name="Figure Legend"/>
          <p:cNvSpPr>
            <a:spLocks noGrp="1"/>
          </p:cNvSpPr>
          <p:nvPr>
            <p:ph type="body" sz="quarter" idx="14"/>
          </p:nvPr>
        </p:nvSpPr>
        <p:spPr/>
        <p:txBody>
          <a:bodyPr>
            <a:normAutofit/>
          </a:bodyPr>
          <a:lstStyle/>
          <a:p>
            <a:r>
              <a:rPr lang="en-US" sz="1550" dirty="0"/>
              <a:t>A </a:t>
            </a:r>
            <a:r>
              <a:rPr lang="en-US" sz="1550" dirty="0" err="1"/>
              <a:t>dihybrid</a:t>
            </a:r>
            <a:r>
              <a:rPr lang="en-US" sz="1550" dirty="0"/>
              <a:t> cross in pea plants involves the genes for seed color and texture. The P cross produces F</a:t>
            </a:r>
            <a:r>
              <a:rPr lang="en-US" sz="1550" baseline="-25000" dirty="0"/>
              <a:t>1</a:t>
            </a:r>
            <a:r>
              <a:rPr lang="en-US" sz="1550" dirty="0"/>
              <a:t> offspring that are all heterozygous for both characteristics. The resulting 9:3:3:1 F</a:t>
            </a:r>
            <a:r>
              <a:rPr lang="en-US" sz="1550" baseline="-25000" dirty="0"/>
              <a:t>2</a:t>
            </a:r>
            <a:r>
              <a:rPr lang="en-US" sz="1550" dirty="0"/>
              <a:t> phenotypic ratio is obtained using a </a:t>
            </a:r>
            <a:r>
              <a:rPr lang="en-US" sz="1550" dirty="0" err="1"/>
              <a:t>Punnett</a:t>
            </a:r>
            <a:r>
              <a:rPr lang="en-US" sz="1550" dirty="0"/>
              <a:t> square.</a:t>
            </a:r>
          </a:p>
        </p:txBody>
      </p:sp>
      <p:sp>
        <p:nvSpPr>
          <p:cNvPr id="9" name="Disclaimer">
            <a:extLst>
              <a:ext uri="{FF2B5EF4-FFF2-40B4-BE49-F238E27FC236}">
                <a16:creationId xmlns:a16="http://schemas.microsoft.com/office/drawing/2014/main" id="{DBB9813E-6A63-4BA4-A5AE-9DCBEB6EE11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BE705AA7-7EC3-42EA-A012-0C0AAB68DB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548393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391400" cy="651210"/>
          </a:xfrm>
        </p:spPr>
        <p:txBody>
          <a:bodyPr>
            <a:normAutofit/>
          </a:bodyPr>
          <a:lstStyle/>
          <a:p>
            <a:r>
              <a:rPr lang="en-US" sz="2800" b="1" dirty="0" smtClean="0">
                <a:solidFill>
                  <a:srgbClr val="009900"/>
                </a:solidFill>
              </a:rPr>
              <a:t>Law of Independent Assortment (6 of 6)</a:t>
            </a:r>
            <a:endParaRPr lang="en-US" sz="2800" b="1" dirty="0">
              <a:solidFill>
                <a:srgbClr val="009900"/>
              </a:solidFill>
            </a:endParaRPr>
          </a:p>
        </p:txBody>
      </p:sp>
      <p:sp>
        <p:nvSpPr>
          <p:cNvPr id="6" name="TextBox 5"/>
          <p:cNvSpPr txBox="1"/>
          <p:nvPr/>
        </p:nvSpPr>
        <p:spPr>
          <a:xfrm>
            <a:off x="457200" y="1362808"/>
            <a:ext cx="7455877" cy="4401205"/>
          </a:xfrm>
          <a:prstGeom prst="rect">
            <a:avLst/>
          </a:prstGeom>
          <a:noFill/>
        </p:spPr>
        <p:txBody>
          <a:bodyPr wrap="square" rtlCol="0">
            <a:spAutoFit/>
          </a:bodyPr>
          <a:lstStyle/>
          <a:p>
            <a:pPr marL="457200" indent="-457200">
              <a:buFont typeface="Arial"/>
              <a:buChar char="•"/>
            </a:pPr>
            <a:r>
              <a:rPr lang="en-US" sz="2800" dirty="0"/>
              <a:t>The physical basis for the law of independent assortment also lies in meiosis I, in which the different homologous pairs line up in random </a:t>
            </a:r>
            <a:r>
              <a:rPr lang="en-US" sz="2800" dirty="0" smtClean="0"/>
              <a:t>orientations</a:t>
            </a:r>
          </a:p>
          <a:p>
            <a:pPr marL="457200" indent="-457200">
              <a:buFont typeface="Arial"/>
              <a:buChar char="•"/>
            </a:pPr>
            <a:r>
              <a:rPr lang="en-US" sz="2800" dirty="0" smtClean="0"/>
              <a:t>Each </a:t>
            </a:r>
            <a:r>
              <a:rPr lang="en-US" sz="2800" dirty="0"/>
              <a:t>gamete can contain any combination of paternal and maternal chromosomes (and therefore the genes on them) because the orientation of tetrads on the metaphase plane is random (Figure 8.11</a:t>
            </a:r>
            <a:r>
              <a:rPr lang="en-US" sz="2800" dirty="0" smtClean="0"/>
              <a:t>)</a:t>
            </a:r>
            <a:endParaRPr lang="en-US" sz="2800" dirty="0"/>
          </a:p>
        </p:txBody>
      </p:sp>
    </p:spTree>
    <p:extLst>
      <p:ext uri="{BB962C8B-B14F-4D97-AF65-F5344CB8AC3E}">
        <p14:creationId xmlns:p14="http://schemas.microsoft.com/office/powerpoint/2010/main" val="3710948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8.11</a:t>
            </a:r>
          </a:p>
        </p:txBody>
      </p:sp>
      <p:pic>
        <p:nvPicPr>
          <p:cNvPr id="3" name="Figure" descr="Homologous pairs of chromosomes line up at the metaphase plate during metaphase I of meiosis. The homologous chromosomes, with their different versions of each gene, are randomly segregated into daughter nuclei, resulting in a variety of possible genetic arrang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686" r="-51686"/>
          <a:stretch>
            <a:fillRect/>
          </a:stretch>
        </p:blipFill>
        <p:spPr/>
      </p:pic>
      <p:sp>
        <p:nvSpPr>
          <p:cNvPr id="7" name="Figure Legend"/>
          <p:cNvSpPr>
            <a:spLocks noGrp="1"/>
          </p:cNvSpPr>
          <p:nvPr>
            <p:ph type="body" sz="quarter" idx="14"/>
          </p:nvPr>
        </p:nvSpPr>
        <p:spPr/>
        <p:txBody>
          <a:bodyPr>
            <a:normAutofit/>
          </a:bodyPr>
          <a:lstStyle/>
          <a:p>
            <a:r>
              <a:rPr lang="en-US" sz="1600" dirty="0"/>
              <a:t>The random segregation into daughter nuclei that happens during the first division in meiosis can lead to a variety of possible genetic arrangements.</a:t>
            </a:r>
          </a:p>
        </p:txBody>
      </p:sp>
      <p:sp>
        <p:nvSpPr>
          <p:cNvPr id="9" name="Disclaimer">
            <a:extLst>
              <a:ext uri="{FF2B5EF4-FFF2-40B4-BE49-F238E27FC236}">
                <a16:creationId xmlns:a16="http://schemas.microsoft.com/office/drawing/2014/main" id="{55240A0C-EF6C-43FD-B779-C12A1FA0FF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3865E9E6-E65D-4A2E-BE9A-367B64055C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751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5993" y="447826"/>
            <a:ext cx="6277708" cy="651210"/>
          </a:xfrm>
        </p:spPr>
        <p:txBody>
          <a:bodyPr>
            <a:noAutofit/>
          </a:bodyPr>
          <a:lstStyle/>
          <a:p>
            <a:r>
              <a:rPr lang="en-US" sz="2800" b="1" dirty="0" smtClean="0">
                <a:solidFill>
                  <a:srgbClr val="009900"/>
                </a:solidFill>
              </a:rPr>
              <a:t>8.1 Mendel’s Experiments (2 of 4)</a:t>
            </a:r>
            <a:endParaRPr lang="en-US" sz="2800" b="1" dirty="0">
              <a:solidFill>
                <a:srgbClr val="009900"/>
              </a:solidFill>
            </a:endParaRPr>
          </a:p>
        </p:txBody>
      </p:sp>
      <p:sp>
        <p:nvSpPr>
          <p:cNvPr id="6" name="TextBox 5"/>
          <p:cNvSpPr txBox="1"/>
          <p:nvPr/>
        </p:nvSpPr>
        <p:spPr>
          <a:xfrm>
            <a:off x="465993" y="1406770"/>
            <a:ext cx="745587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Mendel’s </a:t>
            </a:r>
            <a:r>
              <a:rPr lang="en-US" sz="2800" dirty="0"/>
              <a:t>work went virtually unnoticed by the scientific community, which incorrectly believed that the process of inheritance involved a blending of parental traits that produced an intermediate physical appearance in </a:t>
            </a:r>
            <a:r>
              <a:rPr lang="en-US" sz="2800" dirty="0" smtClean="0"/>
              <a:t>offspring</a:t>
            </a:r>
          </a:p>
          <a:p>
            <a:pPr marL="285750" indent="-285750">
              <a:buFont typeface="Arial" panose="020B0604020202020204" pitchFamily="34" charset="0"/>
              <a:buChar char="•"/>
            </a:pPr>
            <a:r>
              <a:rPr lang="en-US" sz="2800" dirty="0" smtClean="0"/>
              <a:t>This </a:t>
            </a:r>
            <a:r>
              <a:rPr lang="en-US" sz="2800" dirty="0"/>
              <a:t>hypothetical process appeared to be correct because of what we know now as continuous </a:t>
            </a:r>
            <a:r>
              <a:rPr lang="en-US" sz="2800" dirty="0" smtClean="0"/>
              <a:t>variation</a:t>
            </a:r>
            <a:endParaRPr lang="en-US" sz="2800" dirty="0"/>
          </a:p>
        </p:txBody>
      </p:sp>
    </p:spTree>
    <p:extLst>
      <p:ext uri="{BB962C8B-B14F-4D97-AF65-F5344CB8AC3E}">
        <p14:creationId xmlns:p14="http://schemas.microsoft.com/office/powerpoint/2010/main" val="986629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29500" cy="651210"/>
          </a:xfrm>
        </p:spPr>
        <p:txBody>
          <a:bodyPr>
            <a:normAutofit fontScale="77500" lnSpcReduction="20000"/>
          </a:bodyPr>
          <a:lstStyle/>
          <a:p>
            <a:r>
              <a:rPr lang="en-US" sz="2800" b="1" dirty="0" smtClean="0">
                <a:solidFill>
                  <a:srgbClr val="009900"/>
                </a:solidFill>
              </a:rPr>
              <a:t>8.3 EXTENSIONS OF THE LAWS OF INHERITANCE</a:t>
            </a:r>
            <a:endParaRPr lang="en-US" sz="2800" b="1" dirty="0">
              <a:solidFill>
                <a:srgbClr val="009900"/>
              </a:solidFill>
            </a:endParaRPr>
          </a:p>
        </p:txBody>
      </p:sp>
      <p:sp>
        <p:nvSpPr>
          <p:cNvPr id="6" name="TextBox 5"/>
          <p:cNvSpPr txBox="1"/>
          <p:nvPr/>
        </p:nvSpPr>
        <p:spPr>
          <a:xfrm>
            <a:off x="457200" y="1362808"/>
            <a:ext cx="7455877" cy="3539431"/>
          </a:xfrm>
          <a:prstGeom prst="rect">
            <a:avLst/>
          </a:prstGeom>
          <a:noFill/>
        </p:spPr>
        <p:txBody>
          <a:bodyPr wrap="square" rtlCol="0">
            <a:spAutoFit/>
          </a:bodyPr>
          <a:lstStyle/>
          <a:p>
            <a:pPr marL="457200" indent="-457200">
              <a:buFont typeface="Arial"/>
              <a:buChar char="•"/>
            </a:pPr>
            <a:r>
              <a:rPr lang="en-US" sz="2800" dirty="0"/>
              <a:t>Mendel studied traits with only one mode of inheritance in pea </a:t>
            </a:r>
            <a:r>
              <a:rPr lang="en-US" sz="2800" dirty="0" smtClean="0"/>
              <a:t>plants</a:t>
            </a:r>
            <a:r>
              <a:rPr lang="en-US" sz="2800" dirty="0"/>
              <a:t>,</a:t>
            </a:r>
            <a:r>
              <a:rPr lang="en-US" sz="2800" dirty="0" smtClean="0"/>
              <a:t> </a:t>
            </a:r>
            <a:r>
              <a:rPr lang="en-US" sz="2800" dirty="0"/>
              <a:t>the relatively simple pattern of dominant and recessive alleles for a single </a:t>
            </a:r>
            <a:r>
              <a:rPr lang="en-US" sz="2800" dirty="0" smtClean="0"/>
              <a:t>characteristic</a:t>
            </a:r>
          </a:p>
          <a:p>
            <a:pPr marL="457200" indent="-457200">
              <a:buFont typeface="Arial"/>
              <a:buChar char="•"/>
            </a:pPr>
            <a:r>
              <a:rPr lang="en-US" sz="2800" dirty="0" smtClean="0"/>
              <a:t>There </a:t>
            </a:r>
            <a:r>
              <a:rPr lang="en-US" sz="2800" dirty="0"/>
              <a:t>are several important modes of </a:t>
            </a:r>
            <a:r>
              <a:rPr lang="en-US" sz="2800" dirty="0" smtClean="0"/>
              <a:t>inheritance (discovered </a:t>
            </a:r>
            <a:r>
              <a:rPr lang="en-US" sz="2800" dirty="0"/>
              <a:t>after Mendel’s </a:t>
            </a:r>
            <a:r>
              <a:rPr lang="en-US" sz="2800" dirty="0" smtClean="0"/>
              <a:t>work) </a:t>
            </a:r>
            <a:r>
              <a:rPr lang="en-US" sz="2800" dirty="0"/>
              <a:t>that do not follow the dominant and recessive, single-gene </a:t>
            </a:r>
            <a:r>
              <a:rPr lang="en-US" sz="2800" dirty="0" smtClean="0"/>
              <a:t>model </a:t>
            </a:r>
            <a:endParaRPr lang="en-US" sz="2800" dirty="0"/>
          </a:p>
        </p:txBody>
      </p:sp>
    </p:spTree>
    <p:extLst>
      <p:ext uri="{BB962C8B-B14F-4D97-AF65-F5344CB8AC3E}">
        <p14:creationId xmlns:p14="http://schemas.microsoft.com/office/powerpoint/2010/main" val="2525829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58260" y="377489"/>
            <a:ext cx="9486901" cy="651210"/>
          </a:xfrm>
        </p:spPr>
        <p:txBody>
          <a:bodyPr>
            <a:noAutofit/>
          </a:bodyPr>
          <a:lstStyle/>
          <a:p>
            <a:r>
              <a:rPr lang="en-US" sz="2400" b="1" dirty="0" smtClean="0">
                <a:solidFill>
                  <a:srgbClr val="009900"/>
                </a:solidFill>
              </a:rPr>
              <a:t>Alternatives to Dominance and </a:t>
            </a:r>
            <a:r>
              <a:rPr lang="en-US" sz="2400" b="1" dirty="0" err="1" smtClean="0">
                <a:solidFill>
                  <a:srgbClr val="009900"/>
                </a:solidFill>
              </a:rPr>
              <a:t>Recessiveness</a:t>
            </a:r>
            <a:r>
              <a:rPr lang="en-US" sz="2400" b="1" dirty="0">
                <a:solidFill>
                  <a:srgbClr val="009900"/>
                </a:solidFill>
              </a:rPr>
              <a:t> </a:t>
            </a:r>
            <a:r>
              <a:rPr lang="en-US" sz="2400" b="1" dirty="0" smtClean="0">
                <a:solidFill>
                  <a:srgbClr val="009900"/>
                </a:solidFill>
              </a:rPr>
              <a:t>(1 of 2)</a:t>
            </a:r>
            <a:endParaRPr lang="en-US" sz="2400" b="1" dirty="0">
              <a:solidFill>
                <a:srgbClr val="009900"/>
              </a:solidFill>
            </a:endParaRPr>
          </a:p>
        </p:txBody>
      </p:sp>
      <p:sp>
        <p:nvSpPr>
          <p:cNvPr id="6" name="TextBox 5"/>
          <p:cNvSpPr txBox="1"/>
          <p:nvPr/>
        </p:nvSpPr>
        <p:spPr>
          <a:xfrm>
            <a:off x="457200" y="1292470"/>
            <a:ext cx="8238392" cy="4955203"/>
          </a:xfrm>
          <a:prstGeom prst="rect">
            <a:avLst/>
          </a:prstGeom>
          <a:noFill/>
        </p:spPr>
        <p:txBody>
          <a:bodyPr wrap="square" rtlCol="0">
            <a:spAutoFit/>
          </a:bodyPr>
          <a:lstStyle/>
          <a:p>
            <a:pPr marL="457200" indent="-457200">
              <a:buFont typeface="Arial"/>
              <a:buChar char="•"/>
            </a:pPr>
            <a:r>
              <a:rPr lang="en-US" sz="2800" dirty="0"/>
              <a:t>Mendel’s experiments with pea plants suggested that: </a:t>
            </a:r>
            <a:endParaRPr lang="en-US" sz="2800" dirty="0" smtClean="0"/>
          </a:p>
          <a:p>
            <a:r>
              <a:rPr lang="en-US" sz="2800" dirty="0" smtClean="0"/>
              <a:t>	</a:t>
            </a:r>
            <a:r>
              <a:rPr lang="en-US" sz="2400" dirty="0" smtClean="0"/>
              <a:t>1</a:t>
            </a:r>
            <a:r>
              <a:rPr lang="en-US" sz="2400" dirty="0"/>
              <a:t>) two types of “units” or alleles exist for </a:t>
            </a:r>
            <a:r>
              <a:rPr lang="en-US" sz="2400" dirty="0" smtClean="0"/>
              <a:t>	every gene</a:t>
            </a:r>
            <a:endParaRPr lang="en-US" sz="2400" dirty="0"/>
          </a:p>
          <a:p>
            <a:r>
              <a:rPr lang="en-US" sz="2400" dirty="0" smtClean="0"/>
              <a:t>	2</a:t>
            </a:r>
            <a:r>
              <a:rPr lang="en-US" sz="2400" dirty="0"/>
              <a:t>) alleles maintain their integrity in each </a:t>
            </a:r>
            <a:r>
              <a:rPr lang="en-US" sz="2400" dirty="0" smtClean="0"/>
              <a:t>generation </a:t>
            </a:r>
          </a:p>
          <a:p>
            <a:r>
              <a:rPr lang="en-US" sz="2400" dirty="0"/>
              <a:t>	</a:t>
            </a:r>
            <a:r>
              <a:rPr lang="en-US" sz="2400" dirty="0" smtClean="0"/>
              <a:t>	(</a:t>
            </a:r>
            <a:r>
              <a:rPr lang="en-US" sz="2400" dirty="0"/>
              <a:t>no blending</a:t>
            </a:r>
            <a:r>
              <a:rPr lang="en-US" sz="2400" dirty="0" smtClean="0"/>
              <a:t>)</a:t>
            </a:r>
            <a:endParaRPr lang="en-US" sz="2400" dirty="0"/>
          </a:p>
          <a:p>
            <a:r>
              <a:rPr lang="en-US" sz="2400" dirty="0" smtClean="0"/>
              <a:t>	3</a:t>
            </a:r>
            <a:r>
              <a:rPr lang="en-US" sz="2400" dirty="0"/>
              <a:t>) in the presence of the dominant </a:t>
            </a:r>
            <a:r>
              <a:rPr lang="en-US" sz="2400" dirty="0" smtClean="0"/>
              <a:t>allele</a:t>
            </a:r>
            <a:r>
              <a:rPr lang="en-US" sz="2400" dirty="0"/>
              <a:t>, the </a:t>
            </a:r>
            <a:r>
              <a:rPr lang="en-US" sz="2400" dirty="0" smtClean="0"/>
              <a:t>			recessive </a:t>
            </a:r>
            <a:r>
              <a:rPr lang="en-US" sz="2400" dirty="0"/>
              <a:t>allele is </a:t>
            </a:r>
            <a:r>
              <a:rPr lang="en-US" sz="2400" dirty="0" smtClean="0"/>
              <a:t>hidden</a:t>
            </a:r>
            <a:r>
              <a:rPr lang="en-US" sz="2400" dirty="0"/>
              <a:t>, </a:t>
            </a:r>
            <a:r>
              <a:rPr lang="en-US" sz="2400" dirty="0" smtClean="0"/>
              <a:t>with </a:t>
            </a:r>
            <a:r>
              <a:rPr lang="en-US" sz="2400" dirty="0"/>
              <a:t>no contribution </a:t>
            </a:r>
            <a:r>
              <a:rPr lang="en-US" sz="2400" dirty="0" smtClean="0"/>
              <a:t>		to </a:t>
            </a:r>
            <a:r>
              <a:rPr lang="en-US" sz="2400" dirty="0"/>
              <a:t>the </a:t>
            </a:r>
            <a:r>
              <a:rPr lang="en-US" sz="2400" dirty="0" smtClean="0"/>
              <a:t>phenotype </a:t>
            </a:r>
          </a:p>
          <a:p>
            <a:pPr marL="457200" indent="-457200">
              <a:buFont typeface="Arial"/>
              <a:buChar char="•"/>
            </a:pPr>
            <a:r>
              <a:rPr lang="en-US" sz="2800" dirty="0" smtClean="0"/>
              <a:t>Therefore</a:t>
            </a:r>
            <a:r>
              <a:rPr lang="en-US" sz="2800" dirty="0"/>
              <a:t>, recessive alleles can be “carried” and not expressed by </a:t>
            </a:r>
            <a:r>
              <a:rPr lang="en-US" sz="2800" dirty="0" smtClean="0"/>
              <a:t>individuals</a:t>
            </a:r>
          </a:p>
          <a:p>
            <a:pPr marL="457200" indent="-457200">
              <a:buFont typeface="Arial"/>
              <a:buChar char="•"/>
            </a:pPr>
            <a:r>
              <a:rPr lang="en-US" sz="2800" dirty="0" smtClean="0"/>
              <a:t>Such </a:t>
            </a:r>
            <a:r>
              <a:rPr lang="en-US" sz="2800" dirty="0"/>
              <a:t>heterozygous individuals are sometimes referred to as “</a:t>
            </a:r>
            <a:r>
              <a:rPr lang="en-US" sz="2800" b="1" dirty="0" smtClean="0">
                <a:solidFill>
                  <a:srgbClr val="009900"/>
                </a:solidFill>
              </a:rPr>
              <a:t>carriers</a:t>
            </a:r>
            <a:r>
              <a:rPr lang="en-US" sz="2800" dirty="0" smtClean="0"/>
              <a:t>”</a:t>
            </a:r>
            <a:endParaRPr lang="en-US" sz="2800" dirty="0"/>
          </a:p>
        </p:txBody>
      </p:sp>
    </p:spTree>
    <p:extLst>
      <p:ext uri="{BB962C8B-B14F-4D97-AF65-F5344CB8AC3E}">
        <p14:creationId xmlns:p14="http://schemas.microsoft.com/office/powerpoint/2010/main" val="3435018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8686800" cy="651210"/>
          </a:xfrm>
        </p:spPr>
        <p:txBody>
          <a:bodyPr>
            <a:normAutofit fontScale="92500"/>
          </a:bodyPr>
          <a:lstStyle/>
          <a:p>
            <a:r>
              <a:rPr lang="en-US" sz="2800" b="1" dirty="0">
                <a:solidFill>
                  <a:srgbClr val="009900"/>
                </a:solidFill>
              </a:rPr>
              <a:t>Alternatives to Dominance and </a:t>
            </a:r>
            <a:r>
              <a:rPr lang="en-US" sz="2800" b="1" dirty="0" err="1" smtClean="0">
                <a:solidFill>
                  <a:srgbClr val="009900"/>
                </a:solidFill>
              </a:rPr>
              <a:t>Recessiveness</a:t>
            </a:r>
            <a:r>
              <a:rPr lang="en-US" sz="2800" b="1" dirty="0" smtClean="0">
                <a:solidFill>
                  <a:srgbClr val="009900"/>
                </a:solidFill>
              </a:rPr>
              <a:t> (2 of 2)</a:t>
            </a:r>
            <a:endParaRPr lang="en-US" sz="2800" b="1" dirty="0">
              <a:solidFill>
                <a:srgbClr val="009900"/>
              </a:solidFill>
            </a:endParaRPr>
          </a:p>
        </p:txBody>
      </p:sp>
      <p:sp>
        <p:nvSpPr>
          <p:cNvPr id="6" name="TextBox 5"/>
          <p:cNvSpPr txBox="1"/>
          <p:nvPr/>
        </p:nvSpPr>
        <p:spPr>
          <a:xfrm>
            <a:off x="457200" y="1380393"/>
            <a:ext cx="7455877" cy="3108544"/>
          </a:xfrm>
          <a:prstGeom prst="rect">
            <a:avLst/>
          </a:prstGeom>
          <a:noFill/>
        </p:spPr>
        <p:txBody>
          <a:bodyPr wrap="square" rtlCol="0">
            <a:spAutoFit/>
          </a:bodyPr>
          <a:lstStyle/>
          <a:p>
            <a:pPr marL="457200" indent="-457200">
              <a:buFont typeface="Arial"/>
              <a:buChar char="•"/>
            </a:pPr>
            <a:r>
              <a:rPr lang="en-US" sz="2800" dirty="0"/>
              <a:t>Since then, genetic studies in other organisms have shown that much more complexity exists, but that the fundamental principles of </a:t>
            </a:r>
            <a:r>
              <a:rPr lang="en-US" sz="2800" dirty="0" err="1"/>
              <a:t>Mendelian</a:t>
            </a:r>
            <a:r>
              <a:rPr lang="en-US" sz="2800" dirty="0"/>
              <a:t> genetics still hold </a:t>
            </a:r>
            <a:r>
              <a:rPr lang="en-US" sz="2800" dirty="0" smtClean="0"/>
              <a:t>true</a:t>
            </a:r>
          </a:p>
          <a:p>
            <a:pPr marL="457200" indent="-457200">
              <a:buFont typeface="Arial"/>
              <a:buChar char="•"/>
            </a:pPr>
            <a:r>
              <a:rPr lang="en-US" sz="2800" dirty="0" smtClean="0"/>
              <a:t>Other types of inheritance patterns are considered </a:t>
            </a:r>
            <a:r>
              <a:rPr lang="en-US" sz="2800" b="1" dirty="0">
                <a:solidFill>
                  <a:srgbClr val="009900"/>
                </a:solidFill>
              </a:rPr>
              <a:t>extensions of </a:t>
            </a:r>
            <a:r>
              <a:rPr lang="en-US" sz="2800" b="1" dirty="0" err="1" smtClean="0">
                <a:solidFill>
                  <a:srgbClr val="009900"/>
                </a:solidFill>
              </a:rPr>
              <a:t>Mendelism</a:t>
            </a:r>
            <a:r>
              <a:rPr lang="en-US" sz="2800" b="1" dirty="0" smtClean="0">
                <a:solidFill>
                  <a:srgbClr val="009900"/>
                </a:solidFill>
              </a:rPr>
              <a:t> </a:t>
            </a:r>
            <a:endParaRPr lang="en-US" sz="2800" b="1" dirty="0">
              <a:solidFill>
                <a:srgbClr val="009900"/>
              </a:solidFill>
            </a:endParaRPr>
          </a:p>
        </p:txBody>
      </p:sp>
    </p:spTree>
    <p:extLst>
      <p:ext uri="{BB962C8B-B14F-4D97-AF65-F5344CB8AC3E}">
        <p14:creationId xmlns:p14="http://schemas.microsoft.com/office/powerpoint/2010/main" val="1324451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Incomplete Dominance (1 of 3)</a:t>
            </a:r>
            <a:endParaRPr lang="en-US" sz="2800" b="1" dirty="0">
              <a:solidFill>
                <a:srgbClr val="009900"/>
              </a:solidFill>
            </a:endParaRPr>
          </a:p>
        </p:txBody>
      </p:sp>
      <p:sp>
        <p:nvSpPr>
          <p:cNvPr id="6" name="TextBox 5"/>
          <p:cNvSpPr txBox="1"/>
          <p:nvPr/>
        </p:nvSpPr>
        <p:spPr>
          <a:xfrm>
            <a:off x="457200" y="1503485"/>
            <a:ext cx="7904285" cy="3539431"/>
          </a:xfrm>
          <a:prstGeom prst="rect">
            <a:avLst/>
          </a:prstGeom>
          <a:noFill/>
        </p:spPr>
        <p:txBody>
          <a:bodyPr wrap="square" rtlCol="0">
            <a:spAutoFit/>
          </a:bodyPr>
          <a:lstStyle/>
          <a:p>
            <a:pPr marL="457200" indent="-457200">
              <a:buFont typeface="Arial"/>
              <a:buChar char="•"/>
            </a:pPr>
            <a:r>
              <a:rPr lang="en-US" sz="2800" dirty="0"/>
              <a:t>Mendel’s results, demonstrating that traits are inherited as dominant and recessive pairs, contradicted the view at that time that offspring exhibited a blend of their parents’ </a:t>
            </a:r>
            <a:r>
              <a:rPr lang="en-US" sz="2800" dirty="0" smtClean="0"/>
              <a:t>traits</a:t>
            </a:r>
          </a:p>
          <a:p>
            <a:pPr marL="457200" indent="-457200">
              <a:buFont typeface="Arial"/>
              <a:buChar char="•"/>
            </a:pPr>
            <a:r>
              <a:rPr lang="en-US" sz="2800" dirty="0" smtClean="0"/>
              <a:t>However</a:t>
            </a:r>
            <a:r>
              <a:rPr lang="en-US" sz="2800" dirty="0"/>
              <a:t>, the heterozygote phenotype occasionally does appear to be intermediate between the two </a:t>
            </a:r>
            <a:r>
              <a:rPr lang="en-US" sz="2800" dirty="0" smtClean="0"/>
              <a:t>parents </a:t>
            </a:r>
            <a:endParaRPr lang="en-US" sz="2800" dirty="0"/>
          </a:p>
        </p:txBody>
      </p:sp>
    </p:spTree>
    <p:extLst>
      <p:ext uri="{BB962C8B-B14F-4D97-AF65-F5344CB8AC3E}">
        <p14:creationId xmlns:p14="http://schemas.microsoft.com/office/powerpoint/2010/main" val="296642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Incomplete Dominance (2 of 2)</a:t>
            </a:r>
            <a:endParaRPr lang="en-US" sz="2800" b="1" dirty="0">
              <a:solidFill>
                <a:srgbClr val="009900"/>
              </a:solidFill>
            </a:endParaRPr>
          </a:p>
        </p:txBody>
      </p:sp>
      <p:sp>
        <p:nvSpPr>
          <p:cNvPr id="6" name="TextBox 5"/>
          <p:cNvSpPr txBox="1"/>
          <p:nvPr/>
        </p:nvSpPr>
        <p:spPr>
          <a:xfrm>
            <a:off x="457200" y="1160585"/>
            <a:ext cx="7455877" cy="5262980"/>
          </a:xfrm>
          <a:prstGeom prst="rect">
            <a:avLst/>
          </a:prstGeom>
          <a:noFill/>
        </p:spPr>
        <p:txBody>
          <a:bodyPr wrap="square" rtlCol="0">
            <a:spAutoFit/>
          </a:bodyPr>
          <a:lstStyle/>
          <a:p>
            <a:pPr marL="457200" indent="-457200">
              <a:buFont typeface="Arial"/>
              <a:buChar char="•"/>
            </a:pPr>
            <a:r>
              <a:rPr lang="en-US" sz="2800" dirty="0"/>
              <a:t>For example, in the snapdragon, </a:t>
            </a:r>
            <a:r>
              <a:rPr lang="en-US" sz="2800" i="1" dirty="0"/>
              <a:t>Antirrhinum </a:t>
            </a:r>
            <a:r>
              <a:rPr lang="en-US" sz="2800" i="1" dirty="0" err="1"/>
              <a:t>majus</a:t>
            </a:r>
            <a:r>
              <a:rPr lang="en-US" sz="2800" i="1" dirty="0"/>
              <a:t> </a:t>
            </a:r>
            <a:r>
              <a:rPr lang="en-US" sz="2800" dirty="0"/>
              <a:t>(Figure 8.12), a cross </a:t>
            </a:r>
            <a:r>
              <a:rPr lang="en-US" sz="2800" dirty="0" smtClean="0"/>
              <a:t>between </a:t>
            </a:r>
            <a:r>
              <a:rPr lang="en-US" sz="2800" dirty="0"/>
              <a:t>a homozygous parent with white flowers (C</a:t>
            </a:r>
            <a:r>
              <a:rPr lang="en-US" sz="2800" baseline="30000" dirty="0"/>
              <a:t>W</a:t>
            </a:r>
            <a:r>
              <a:rPr lang="en-US" sz="2800" dirty="0"/>
              <a:t>C</a:t>
            </a:r>
            <a:r>
              <a:rPr lang="en-US" sz="2800" baseline="30000" dirty="0"/>
              <a:t>W</a:t>
            </a:r>
            <a:r>
              <a:rPr lang="en-US" sz="2800" dirty="0"/>
              <a:t>) and a homozygous parent with red flowers (C</a:t>
            </a:r>
            <a:r>
              <a:rPr lang="en-US" sz="2800" baseline="30000" dirty="0"/>
              <a:t>R</a:t>
            </a:r>
            <a:r>
              <a:rPr lang="en-US" sz="2800" dirty="0"/>
              <a:t>C</a:t>
            </a:r>
            <a:r>
              <a:rPr lang="en-US" sz="2800" baseline="30000" dirty="0"/>
              <a:t>R</a:t>
            </a:r>
            <a:r>
              <a:rPr lang="en-US" sz="2800" dirty="0"/>
              <a:t>) will produce </a:t>
            </a:r>
          </a:p>
          <a:p>
            <a:r>
              <a:rPr lang="en-US" sz="2800" dirty="0" smtClean="0"/>
              <a:t>     offspring </a:t>
            </a:r>
            <a:r>
              <a:rPr lang="en-US" sz="2800" dirty="0"/>
              <a:t>with pink flowers (C</a:t>
            </a:r>
            <a:r>
              <a:rPr lang="en-US" sz="2800" baseline="30000" dirty="0"/>
              <a:t>R</a:t>
            </a:r>
            <a:r>
              <a:rPr lang="en-US" sz="2800" dirty="0"/>
              <a:t>C</a:t>
            </a:r>
            <a:r>
              <a:rPr lang="en-US" sz="2800" baseline="30000" dirty="0"/>
              <a:t>W</a:t>
            </a:r>
            <a:r>
              <a:rPr lang="en-US" sz="2800" dirty="0" smtClean="0"/>
              <a:t>) </a:t>
            </a:r>
            <a:r>
              <a:rPr lang="en-US" sz="2800" dirty="0"/>
              <a:t>(</a:t>
            </a:r>
            <a:r>
              <a:rPr lang="en-US" sz="2800" dirty="0" smtClean="0"/>
              <a:t>Note            </a:t>
            </a:r>
          </a:p>
          <a:p>
            <a:r>
              <a:rPr lang="en-US" sz="2800" dirty="0" smtClean="0"/>
              <a:t>     that different genotypic abbreviations are </a:t>
            </a:r>
          </a:p>
          <a:p>
            <a:r>
              <a:rPr lang="en-US" sz="2800" dirty="0" smtClean="0"/>
              <a:t>     used </a:t>
            </a:r>
            <a:r>
              <a:rPr lang="en-US" sz="2800" dirty="0"/>
              <a:t>for Mendelian extensions to </a:t>
            </a:r>
            <a:endParaRPr lang="en-US" sz="2800" dirty="0" smtClean="0"/>
          </a:p>
          <a:p>
            <a:r>
              <a:rPr lang="en-US" sz="2800" dirty="0"/>
              <a:t> </a:t>
            </a:r>
            <a:r>
              <a:rPr lang="en-US" sz="2800" dirty="0" smtClean="0"/>
              <a:t>    distinguish </a:t>
            </a:r>
            <a:r>
              <a:rPr lang="en-US" sz="2800" dirty="0"/>
              <a:t>these patterns from simple </a:t>
            </a:r>
            <a:endParaRPr lang="en-US" sz="2800" dirty="0" smtClean="0"/>
          </a:p>
          <a:p>
            <a:r>
              <a:rPr lang="en-US" sz="2800" dirty="0"/>
              <a:t> </a:t>
            </a:r>
            <a:r>
              <a:rPr lang="en-US" sz="2800" dirty="0" smtClean="0"/>
              <a:t>    dominance </a:t>
            </a:r>
            <a:r>
              <a:rPr lang="en-US" sz="2800" dirty="0"/>
              <a:t>and </a:t>
            </a:r>
            <a:r>
              <a:rPr lang="en-US" sz="2800" dirty="0" err="1" smtClean="0"/>
              <a:t>recessiveness</a:t>
            </a:r>
            <a:r>
              <a:rPr lang="en-US" sz="2800" dirty="0" smtClean="0"/>
              <a:t>) </a:t>
            </a:r>
          </a:p>
          <a:p>
            <a:pPr marL="457200" indent="-457200">
              <a:buFont typeface="Arial"/>
              <a:buChar char="•"/>
            </a:pPr>
            <a:r>
              <a:rPr lang="en-US" sz="2800" dirty="0" smtClean="0"/>
              <a:t>This </a:t>
            </a:r>
            <a:r>
              <a:rPr lang="en-US" sz="2800" dirty="0"/>
              <a:t>pattern of inheritance is described as </a:t>
            </a:r>
            <a:r>
              <a:rPr lang="en-US" sz="2800" b="1" dirty="0">
                <a:solidFill>
                  <a:srgbClr val="009900"/>
                </a:solidFill>
              </a:rPr>
              <a:t>incomplete </a:t>
            </a:r>
            <a:r>
              <a:rPr lang="en-US" sz="2800" b="1" dirty="0" smtClean="0">
                <a:solidFill>
                  <a:srgbClr val="009900"/>
                </a:solidFill>
              </a:rPr>
              <a:t>dominance</a:t>
            </a:r>
            <a:endParaRPr lang="en-US" sz="2800" b="1" dirty="0">
              <a:solidFill>
                <a:srgbClr val="009900"/>
              </a:solidFill>
            </a:endParaRPr>
          </a:p>
        </p:txBody>
      </p:sp>
    </p:spTree>
    <p:extLst>
      <p:ext uri="{BB962C8B-B14F-4D97-AF65-F5344CB8AC3E}">
        <p14:creationId xmlns:p14="http://schemas.microsoft.com/office/powerpoint/2010/main" val="925439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Incomplete Dominance (3 of 3)</a:t>
            </a:r>
            <a:endParaRPr lang="en-US" sz="2800" b="1" dirty="0">
              <a:solidFill>
                <a:srgbClr val="009900"/>
              </a:solidFill>
            </a:endParaRPr>
          </a:p>
        </p:txBody>
      </p:sp>
      <p:sp>
        <p:nvSpPr>
          <p:cNvPr id="6" name="TextBox 5"/>
          <p:cNvSpPr txBox="1"/>
          <p:nvPr/>
        </p:nvSpPr>
        <p:spPr>
          <a:xfrm>
            <a:off x="457200" y="1494693"/>
            <a:ext cx="7455877" cy="4401205"/>
          </a:xfrm>
          <a:prstGeom prst="rect">
            <a:avLst/>
          </a:prstGeom>
          <a:noFill/>
        </p:spPr>
        <p:txBody>
          <a:bodyPr wrap="square" rtlCol="0">
            <a:spAutoFit/>
          </a:bodyPr>
          <a:lstStyle/>
          <a:p>
            <a:pPr marL="457200" indent="-457200">
              <a:buFont typeface="Arial"/>
              <a:buChar char="•"/>
            </a:pPr>
            <a:r>
              <a:rPr lang="en-US" sz="2800" dirty="0"/>
              <a:t>The allele for red flowers is incompletely dominant over the allele for white </a:t>
            </a:r>
            <a:r>
              <a:rPr lang="en-US" sz="2800" dirty="0" smtClean="0"/>
              <a:t>flowers</a:t>
            </a:r>
          </a:p>
          <a:p>
            <a:pPr marL="457200" indent="-457200">
              <a:buFont typeface="Arial"/>
              <a:buChar char="•"/>
            </a:pPr>
            <a:r>
              <a:rPr lang="en-US" sz="2800" dirty="0" smtClean="0"/>
              <a:t>However</a:t>
            </a:r>
            <a:r>
              <a:rPr lang="en-US" sz="2800" dirty="0"/>
              <a:t>, the results of a heterozygote self-cross can still be predicted, just as with </a:t>
            </a:r>
            <a:r>
              <a:rPr lang="en-US" sz="2800" dirty="0" err="1"/>
              <a:t>Mendelian</a:t>
            </a:r>
            <a:r>
              <a:rPr lang="en-US" sz="2800" dirty="0"/>
              <a:t> dominant and recessive </a:t>
            </a:r>
            <a:r>
              <a:rPr lang="en-US" sz="2800" dirty="0" smtClean="0"/>
              <a:t>crosses </a:t>
            </a:r>
          </a:p>
          <a:p>
            <a:pPr marL="457200" indent="-457200">
              <a:buFont typeface="Arial"/>
              <a:buChar char="•"/>
            </a:pPr>
            <a:r>
              <a:rPr lang="en-US" sz="2800" dirty="0" smtClean="0"/>
              <a:t>In </a:t>
            </a:r>
            <a:r>
              <a:rPr lang="en-US" sz="2800" dirty="0"/>
              <a:t>this case, the genotypic ratio would </a:t>
            </a:r>
            <a:r>
              <a:rPr lang="en-US" sz="2800" dirty="0" smtClean="0"/>
              <a:t>be   </a:t>
            </a:r>
            <a:r>
              <a:rPr lang="en-US" sz="2800" dirty="0"/>
              <a:t>1 </a:t>
            </a:r>
            <a:r>
              <a:rPr lang="en-US" sz="2800" dirty="0" smtClean="0"/>
              <a:t>C</a:t>
            </a:r>
            <a:r>
              <a:rPr lang="en-US" sz="2800" baseline="30000" dirty="0" smtClean="0"/>
              <a:t>R</a:t>
            </a:r>
            <a:r>
              <a:rPr lang="en-US" sz="2800" dirty="0" smtClean="0"/>
              <a:t>C</a:t>
            </a:r>
            <a:r>
              <a:rPr lang="en-US" sz="2800" baseline="30000" dirty="0" smtClean="0"/>
              <a:t>R </a:t>
            </a:r>
            <a:r>
              <a:rPr lang="en-US" sz="2800" dirty="0" smtClean="0"/>
              <a:t>: 2 C</a:t>
            </a:r>
            <a:r>
              <a:rPr lang="en-US" sz="2800" baseline="30000" dirty="0" smtClean="0"/>
              <a:t>R</a:t>
            </a:r>
            <a:r>
              <a:rPr lang="en-US" sz="2800" dirty="0" smtClean="0"/>
              <a:t>C</a:t>
            </a:r>
            <a:r>
              <a:rPr lang="en-US" sz="2800" baseline="30000" dirty="0" smtClean="0"/>
              <a:t>W </a:t>
            </a:r>
            <a:r>
              <a:rPr lang="en-US" sz="2800" dirty="0" smtClean="0"/>
              <a:t>: 1 </a:t>
            </a:r>
            <a:r>
              <a:rPr lang="en-US" sz="2800" dirty="0"/>
              <a:t>C</a:t>
            </a:r>
            <a:r>
              <a:rPr lang="en-US" sz="2800" baseline="30000" dirty="0"/>
              <a:t>W</a:t>
            </a:r>
            <a:r>
              <a:rPr lang="en-US" sz="2800" dirty="0"/>
              <a:t>C</a:t>
            </a:r>
            <a:r>
              <a:rPr lang="en-US" sz="2800" baseline="30000" dirty="0"/>
              <a:t>W</a:t>
            </a:r>
            <a:r>
              <a:rPr lang="en-US" sz="2800" dirty="0"/>
              <a:t>, and the phenotypic ratio would be 1:2:1 for </a:t>
            </a:r>
            <a:r>
              <a:rPr lang="en-US" sz="2800" dirty="0" err="1" smtClean="0"/>
              <a:t>red:pink:white</a:t>
            </a:r>
            <a:endParaRPr lang="en-US" sz="2800" dirty="0" smtClean="0"/>
          </a:p>
        </p:txBody>
      </p:sp>
    </p:spTree>
    <p:extLst>
      <p:ext uri="{BB962C8B-B14F-4D97-AF65-F5344CB8AC3E}">
        <p14:creationId xmlns:p14="http://schemas.microsoft.com/office/powerpoint/2010/main" val="4235998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8.12</a:t>
            </a:r>
            <a:endParaRPr lang="en-US" sz="2400" dirty="0">
              <a:solidFill>
                <a:srgbClr val="009900"/>
              </a:solidFill>
            </a:endParaRPr>
          </a:p>
        </p:txBody>
      </p:sp>
      <p:pic>
        <p:nvPicPr>
          <p:cNvPr id="2" name="Figure" descr="Photo is of a snapdragon with a pink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These pink flowers of a heterozygote snapdragon result from incomplete dominance. </a:t>
            </a:r>
            <a:r>
              <a:rPr lang="da-DK" sz="1600" dirty="0">
                <a:solidFill>
                  <a:schemeClr val="tx1"/>
                </a:solidFill>
              </a:rPr>
              <a:t>(</a:t>
            </a:r>
            <a:r>
              <a:rPr lang="da-DK" sz="1600" dirty="0" err="1">
                <a:solidFill>
                  <a:schemeClr val="tx1"/>
                </a:solidFill>
              </a:rPr>
              <a:t>credit</a:t>
            </a:r>
            <a:r>
              <a:rPr lang="da-DK" sz="1600" dirty="0">
                <a:solidFill>
                  <a:schemeClr val="tx1"/>
                </a:solidFill>
              </a:rPr>
              <a:t>: </a:t>
            </a:r>
            <a:r>
              <a:rPr lang="en-US" sz="1600" dirty="0">
                <a:solidFill>
                  <a:schemeClr val="tx1"/>
                </a:solidFill>
              </a:rPr>
              <a:t>“</a:t>
            </a:r>
            <a:r>
              <a:rPr lang="da-DK" sz="1600" dirty="0" err="1">
                <a:solidFill>
                  <a:schemeClr val="tx1"/>
                </a:solidFill>
              </a:rPr>
              <a:t>storebukkebruse</a:t>
            </a:r>
            <a:r>
              <a:rPr lang="en-US" sz="1600" dirty="0">
                <a:solidFill>
                  <a:schemeClr val="tx1"/>
                </a:solidFill>
              </a:rPr>
              <a:t>”</a:t>
            </a:r>
            <a:r>
              <a:rPr lang="da-DK" sz="1600" dirty="0">
                <a:solidFill>
                  <a:schemeClr val="tx1"/>
                </a:solidFill>
              </a:rPr>
              <a:t>/</a:t>
            </a:r>
            <a:r>
              <a:rPr lang="da-DK" sz="1600" dirty="0" err="1">
                <a:solidFill>
                  <a:schemeClr val="tx1"/>
                </a:solidFill>
              </a:rPr>
              <a:t>Flickr</a:t>
            </a:r>
            <a:r>
              <a:rPr lang="da-DK" sz="1600" dirty="0">
                <a:solidFill>
                  <a:schemeClr val="tx1"/>
                </a:solidFill>
              </a:rPr>
              <a:t>)</a:t>
            </a:r>
            <a:endParaRPr lang="en-US" sz="1600" dirty="0">
              <a:solidFill>
                <a:schemeClr val="tx1"/>
              </a:solidFill>
            </a:endParaRPr>
          </a:p>
        </p:txBody>
      </p:sp>
      <p:sp>
        <p:nvSpPr>
          <p:cNvPr id="7" name="Disclaimer">
            <a:extLst>
              <a:ext uri="{FF2B5EF4-FFF2-40B4-BE49-F238E27FC236}">
                <a16:creationId xmlns:a16="http://schemas.microsoft.com/office/drawing/2014/main" id="{61478859-707E-407F-AAD7-CF61D228743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96123A30-81EF-46DB-9865-52A33E9C95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359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Codominance (1 of 3)</a:t>
            </a:r>
            <a:endParaRPr lang="en-US" sz="2800" b="1" dirty="0">
              <a:solidFill>
                <a:srgbClr val="009900"/>
              </a:solidFill>
            </a:endParaRPr>
          </a:p>
        </p:txBody>
      </p:sp>
      <p:sp>
        <p:nvSpPr>
          <p:cNvPr id="6" name="TextBox 5"/>
          <p:cNvSpPr txBox="1"/>
          <p:nvPr/>
        </p:nvSpPr>
        <p:spPr>
          <a:xfrm>
            <a:off x="457200" y="1362808"/>
            <a:ext cx="7455877" cy="2677656"/>
          </a:xfrm>
          <a:prstGeom prst="rect">
            <a:avLst/>
          </a:prstGeom>
          <a:noFill/>
        </p:spPr>
        <p:txBody>
          <a:bodyPr wrap="square" rtlCol="0">
            <a:spAutoFit/>
          </a:bodyPr>
          <a:lstStyle/>
          <a:p>
            <a:pPr marL="457200" indent="-457200">
              <a:buFont typeface="Arial"/>
              <a:buChar char="•"/>
            </a:pPr>
            <a:r>
              <a:rPr lang="en-US" sz="2800" dirty="0"/>
              <a:t>A variation on incomplete dominance is </a:t>
            </a:r>
            <a:r>
              <a:rPr lang="en-US" sz="2800" b="1" dirty="0" err="1">
                <a:solidFill>
                  <a:srgbClr val="009900"/>
                </a:solidFill>
              </a:rPr>
              <a:t>codominance</a:t>
            </a:r>
            <a:r>
              <a:rPr lang="en-US" sz="2800" dirty="0"/>
              <a:t>, in which both alleles for the same characteristic are simultaneously expressed in the </a:t>
            </a:r>
            <a:r>
              <a:rPr lang="en-US" sz="2800" dirty="0" smtClean="0"/>
              <a:t>heterozygote</a:t>
            </a:r>
          </a:p>
          <a:p>
            <a:pPr marL="457200" indent="-457200">
              <a:buFont typeface="Arial"/>
              <a:buChar char="•"/>
            </a:pPr>
            <a:r>
              <a:rPr lang="en-US" sz="2800" dirty="0" smtClean="0"/>
              <a:t>An </a:t>
            </a:r>
            <a:r>
              <a:rPr lang="en-US" sz="2800" dirty="0"/>
              <a:t>example of </a:t>
            </a:r>
            <a:r>
              <a:rPr lang="en-US" sz="2800" dirty="0" err="1"/>
              <a:t>codominance</a:t>
            </a:r>
            <a:r>
              <a:rPr lang="en-US" sz="2800" dirty="0"/>
              <a:t> occurs in the ABO blood groups of </a:t>
            </a:r>
            <a:r>
              <a:rPr lang="en-US" sz="2800" dirty="0" smtClean="0"/>
              <a:t>humans</a:t>
            </a:r>
            <a:endParaRPr lang="en-US" sz="2800" dirty="0"/>
          </a:p>
        </p:txBody>
      </p:sp>
    </p:spTree>
    <p:extLst>
      <p:ext uri="{BB962C8B-B14F-4D97-AF65-F5344CB8AC3E}">
        <p14:creationId xmlns:p14="http://schemas.microsoft.com/office/powerpoint/2010/main" val="394280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Codominance (2 of 3)</a:t>
            </a:r>
            <a:endParaRPr lang="en-US" sz="2800" b="1" dirty="0">
              <a:solidFill>
                <a:srgbClr val="009900"/>
              </a:solidFill>
            </a:endParaRPr>
          </a:p>
        </p:txBody>
      </p:sp>
      <p:sp>
        <p:nvSpPr>
          <p:cNvPr id="6" name="TextBox 5"/>
          <p:cNvSpPr txBox="1"/>
          <p:nvPr/>
        </p:nvSpPr>
        <p:spPr>
          <a:xfrm>
            <a:off x="457200" y="1362808"/>
            <a:ext cx="7455877" cy="3539431"/>
          </a:xfrm>
          <a:prstGeom prst="rect">
            <a:avLst/>
          </a:prstGeom>
          <a:noFill/>
        </p:spPr>
        <p:txBody>
          <a:bodyPr wrap="square" rtlCol="0">
            <a:spAutoFit/>
          </a:bodyPr>
          <a:lstStyle/>
          <a:p>
            <a:pPr marL="457200" indent="-457200">
              <a:buFont typeface="Arial"/>
              <a:buChar char="•"/>
            </a:pPr>
            <a:r>
              <a:rPr lang="en-US" sz="2800" dirty="0" smtClean="0"/>
              <a:t>The </a:t>
            </a:r>
            <a:r>
              <a:rPr lang="en-US" sz="2800" dirty="0"/>
              <a:t>A and B </a:t>
            </a:r>
            <a:r>
              <a:rPr lang="en-US" sz="2800" dirty="0" smtClean="0"/>
              <a:t>alleles </a:t>
            </a:r>
            <a:r>
              <a:rPr lang="en-US" sz="2800" dirty="0"/>
              <a:t>are expressed in the form of A or B molecules present on the surface of red blood </a:t>
            </a:r>
            <a:r>
              <a:rPr lang="en-US" sz="2800" dirty="0" smtClean="0"/>
              <a:t>cells</a:t>
            </a:r>
          </a:p>
          <a:p>
            <a:pPr marL="457200" indent="-457200">
              <a:buFont typeface="Arial"/>
              <a:buChar char="•"/>
            </a:pPr>
            <a:r>
              <a:rPr lang="en-US" sz="2800" dirty="0" smtClean="0"/>
              <a:t>Homozygotes </a:t>
            </a:r>
            <a:r>
              <a:rPr lang="en-US" sz="2800" dirty="0"/>
              <a:t>(I</a:t>
            </a:r>
            <a:r>
              <a:rPr lang="en-US" sz="2800" baseline="30000" dirty="0"/>
              <a:t>A</a:t>
            </a:r>
            <a:r>
              <a:rPr lang="en-US" sz="2800" dirty="0"/>
              <a:t>I</a:t>
            </a:r>
            <a:r>
              <a:rPr lang="en-US" sz="2800" baseline="30000" dirty="0"/>
              <a:t>A</a:t>
            </a:r>
            <a:r>
              <a:rPr lang="en-US" sz="2800" dirty="0"/>
              <a:t> and I</a:t>
            </a:r>
            <a:r>
              <a:rPr lang="en-US" sz="2800" baseline="30000" dirty="0"/>
              <a:t>B</a:t>
            </a:r>
            <a:r>
              <a:rPr lang="en-US" sz="2800" dirty="0"/>
              <a:t>I</a:t>
            </a:r>
            <a:r>
              <a:rPr lang="en-US" sz="2800" baseline="30000" dirty="0"/>
              <a:t>B</a:t>
            </a:r>
            <a:r>
              <a:rPr lang="en-US" sz="2800" dirty="0"/>
              <a:t>) </a:t>
            </a:r>
            <a:r>
              <a:rPr lang="en-US" sz="2800" dirty="0" smtClean="0"/>
              <a:t>express </a:t>
            </a:r>
            <a:r>
              <a:rPr lang="en-US" sz="2800" dirty="0"/>
              <a:t>either the A or the B phenotype, and heterozygotes (I</a:t>
            </a:r>
            <a:r>
              <a:rPr lang="en-US" sz="2800" baseline="30000" dirty="0"/>
              <a:t>A</a:t>
            </a:r>
            <a:r>
              <a:rPr lang="en-US" sz="2800" dirty="0"/>
              <a:t>I</a:t>
            </a:r>
            <a:r>
              <a:rPr lang="en-US" sz="2800" baseline="30000" dirty="0"/>
              <a:t>B</a:t>
            </a:r>
            <a:r>
              <a:rPr lang="en-US" sz="2800" dirty="0"/>
              <a:t>) express both phenotypes </a:t>
            </a:r>
            <a:r>
              <a:rPr lang="en-US" sz="2800" dirty="0" smtClean="0"/>
              <a:t>equally</a:t>
            </a:r>
          </a:p>
          <a:p>
            <a:pPr marL="457200" indent="-457200">
              <a:buFont typeface="Arial"/>
              <a:buChar char="•"/>
            </a:pPr>
            <a:r>
              <a:rPr lang="en-US" sz="2800" dirty="0" smtClean="0"/>
              <a:t>The </a:t>
            </a:r>
            <a:r>
              <a:rPr lang="en-US" sz="2800" dirty="0"/>
              <a:t>I</a:t>
            </a:r>
            <a:r>
              <a:rPr lang="en-US" sz="2800" baseline="30000" dirty="0"/>
              <a:t>A</a:t>
            </a:r>
            <a:r>
              <a:rPr lang="en-US" sz="2800" dirty="0"/>
              <a:t>I</a:t>
            </a:r>
            <a:r>
              <a:rPr lang="en-US" sz="2800" baseline="30000" dirty="0"/>
              <a:t>B</a:t>
            </a:r>
            <a:r>
              <a:rPr lang="en-US" sz="2800" dirty="0"/>
              <a:t> individual has blood type </a:t>
            </a:r>
            <a:r>
              <a:rPr lang="en-US" sz="2800" dirty="0" smtClean="0"/>
              <a:t>AB</a:t>
            </a:r>
          </a:p>
        </p:txBody>
      </p:sp>
    </p:spTree>
    <p:extLst>
      <p:ext uri="{BB962C8B-B14F-4D97-AF65-F5344CB8AC3E}">
        <p14:creationId xmlns:p14="http://schemas.microsoft.com/office/powerpoint/2010/main" val="823017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Codominance (3 of 3)</a:t>
            </a:r>
            <a:endParaRPr lang="en-US" sz="2800" b="1" dirty="0">
              <a:solidFill>
                <a:srgbClr val="009900"/>
              </a:solidFill>
            </a:endParaRPr>
          </a:p>
        </p:txBody>
      </p:sp>
      <p:sp>
        <p:nvSpPr>
          <p:cNvPr id="6" name="TextBox 5"/>
          <p:cNvSpPr txBox="1"/>
          <p:nvPr/>
        </p:nvSpPr>
        <p:spPr>
          <a:xfrm>
            <a:off x="457200" y="1468316"/>
            <a:ext cx="7455877" cy="1384995"/>
          </a:xfrm>
          <a:prstGeom prst="rect">
            <a:avLst/>
          </a:prstGeom>
          <a:noFill/>
        </p:spPr>
        <p:txBody>
          <a:bodyPr wrap="square" rtlCol="0">
            <a:spAutoFit/>
          </a:bodyPr>
          <a:lstStyle/>
          <a:p>
            <a:pPr marL="457200" indent="-457200">
              <a:buFont typeface="Arial"/>
              <a:buChar char="•"/>
            </a:pPr>
            <a:r>
              <a:rPr lang="en-US" sz="2800" dirty="0"/>
              <a:t>Crossing two parents with blood type AB, there are three possible offspring genotypes and phenotypes (Figure 8.13</a:t>
            </a:r>
            <a:r>
              <a:rPr lang="en-US" sz="2800" dirty="0" smtClean="0"/>
              <a:t>) </a:t>
            </a:r>
            <a:endParaRPr lang="en-US" sz="2800" dirty="0"/>
          </a:p>
        </p:txBody>
      </p:sp>
    </p:spTree>
    <p:extLst>
      <p:ext uri="{BB962C8B-B14F-4D97-AF65-F5344CB8AC3E}">
        <p14:creationId xmlns:p14="http://schemas.microsoft.com/office/powerpoint/2010/main" val="31659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180992" cy="651210"/>
          </a:xfrm>
        </p:spPr>
        <p:txBody>
          <a:bodyPr>
            <a:noAutofit/>
          </a:bodyPr>
          <a:lstStyle/>
          <a:p>
            <a:r>
              <a:rPr lang="en-US" sz="2800" b="1" dirty="0" smtClean="0">
                <a:solidFill>
                  <a:srgbClr val="009900"/>
                </a:solidFill>
              </a:rPr>
              <a:t>8.1 Mendel’s Experiments (3 of 4)</a:t>
            </a:r>
            <a:endParaRPr lang="en-US" sz="2800" b="1" dirty="0">
              <a:solidFill>
                <a:srgbClr val="009900"/>
              </a:solidFill>
            </a:endParaRPr>
          </a:p>
        </p:txBody>
      </p:sp>
      <p:sp>
        <p:nvSpPr>
          <p:cNvPr id="6" name="TextBox 5"/>
          <p:cNvSpPr txBox="1"/>
          <p:nvPr/>
        </p:nvSpPr>
        <p:spPr>
          <a:xfrm>
            <a:off x="457200" y="1362808"/>
            <a:ext cx="745587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Mendel worked instead with traits that show discontinuous </a:t>
            </a:r>
            <a:r>
              <a:rPr lang="en-US" sz="2800" dirty="0" smtClean="0"/>
              <a:t>variation</a:t>
            </a:r>
          </a:p>
          <a:p>
            <a:pPr marL="285750" indent="-285750">
              <a:buFont typeface="Arial" panose="020B0604020202020204" pitchFamily="34" charset="0"/>
              <a:buChar char="•"/>
            </a:pPr>
            <a:r>
              <a:rPr lang="en-US" sz="2800" b="1" dirty="0" smtClean="0">
                <a:solidFill>
                  <a:srgbClr val="009900"/>
                </a:solidFill>
              </a:rPr>
              <a:t>Discontinuous </a:t>
            </a:r>
            <a:r>
              <a:rPr lang="en-US" sz="2800" b="1" dirty="0">
                <a:solidFill>
                  <a:srgbClr val="009900"/>
                </a:solidFill>
              </a:rPr>
              <a:t>variation</a:t>
            </a:r>
            <a:r>
              <a:rPr lang="en-US" sz="2800" dirty="0">
                <a:solidFill>
                  <a:srgbClr val="598621"/>
                </a:solidFill>
              </a:rPr>
              <a:t> </a:t>
            </a:r>
            <a:r>
              <a:rPr lang="en-US" sz="2800" dirty="0"/>
              <a:t>-</a:t>
            </a:r>
            <a:r>
              <a:rPr lang="en-US" sz="2800" dirty="0" smtClean="0"/>
              <a:t> </a:t>
            </a:r>
            <a:r>
              <a:rPr lang="en-US" sz="2800" dirty="0"/>
              <a:t>the variation seen among individuals when each individual shows one of two—or a very few—easily distinguishable traits, such as </a:t>
            </a:r>
            <a:r>
              <a:rPr lang="en-US" sz="2800" dirty="0" smtClean="0"/>
              <a:t>purple </a:t>
            </a:r>
            <a:r>
              <a:rPr lang="en-US" sz="2800" dirty="0"/>
              <a:t>or white </a:t>
            </a:r>
            <a:r>
              <a:rPr lang="en-US" sz="2800" dirty="0" smtClean="0"/>
              <a:t>flowers</a:t>
            </a:r>
          </a:p>
          <a:p>
            <a:pPr marL="285750" indent="-285750">
              <a:buFont typeface="Arial" panose="020B0604020202020204" pitchFamily="34" charset="0"/>
              <a:buChar char="•"/>
            </a:pPr>
            <a:r>
              <a:rPr lang="en-US" sz="2800" dirty="0" smtClean="0"/>
              <a:t>Mendel’s </a:t>
            </a:r>
            <a:r>
              <a:rPr lang="en-US" sz="2800" dirty="0"/>
              <a:t>choice of these kinds of traits allowed him to see experimentally that the traits were not blended in the </a:t>
            </a:r>
            <a:r>
              <a:rPr lang="en-US" sz="2800" dirty="0" smtClean="0"/>
              <a:t>offspring, </a:t>
            </a:r>
            <a:r>
              <a:rPr lang="en-US" sz="2800" dirty="0"/>
              <a:t>but that they were inherited as distinct </a:t>
            </a:r>
            <a:r>
              <a:rPr lang="en-US" sz="2800" dirty="0" smtClean="0"/>
              <a:t>traits</a:t>
            </a:r>
            <a:endParaRPr lang="en-US" sz="2800" dirty="0"/>
          </a:p>
        </p:txBody>
      </p:sp>
    </p:spTree>
    <p:extLst>
      <p:ext uri="{BB962C8B-B14F-4D97-AF65-F5344CB8AC3E}">
        <p14:creationId xmlns:p14="http://schemas.microsoft.com/office/powerpoint/2010/main" val="2238765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8.13</a:t>
            </a:r>
          </a:p>
        </p:txBody>
      </p:sp>
      <p:pic>
        <p:nvPicPr>
          <p:cNvPr id="4" name="Figure" descr="A Punnett square showing both parents with AB blood types. The offspring will have AA, AB, and BB blood types in a ratio of 1 to 2 to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6" r="-62006"/>
          <a:stretch>
            <a:fillRect/>
          </a:stretch>
        </p:blipFill>
        <p:spPr/>
      </p:pic>
      <p:sp>
        <p:nvSpPr>
          <p:cNvPr id="7" name="Figure Legend"/>
          <p:cNvSpPr>
            <a:spLocks noGrp="1"/>
          </p:cNvSpPr>
          <p:nvPr>
            <p:ph type="body" sz="quarter" idx="14"/>
          </p:nvPr>
        </p:nvSpPr>
        <p:spPr/>
        <p:txBody>
          <a:bodyPr>
            <a:normAutofit/>
          </a:bodyPr>
          <a:lstStyle/>
          <a:p>
            <a:r>
              <a:rPr lang="en-US" sz="1600" dirty="0"/>
              <a:t>This </a:t>
            </a:r>
            <a:r>
              <a:rPr lang="en-US" sz="1600" dirty="0" smtClean="0"/>
              <a:t>Punnett </a:t>
            </a:r>
            <a:r>
              <a:rPr lang="en-US" sz="1600" dirty="0"/>
              <a:t>square shows an AB/AB blood type cross</a:t>
            </a:r>
          </a:p>
        </p:txBody>
      </p:sp>
      <p:sp>
        <p:nvSpPr>
          <p:cNvPr id="9" name="Disclaimer">
            <a:extLst>
              <a:ext uri="{FF2B5EF4-FFF2-40B4-BE49-F238E27FC236}">
                <a16:creationId xmlns:a16="http://schemas.microsoft.com/office/drawing/2014/main" id="{15C3B59F-EFAE-4EE1-953A-7D1116322D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7CEC37FF-CB78-4191-9C3D-125BE2E4D2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310949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Multiple Alleles (1 of 4)</a:t>
            </a:r>
            <a:endParaRPr lang="en-US" sz="2800" b="1" dirty="0">
              <a:solidFill>
                <a:srgbClr val="009900"/>
              </a:solidFill>
            </a:endParaRPr>
          </a:p>
        </p:txBody>
      </p:sp>
      <p:sp>
        <p:nvSpPr>
          <p:cNvPr id="6" name="TextBox 5"/>
          <p:cNvSpPr txBox="1"/>
          <p:nvPr/>
        </p:nvSpPr>
        <p:spPr>
          <a:xfrm>
            <a:off x="457200" y="1450731"/>
            <a:ext cx="7455877" cy="3970318"/>
          </a:xfrm>
          <a:prstGeom prst="rect">
            <a:avLst/>
          </a:prstGeom>
          <a:noFill/>
        </p:spPr>
        <p:txBody>
          <a:bodyPr wrap="square" rtlCol="0">
            <a:spAutoFit/>
          </a:bodyPr>
          <a:lstStyle/>
          <a:p>
            <a:pPr marL="457200" indent="-457200">
              <a:buFont typeface="Arial"/>
              <a:buChar char="•"/>
            </a:pPr>
            <a:r>
              <a:rPr lang="en-US" sz="2800" dirty="0"/>
              <a:t>Mendel implied that only two alleles, one dominant and one recessive, could exist for a given </a:t>
            </a:r>
            <a:r>
              <a:rPr lang="en-US" sz="2800" dirty="0" smtClean="0"/>
              <a:t>gene, we </a:t>
            </a:r>
            <a:r>
              <a:rPr lang="en-US" sz="2800" dirty="0"/>
              <a:t>now know that this is an </a:t>
            </a:r>
            <a:r>
              <a:rPr lang="en-US" sz="2800" dirty="0" smtClean="0"/>
              <a:t>oversimplification</a:t>
            </a:r>
          </a:p>
          <a:p>
            <a:pPr marL="457200" indent="-457200">
              <a:buFont typeface="Arial"/>
              <a:buChar char="•"/>
            </a:pPr>
            <a:r>
              <a:rPr lang="en-US" sz="2800" dirty="0" smtClean="0"/>
              <a:t>Although </a:t>
            </a:r>
            <a:r>
              <a:rPr lang="en-US" sz="2800" dirty="0"/>
              <a:t>individual humans (and all diploid organisms) can only have two alleles for a given gene, </a:t>
            </a:r>
            <a:r>
              <a:rPr lang="en-US" sz="2800" b="1" dirty="0">
                <a:solidFill>
                  <a:srgbClr val="009900"/>
                </a:solidFill>
              </a:rPr>
              <a:t>multiple alleles </a:t>
            </a:r>
            <a:r>
              <a:rPr lang="en-US" sz="2800" dirty="0"/>
              <a:t>may exist at the population level, such that many combinations of two alleles are </a:t>
            </a:r>
            <a:r>
              <a:rPr lang="en-US" sz="2800" dirty="0" smtClean="0"/>
              <a:t>observed </a:t>
            </a:r>
          </a:p>
        </p:txBody>
      </p:sp>
    </p:spTree>
    <p:extLst>
      <p:ext uri="{BB962C8B-B14F-4D97-AF65-F5344CB8AC3E}">
        <p14:creationId xmlns:p14="http://schemas.microsoft.com/office/powerpoint/2010/main" val="4232365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Multiple Alleles (2 of 4)</a:t>
            </a:r>
            <a:endParaRPr lang="en-US" sz="2800" b="1" dirty="0">
              <a:solidFill>
                <a:srgbClr val="009900"/>
              </a:solidFill>
            </a:endParaRPr>
          </a:p>
        </p:txBody>
      </p:sp>
      <p:sp>
        <p:nvSpPr>
          <p:cNvPr id="6" name="TextBox 5"/>
          <p:cNvSpPr txBox="1"/>
          <p:nvPr/>
        </p:nvSpPr>
        <p:spPr>
          <a:xfrm>
            <a:off x="457200" y="1424354"/>
            <a:ext cx="7455877" cy="4832093"/>
          </a:xfrm>
          <a:prstGeom prst="rect">
            <a:avLst/>
          </a:prstGeom>
          <a:noFill/>
        </p:spPr>
        <p:txBody>
          <a:bodyPr wrap="square" rtlCol="0">
            <a:spAutoFit/>
          </a:bodyPr>
          <a:lstStyle/>
          <a:p>
            <a:pPr marL="457200" indent="-457200">
              <a:buFont typeface="Arial"/>
              <a:buChar char="•"/>
            </a:pPr>
            <a:r>
              <a:rPr lang="en-US" sz="2800" dirty="0"/>
              <a:t>Note that when many alleles exist for the same gene, the convention is to denote the most common phenotype or genotype in the natural population as the wild type (often abbreviated “+”</a:t>
            </a:r>
            <a:r>
              <a:rPr lang="en-US" sz="2800" dirty="0" smtClean="0"/>
              <a:t>)</a:t>
            </a:r>
            <a:endParaRPr lang="en-US" sz="2800" dirty="0"/>
          </a:p>
          <a:p>
            <a:pPr marL="457200" indent="-457200">
              <a:buFont typeface="Arial"/>
              <a:buChar char="•"/>
            </a:pPr>
            <a:r>
              <a:rPr lang="en-US" sz="2800" dirty="0" smtClean="0"/>
              <a:t>All </a:t>
            </a:r>
            <a:r>
              <a:rPr lang="en-US" sz="2800" dirty="0"/>
              <a:t>other phenotypes or genotypes are considered variants (mutants) of this typical form, meaning they deviate from the wild </a:t>
            </a:r>
            <a:r>
              <a:rPr lang="en-US" sz="2800" dirty="0" smtClean="0"/>
              <a:t>type</a:t>
            </a:r>
          </a:p>
          <a:p>
            <a:pPr marL="457200" indent="-457200">
              <a:buFont typeface="Arial"/>
              <a:buChar char="•"/>
            </a:pPr>
            <a:r>
              <a:rPr lang="en-US" sz="2800" dirty="0" smtClean="0"/>
              <a:t>The </a:t>
            </a:r>
            <a:r>
              <a:rPr lang="en-US" sz="2800" dirty="0"/>
              <a:t>variant may be recessive or dominant to the wild-type </a:t>
            </a:r>
            <a:r>
              <a:rPr lang="en-US" sz="2800" dirty="0" smtClean="0"/>
              <a:t>allele</a:t>
            </a:r>
            <a:endParaRPr lang="en-US" sz="2800" dirty="0"/>
          </a:p>
        </p:txBody>
      </p:sp>
    </p:spTree>
    <p:extLst>
      <p:ext uri="{BB962C8B-B14F-4D97-AF65-F5344CB8AC3E}">
        <p14:creationId xmlns:p14="http://schemas.microsoft.com/office/powerpoint/2010/main" val="648202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Multiple Alleles (3 of 4)</a:t>
            </a:r>
            <a:endParaRPr lang="en-US" sz="2800" b="1" dirty="0">
              <a:solidFill>
                <a:srgbClr val="009900"/>
              </a:solidFill>
            </a:endParaRPr>
          </a:p>
        </p:txBody>
      </p:sp>
      <p:sp>
        <p:nvSpPr>
          <p:cNvPr id="6" name="TextBox 5"/>
          <p:cNvSpPr txBox="1"/>
          <p:nvPr/>
        </p:nvSpPr>
        <p:spPr>
          <a:xfrm>
            <a:off x="457200" y="1292470"/>
            <a:ext cx="7455877" cy="5262980"/>
          </a:xfrm>
          <a:prstGeom prst="rect">
            <a:avLst/>
          </a:prstGeom>
          <a:noFill/>
        </p:spPr>
        <p:txBody>
          <a:bodyPr wrap="square" rtlCol="0">
            <a:spAutoFit/>
          </a:bodyPr>
          <a:lstStyle/>
          <a:p>
            <a:pPr marL="457200" indent="-457200">
              <a:buFont typeface="Arial"/>
              <a:buChar char="•"/>
            </a:pPr>
            <a:r>
              <a:rPr lang="en-US" sz="2800" dirty="0"/>
              <a:t>An example of multiple alleles is the ABO blood-type system in </a:t>
            </a:r>
            <a:r>
              <a:rPr lang="en-US" sz="2800" dirty="0" smtClean="0"/>
              <a:t>humans</a:t>
            </a:r>
          </a:p>
          <a:p>
            <a:pPr marL="457200" indent="-457200">
              <a:buFont typeface="Arial"/>
              <a:buChar char="•"/>
            </a:pPr>
            <a:r>
              <a:rPr lang="en-US" sz="2800" dirty="0" smtClean="0"/>
              <a:t>In </a:t>
            </a:r>
            <a:r>
              <a:rPr lang="en-US" sz="2800" dirty="0"/>
              <a:t>this case, there are three alleles circulating in the </a:t>
            </a:r>
            <a:r>
              <a:rPr lang="en-US" sz="2800" dirty="0" smtClean="0"/>
              <a:t>population: the </a:t>
            </a:r>
            <a:r>
              <a:rPr lang="en-US" sz="2800" dirty="0"/>
              <a:t>I</a:t>
            </a:r>
            <a:r>
              <a:rPr lang="en-US" sz="2800" baseline="30000" dirty="0"/>
              <a:t>A</a:t>
            </a:r>
            <a:r>
              <a:rPr lang="en-US" sz="2800" dirty="0"/>
              <a:t> allele codes for A molecules on the red blood cells, the I</a:t>
            </a:r>
            <a:r>
              <a:rPr lang="en-US" sz="2800" baseline="30000" dirty="0"/>
              <a:t>B</a:t>
            </a:r>
            <a:r>
              <a:rPr lang="en-US" sz="2800" dirty="0"/>
              <a:t> allele codes for B molecules on the </a:t>
            </a:r>
            <a:r>
              <a:rPr lang="en-US" sz="2800" dirty="0" smtClean="0"/>
              <a:t>surface </a:t>
            </a:r>
            <a:r>
              <a:rPr lang="en-US" sz="2800" dirty="0"/>
              <a:t>of red blood cells, and the </a:t>
            </a:r>
            <a:r>
              <a:rPr lang="en-US" sz="2800" dirty="0" err="1"/>
              <a:t>i</a:t>
            </a:r>
            <a:r>
              <a:rPr lang="en-US" sz="2800" dirty="0"/>
              <a:t> allele codes for no molecules on the red blood </a:t>
            </a:r>
            <a:r>
              <a:rPr lang="en-US" sz="2800" dirty="0" smtClean="0"/>
              <a:t>cells</a:t>
            </a:r>
          </a:p>
          <a:p>
            <a:pPr marL="457200" indent="-457200">
              <a:buFont typeface="Arial"/>
              <a:buChar char="•"/>
            </a:pPr>
            <a:r>
              <a:rPr lang="en-US" sz="2800" dirty="0" smtClean="0"/>
              <a:t>In </a:t>
            </a:r>
            <a:r>
              <a:rPr lang="en-US" sz="2800" dirty="0"/>
              <a:t>this case, the I</a:t>
            </a:r>
            <a:r>
              <a:rPr lang="en-US" sz="2800" baseline="30000" dirty="0"/>
              <a:t>A</a:t>
            </a:r>
            <a:r>
              <a:rPr lang="en-US" sz="2800" dirty="0"/>
              <a:t> and I</a:t>
            </a:r>
            <a:r>
              <a:rPr lang="en-US" sz="2800" baseline="30000" dirty="0"/>
              <a:t>B</a:t>
            </a:r>
            <a:r>
              <a:rPr lang="en-US" sz="2800" dirty="0"/>
              <a:t> alleles are codominant with each other and are both dominant over </a:t>
            </a:r>
            <a:r>
              <a:rPr lang="en-US" sz="2800" dirty="0" smtClean="0"/>
              <a:t>the recessive </a:t>
            </a:r>
            <a:r>
              <a:rPr lang="en-US" sz="2800" dirty="0" err="1"/>
              <a:t>i</a:t>
            </a:r>
            <a:r>
              <a:rPr lang="en-US" sz="2800" dirty="0"/>
              <a:t> </a:t>
            </a:r>
            <a:r>
              <a:rPr lang="en-US" sz="2800" dirty="0" smtClean="0"/>
              <a:t>allele</a:t>
            </a:r>
            <a:endParaRPr lang="en-US" sz="2800" dirty="0"/>
          </a:p>
        </p:txBody>
      </p:sp>
    </p:spTree>
    <p:extLst>
      <p:ext uri="{BB962C8B-B14F-4D97-AF65-F5344CB8AC3E}">
        <p14:creationId xmlns:p14="http://schemas.microsoft.com/office/powerpoint/2010/main" val="1393024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Multiple Alleles (4 of 4)</a:t>
            </a:r>
            <a:endParaRPr lang="en-US" sz="2800" b="1" dirty="0">
              <a:solidFill>
                <a:srgbClr val="009900"/>
              </a:solidFill>
            </a:endParaRPr>
          </a:p>
        </p:txBody>
      </p:sp>
      <p:sp>
        <p:nvSpPr>
          <p:cNvPr id="6" name="TextBox 5"/>
          <p:cNvSpPr txBox="1"/>
          <p:nvPr/>
        </p:nvSpPr>
        <p:spPr>
          <a:xfrm>
            <a:off x="457200" y="1266093"/>
            <a:ext cx="7455877" cy="5262980"/>
          </a:xfrm>
          <a:prstGeom prst="rect">
            <a:avLst/>
          </a:prstGeom>
          <a:noFill/>
        </p:spPr>
        <p:txBody>
          <a:bodyPr wrap="square" rtlCol="0">
            <a:spAutoFit/>
          </a:bodyPr>
          <a:lstStyle/>
          <a:p>
            <a:pPr marL="457200" indent="-457200">
              <a:buFont typeface="Arial"/>
              <a:buChar char="•"/>
            </a:pPr>
            <a:r>
              <a:rPr lang="en-US" sz="2800" dirty="0"/>
              <a:t>Although there are three alleles present in a population, each individual only gets two of the </a:t>
            </a:r>
            <a:r>
              <a:rPr lang="en-US" sz="2800" dirty="0" smtClean="0"/>
              <a:t>alleles, one from each of their parents</a:t>
            </a:r>
          </a:p>
          <a:p>
            <a:pPr marL="457200" indent="-457200">
              <a:buFont typeface="Arial"/>
              <a:buChar char="•"/>
            </a:pPr>
            <a:r>
              <a:rPr lang="en-US" sz="2800" dirty="0" smtClean="0"/>
              <a:t>This </a:t>
            </a:r>
            <a:r>
              <a:rPr lang="en-US" sz="2800" dirty="0"/>
              <a:t>produces the genotypes and phenotypes shown in Figure </a:t>
            </a:r>
            <a:r>
              <a:rPr lang="en-US" sz="2800" dirty="0" smtClean="0"/>
              <a:t>8.14</a:t>
            </a:r>
            <a:endParaRPr lang="en-US" sz="2800" dirty="0"/>
          </a:p>
          <a:p>
            <a:pPr marL="457200" indent="-457200">
              <a:buFont typeface="Arial"/>
              <a:buChar char="•"/>
            </a:pPr>
            <a:r>
              <a:rPr lang="en-US" sz="2800" dirty="0" smtClean="0"/>
              <a:t>Notice </a:t>
            </a:r>
            <a:r>
              <a:rPr lang="en-US" sz="2800" dirty="0"/>
              <a:t>that instead of three genotypes, there are six different genotypes when there are three </a:t>
            </a:r>
            <a:r>
              <a:rPr lang="en-US" sz="2800" dirty="0" smtClean="0"/>
              <a:t>alleles</a:t>
            </a:r>
          </a:p>
          <a:p>
            <a:pPr marL="457200" indent="-457200">
              <a:buFont typeface="Arial"/>
              <a:buChar char="•"/>
            </a:pPr>
            <a:r>
              <a:rPr lang="en-US" sz="2800" dirty="0" smtClean="0"/>
              <a:t>The </a:t>
            </a:r>
            <a:r>
              <a:rPr lang="en-US" sz="2800" dirty="0"/>
              <a:t>number of possible phenotypes depends on the dominance relationships between the three </a:t>
            </a:r>
            <a:r>
              <a:rPr lang="en-US" sz="2800" dirty="0" smtClean="0"/>
              <a:t>alleles </a:t>
            </a:r>
            <a:endParaRPr lang="en-US" sz="2800" dirty="0"/>
          </a:p>
        </p:txBody>
      </p:sp>
    </p:spTree>
    <p:extLst>
      <p:ext uri="{BB962C8B-B14F-4D97-AF65-F5344CB8AC3E}">
        <p14:creationId xmlns:p14="http://schemas.microsoft.com/office/powerpoint/2010/main" val="1309262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8.14</a:t>
            </a:r>
          </a:p>
        </p:txBody>
      </p:sp>
      <p:pic>
        <p:nvPicPr>
          <p:cNvPr id="3" name="Figure" descr="A Punnett square showing the possible genotype and phenotypes of the ABO blood types in huma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28" r="-35328"/>
          <a:stretch>
            <a:fillRect/>
          </a:stretch>
        </p:blipFill>
        <p:spPr/>
      </p:pic>
      <p:sp>
        <p:nvSpPr>
          <p:cNvPr id="7" name="Figure Legend"/>
          <p:cNvSpPr>
            <a:spLocks noGrp="1"/>
          </p:cNvSpPr>
          <p:nvPr>
            <p:ph type="body" sz="quarter" idx="14"/>
          </p:nvPr>
        </p:nvSpPr>
        <p:spPr/>
        <p:txBody>
          <a:bodyPr>
            <a:normAutofit/>
          </a:bodyPr>
          <a:lstStyle/>
          <a:p>
            <a:r>
              <a:rPr lang="en-US" sz="1600" dirty="0"/>
              <a:t>Inheritance of the ABO blood system in humans is shown.</a:t>
            </a:r>
          </a:p>
        </p:txBody>
      </p:sp>
      <p:sp>
        <p:nvSpPr>
          <p:cNvPr id="9" name="Disclaimer">
            <a:extLst>
              <a:ext uri="{FF2B5EF4-FFF2-40B4-BE49-F238E27FC236}">
                <a16:creationId xmlns:a16="http://schemas.microsoft.com/office/drawing/2014/main" id="{CBE13DEA-AC45-4633-BBBD-D51BA278B74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7317F083-9182-42BF-A2D7-AC8A80982F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4023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(1 of 7)</a:t>
            </a:r>
            <a:endParaRPr lang="en-US" sz="2800" b="1" dirty="0">
              <a:solidFill>
                <a:srgbClr val="009900"/>
              </a:solidFill>
            </a:endParaRPr>
          </a:p>
        </p:txBody>
      </p:sp>
      <p:sp>
        <p:nvSpPr>
          <p:cNvPr id="6" name="TextBox 5"/>
          <p:cNvSpPr txBox="1"/>
          <p:nvPr/>
        </p:nvSpPr>
        <p:spPr>
          <a:xfrm>
            <a:off x="457200" y="1301262"/>
            <a:ext cx="7455877" cy="4401205"/>
          </a:xfrm>
          <a:prstGeom prst="rect">
            <a:avLst/>
          </a:prstGeom>
          <a:noFill/>
        </p:spPr>
        <p:txBody>
          <a:bodyPr wrap="square" rtlCol="0">
            <a:spAutoFit/>
          </a:bodyPr>
          <a:lstStyle/>
          <a:p>
            <a:pPr marL="457200" indent="-457200">
              <a:buFont typeface="Arial"/>
              <a:buChar char="•"/>
            </a:pPr>
            <a:r>
              <a:rPr lang="en-US" sz="2800" dirty="0"/>
              <a:t>In humans, as well as in many other animals and some plants, the sex of the individual is determined by sex chromosomes—one pair of non-homologous </a:t>
            </a:r>
            <a:r>
              <a:rPr lang="en-US" sz="2800" dirty="0" smtClean="0"/>
              <a:t>chromosomes</a:t>
            </a:r>
          </a:p>
          <a:p>
            <a:pPr marL="457200" indent="-457200">
              <a:buFont typeface="Arial"/>
              <a:buChar char="•"/>
            </a:pPr>
            <a:r>
              <a:rPr lang="en-US" sz="2800" dirty="0" smtClean="0"/>
              <a:t>In </a:t>
            </a:r>
            <a:r>
              <a:rPr lang="en-US" sz="2800" dirty="0"/>
              <a:t>addition to 22 homologous pairs of autosomes, human females have a homologous pair of X chromosomes, whereas human males have an XY chromosome </a:t>
            </a:r>
            <a:r>
              <a:rPr lang="en-US" sz="2800" dirty="0" smtClean="0"/>
              <a:t>pair</a:t>
            </a:r>
          </a:p>
        </p:txBody>
      </p:sp>
    </p:spTree>
    <p:extLst>
      <p:ext uri="{BB962C8B-B14F-4D97-AF65-F5344CB8AC3E}">
        <p14:creationId xmlns:p14="http://schemas.microsoft.com/office/powerpoint/2010/main" val="2392534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(2 of 7)</a:t>
            </a:r>
            <a:endParaRPr lang="en-US" sz="2800" b="1" dirty="0">
              <a:solidFill>
                <a:srgbClr val="009900"/>
              </a:solidFill>
            </a:endParaRPr>
          </a:p>
        </p:txBody>
      </p:sp>
      <p:sp>
        <p:nvSpPr>
          <p:cNvPr id="6" name="TextBox 5"/>
          <p:cNvSpPr txBox="1"/>
          <p:nvPr/>
        </p:nvSpPr>
        <p:spPr>
          <a:xfrm>
            <a:off x="457200" y="1380393"/>
            <a:ext cx="7455877" cy="3539431"/>
          </a:xfrm>
          <a:prstGeom prst="rect">
            <a:avLst/>
          </a:prstGeom>
          <a:noFill/>
        </p:spPr>
        <p:txBody>
          <a:bodyPr wrap="square" rtlCol="0">
            <a:spAutoFit/>
          </a:bodyPr>
          <a:lstStyle/>
          <a:p>
            <a:pPr marL="457200" indent="-457200">
              <a:buFont typeface="Arial"/>
              <a:buChar char="•"/>
            </a:pPr>
            <a:r>
              <a:rPr lang="en-US" sz="2800" dirty="0"/>
              <a:t>Although the Y chromosome contains a small region of similarity to the X chromosome so that they can pair during meiosis, the Y chromosome is much shorter and contains fewer </a:t>
            </a:r>
            <a:r>
              <a:rPr lang="en-US" sz="2800" dirty="0" smtClean="0"/>
              <a:t>genes</a:t>
            </a:r>
          </a:p>
          <a:p>
            <a:pPr marL="457200" indent="-457200">
              <a:buFont typeface="Arial"/>
              <a:buChar char="•"/>
            </a:pPr>
            <a:r>
              <a:rPr lang="en-US" sz="2800" dirty="0" smtClean="0"/>
              <a:t>When </a:t>
            </a:r>
            <a:r>
              <a:rPr lang="en-US" sz="2800" dirty="0"/>
              <a:t>a gene being examined is present on the X, but not the </a:t>
            </a:r>
            <a:r>
              <a:rPr lang="en-US" sz="2800" dirty="0" smtClean="0"/>
              <a:t>Y </a:t>
            </a:r>
            <a:r>
              <a:rPr lang="en-US" sz="2800" dirty="0"/>
              <a:t>chromosome, it </a:t>
            </a:r>
            <a:r>
              <a:rPr lang="en-US" sz="2800" dirty="0" smtClean="0"/>
              <a:t>is called </a:t>
            </a:r>
            <a:r>
              <a:rPr lang="en-US" sz="2800" b="1" dirty="0">
                <a:solidFill>
                  <a:srgbClr val="009900"/>
                </a:solidFill>
              </a:rPr>
              <a:t>X-</a:t>
            </a:r>
            <a:r>
              <a:rPr lang="en-US" sz="2800" b="1" dirty="0" smtClean="0">
                <a:solidFill>
                  <a:srgbClr val="009900"/>
                </a:solidFill>
              </a:rPr>
              <a:t>linked</a:t>
            </a:r>
            <a:r>
              <a:rPr lang="en-US" sz="2800" dirty="0" smtClean="0"/>
              <a:t> </a:t>
            </a:r>
            <a:endParaRPr lang="en-US" sz="2800" dirty="0"/>
          </a:p>
        </p:txBody>
      </p:sp>
    </p:spTree>
    <p:extLst>
      <p:ext uri="{BB962C8B-B14F-4D97-AF65-F5344CB8AC3E}">
        <p14:creationId xmlns:p14="http://schemas.microsoft.com/office/powerpoint/2010/main" val="30020143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(3 of 7)</a:t>
            </a:r>
            <a:endParaRPr lang="en-US" sz="2800" b="1" dirty="0">
              <a:solidFill>
                <a:srgbClr val="009900"/>
              </a:solidFill>
            </a:endParaRPr>
          </a:p>
        </p:txBody>
      </p:sp>
      <p:sp>
        <p:nvSpPr>
          <p:cNvPr id="6" name="TextBox 5"/>
          <p:cNvSpPr txBox="1"/>
          <p:nvPr/>
        </p:nvSpPr>
        <p:spPr>
          <a:xfrm>
            <a:off x="457200" y="1397978"/>
            <a:ext cx="7455877" cy="4401205"/>
          </a:xfrm>
          <a:prstGeom prst="rect">
            <a:avLst/>
          </a:prstGeom>
          <a:noFill/>
        </p:spPr>
        <p:txBody>
          <a:bodyPr wrap="square" rtlCol="0">
            <a:spAutoFit/>
          </a:bodyPr>
          <a:lstStyle/>
          <a:p>
            <a:pPr marL="457200" indent="-457200">
              <a:buFont typeface="Arial"/>
              <a:buChar char="•"/>
            </a:pPr>
            <a:r>
              <a:rPr lang="en-US" sz="2800" dirty="0"/>
              <a:t>Eye color in Drosophila, the common fruit fly, was the first X-linked trait to be </a:t>
            </a:r>
            <a:r>
              <a:rPr lang="en-US" sz="2800" dirty="0" smtClean="0"/>
              <a:t>identified </a:t>
            </a:r>
          </a:p>
          <a:p>
            <a:pPr marL="457200" indent="-457200">
              <a:buFont typeface="Arial"/>
              <a:buChar char="•"/>
            </a:pPr>
            <a:r>
              <a:rPr lang="en-US" sz="2800" dirty="0" smtClean="0"/>
              <a:t>Thomas </a:t>
            </a:r>
            <a:r>
              <a:rPr lang="en-US" sz="2800" dirty="0"/>
              <a:t>Hunt Morgan mapped this trait to the X chromosome in </a:t>
            </a:r>
            <a:r>
              <a:rPr lang="en-US" sz="2800" dirty="0" smtClean="0"/>
              <a:t>1910</a:t>
            </a:r>
            <a:endParaRPr lang="en-US" sz="2800" dirty="0"/>
          </a:p>
          <a:p>
            <a:pPr marL="457200" indent="-457200">
              <a:buFont typeface="Arial"/>
              <a:buChar char="•"/>
            </a:pPr>
            <a:r>
              <a:rPr lang="en-US" sz="2800" dirty="0" smtClean="0"/>
              <a:t>Like </a:t>
            </a:r>
            <a:r>
              <a:rPr lang="en-US" sz="2800" dirty="0"/>
              <a:t>humans, Drosophila males have an XY chromosome pair, and females are </a:t>
            </a:r>
            <a:r>
              <a:rPr lang="en-US" sz="2800" dirty="0" smtClean="0"/>
              <a:t>XX</a:t>
            </a:r>
          </a:p>
          <a:p>
            <a:pPr marL="457200" indent="-457200">
              <a:buFont typeface="Arial"/>
              <a:buChar char="•"/>
            </a:pPr>
            <a:r>
              <a:rPr lang="en-US" sz="2800" dirty="0" smtClean="0"/>
              <a:t>In </a:t>
            </a:r>
            <a:r>
              <a:rPr lang="en-US" sz="2800" dirty="0"/>
              <a:t>flies the wild-type eye color is red (X</a:t>
            </a:r>
            <a:r>
              <a:rPr lang="en-US" sz="2800" baseline="30000" dirty="0"/>
              <a:t>W</a:t>
            </a:r>
            <a:r>
              <a:rPr lang="en-US" sz="2800" dirty="0"/>
              <a:t>) and is dominant to white eye color (</a:t>
            </a:r>
            <a:r>
              <a:rPr lang="en-US" sz="2800" dirty="0" err="1"/>
              <a:t>X</a:t>
            </a:r>
            <a:r>
              <a:rPr lang="en-US" sz="2800" baseline="30000" dirty="0" err="1"/>
              <a:t>w</a:t>
            </a:r>
            <a:r>
              <a:rPr lang="en-US" sz="2800" dirty="0"/>
              <a:t>) (Figure 8.15</a:t>
            </a:r>
            <a:r>
              <a:rPr lang="en-US" sz="2800" dirty="0" smtClean="0"/>
              <a:t>)</a:t>
            </a:r>
            <a:endParaRPr lang="en-US" sz="2800" dirty="0"/>
          </a:p>
        </p:txBody>
      </p:sp>
    </p:spTree>
    <p:extLst>
      <p:ext uri="{BB962C8B-B14F-4D97-AF65-F5344CB8AC3E}">
        <p14:creationId xmlns:p14="http://schemas.microsoft.com/office/powerpoint/2010/main" val="8764844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8.15</a:t>
            </a:r>
          </a:p>
        </p:txBody>
      </p:sp>
      <p:pic>
        <p:nvPicPr>
          <p:cNvPr id="4" name="Figure" descr="Photo shows two fruit flies, one with red eyes and one with white e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sp>
        <p:nvSpPr>
          <p:cNvPr id="7" name="Figure Legend"/>
          <p:cNvSpPr>
            <a:spLocks noGrp="1"/>
          </p:cNvSpPr>
          <p:nvPr>
            <p:ph type="body" sz="quarter" idx="14"/>
          </p:nvPr>
        </p:nvSpPr>
        <p:spPr/>
        <p:txBody>
          <a:bodyPr>
            <a:normAutofit/>
          </a:bodyPr>
          <a:lstStyle/>
          <a:p>
            <a:r>
              <a:rPr lang="en-US" sz="1600" dirty="0"/>
              <a:t>In </a:t>
            </a:r>
            <a:r>
              <a:rPr lang="en-US" sz="1600" i="1" dirty="0"/>
              <a:t>Drosophila</a:t>
            </a:r>
            <a:r>
              <a:rPr lang="en-US" sz="1600" dirty="0"/>
              <a:t>, the gene for eye color is located on the X chromosome. Red eye color is wild-type and is dominant to white eye color.</a:t>
            </a:r>
          </a:p>
        </p:txBody>
      </p:sp>
      <p:sp>
        <p:nvSpPr>
          <p:cNvPr id="9" name="Disclaimer">
            <a:extLst>
              <a:ext uri="{FF2B5EF4-FFF2-40B4-BE49-F238E27FC236}">
                <a16:creationId xmlns:a16="http://schemas.microsoft.com/office/drawing/2014/main" id="{50D46927-48E7-42D6-9288-95142C89018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BD123814-3475-41B6-8079-10C3C1EAE6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8032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38554" y="342610"/>
            <a:ext cx="6242538" cy="651210"/>
          </a:xfrm>
        </p:spPr>
        <p:txBody>
          <a:bodyPr>
            <a:noAutofit/>
          </a:bodyPr>
          <a:lstStyle/>
          <a:p>
            <a:r>
              <a:rPr lang="en-US" sz="2800" b="1" dirty="0" smtClean="0">
                <a:solidFill>
                  <a:srgbClr val="009900"/>
                </a:solidFill>
              </a:rPr>
              <a:t>8.1 Mendel’s Experiments (4 of 4)</a:t>
            </a:r>
            <a:endParaRPr lang="en-US" sz="2800" b="1" dirty="0">
              <a:solidFill>
                <a:srgbClr val="009900"/>
              </a:solidFill>
            </a:endParaRPr>
          </a:p>
        </p:txBody>
      </p:sp>
      <p:sp>
        <p:nvSpPr>
          <p:cNvPr id="6" name="TextBox 5"/>
          <p:cNvSpPr txBox="1"/>
          <p:nvPr/>
        </p:nvSpPr>
        <p:spPr>
          <a:xfrm>
            <a:off x="738554" y="1362808"/>
            <a:ext cx="745587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It </a:t>
            </a:r>
            <a:r>
              <a:rPr lang="en-US" sz="2800" dirty="0"/>
              <a:t>was not until 1900 that his work was rediscovered, reproduced, and revitalized by scientists on the brink of discovering the chromosomal basis of </a:t>
            </a:r>
            <a:r>
              <a:rPr lang="en-US" sz="2800" dirty="0" smtClean="0"/>
              <a:t>heredity</a:t>
            </a:r>
          </a:p>
        </p:txBody>
      </p:sp>
    </p:spTree>
    <p:extLst>
      <p:ext uri="{BB962C8B-B14F-4D97-AF65-F5344CB8AC3E}">
        <p14:creationId xmlns:p14="http://schemas.microsoft.com/office/powerpoint/2010/main" val="1009424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(4 of 7)</a:t>
            </a:r>
            <a:endParaRPr lang="en-US" sz="2800" b="1" dirty="0">
              <a:solidFill>
                <a:srgbClr val="009900"/>
              </a:solidFill>
            </a:endParaRPr>
          </a:p>
        </p:txBody>
      </p:sp>
      <p:sp>
        <p:nvSpPr>
          <p:cNvPr id="6" name="TextBox 5"/>
          <p:cNvSpPr txBox="1"/>
          <p:nvPr/>
        </p:nvSpPr>
        <p:spPr>
          <a:xfrm>
            <a:off x="457200" y="1538944"/>
            <a:ext cx="7455877" cy="2677656"/>
          </a:xfrm>
          <a:prstGeom prst="rect">
            <a:avLst/>
          </a:prstGeom>
          <a:noFill/>
        </p:spPr>
        <p:txBody>
          <a:bodyPr wrap="square" rtlCol="0">
            <a:spAutoFit/>
          </a:bodyPr>
          <a:lstStyle/>
          <a:p>
            <a:pPr marL="457200" indent="-457200">
              <a:buFont typeface="Arial"/>
              <a:buChar char="•"/>
            </a:pPr>
            <a:r>
              <a:rPr lang="en-US" sz="2800" dirty="0" smtClean="0"/>
              <a:t>With </a:t>
            </a:r>
            <a:r>
              <a:rPr lang="en-US" sz="2800" dirty="0"/>
              <a:t>respect to Drosophila eye color, when the P male expresses the white-eye phenotype and the female is </a:t>
            </a:r>
            <a:r>
              <a:rPr lang="en-US" sz="2800" dirty="0" err="1"/>
              <a:t>homozygously</a:t>
            </a:r>
            <a:r>
              <a:rPr lang="en-US" sz="2800" dirty="0"/>
              <a:t> red-eyed, all members of the F</a:t>
            </a:r>
            <a:r>
              <a:rPr lang="en-US" sz="2800" baseline="-25000" dirty="0"/>
              <a:t>1</a:t>
            </a:r>
            <a:r>
              <a:rPr lang="en-US" sz="2800" dirty="0"/>
              <a:t> generation exhibit red eyes (Figure 8.16</a:t>
            </a:r>
            <a:r>
              <a:rPr lang="en-US" sz="2800" dirty="0" smtClean="0"/>
              <a:t>)</a:t>
            </a:r>
            <a:endParaRPr lang="en-US" sz="2800" dirty="0"/>
          </a:p>
        </p:txBody>
      </p:sp>
    </p:spTree>
    <p:extLst>
      <p:ext uri="{BB962C8B-B14F-4D97-AF65-F5344CB8AC3E}">
        <p14:creationId xmlns:p14="http://schemas.microsoft.com/office/powerpoint/2010/main" val="830715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a:t>
            </a:r>
            <a:r>
              <a:rPr lang="en-US" b="1" dirty="0" smtClean="0">
                <a:solidFill>
                  <a:srgbClr val="009900"/>
                </a:solidFill>
              </a:rPr>
              <a:t>8.16-a</a:t>
            </a:r>
            <a:endParaRPr lang="en-US" b="1" dirty="0">
              <a:solidFill>
                <a:srgbClr val="009900"/>
              </a:solidFill>
            </a:endParaRPr>
          </a:p>
        </p:txBody>
      </p:sp>
      <p:pic>
        <p:nvPicPr>
          <p:cNvPr id="2" name="Picture 1" descr="This illustrations shows the punnett square when crossing a white eyed male with homozygous red eyed female, all offspring have red eyes because all offspring inherited a dominant red eye gene from the mother." title="Punnett square showing sex-linked trait"/>
          <p:cNvPicPr>
            <a:picLocks noChangeAspect="1"/>
          </p:cNvPicPr>
          <p:nvPr/>
        </p:nvPicPr>
        <p:blipFill>
          <a:blip r:embed="rId2"/>
          <a:stretch>
            <a:fillRect/>
          </a:stretch>
        </p:blipFill>
        <p:spPr>
          <a:xfrm>
            <a:off x="2528175" y="983891"/>
            <a:ext cx="4087650" cy="3716267"/>
          </a:xfrm>
          <a:prstGeom prst="rect">
            <a:avLst/>
          </a:prstGeom>
        </p:spPr>
      </p:pic>
      <p:sp>
        <p:nvSpPr>
          <p:cNvPr id="7" name="Figure Legend"/>
          <p:cNvSpPr>
            <a:spLocks noGrp="1"/>
          </p:cNvSpPr>
          <p:nvPr>
            <p:ph type="body" sz="quarter" idx="14"/>
          </p:nvPr>
        </p:nvSpPr>
        <p:spPr>
          <a:xfrm>
            <a:off x="540544" y="4783188"/>
            <a:ext cx="8062912" cy="1166382"/>
          </a:xfrm>
        </p:spPr>
        <p:txBody>
          <a:bodyPr>
            <a:normAutofit fontScale="92500" lnSpcReduction="10000"/>
          </a:bodyPr>
          <a:lstStyle/>
          <a:p>
            <a:r>
              <a:rPr lang="en-US" sz="1600" dirty="0" smtClean="0"/>
              <a:t>as </a:t>
            </a:r>
            <a:r>
              <a:rPr lang="en-US" sz="1600" dirty="0"/>
              <a:t>is the case for this cross involving red and white eye color in </a:t>
            </a:r>
            <a:r>
              <a:rPr lang="en-US" sz="1600" i="1" dirty="0"/>
              <a:t>Drosophila</a:t>
            </a:r>
            <a:r>
              <a:rPr lang="en-US" sz="1600" dirty="0"/>
              <a:t>. In the diagram, </a:t>
            </a:r>
            <a:r>
              <a:rPr lang="en-US" sz="1600" i="1" dirty="0"/>
              <a:t>w</a:t>
            </a:r>
            <a:r>
              <a:rPr lang="en-US" sz="1600" dirty="0"/>
              <a:t> is the white-eye mutant allele and </a:t>
            </a:r>
            <a:r>
              <a:rPr lang="en-US" sz="1600" i="1" dirty="0"/>
              <a:t>W</a:t>
            </a:r>
            <a:r>
              <a:rPr lang="en-US" sz="1600" dirty="0"/>
              <a:t> is the wild-type, red-eye </a:t>
            </a:r>
            <a:r>
              <a:rPr lang="ro-RO" sz="1600" dirty="0"/>
              <a:t>allele</a:t>
            </a:r>
            <a:r>
              <a:rPr lang="ro-RO" sz="1600" dirty="0" smtClean="0"/>
              <a:t>. </a:t>
            </a:r>
            <a:r>
              <a:rPr lang="en-US" sz="1600" dirty="0" smtClean="0"/>
              <a:t> The female is homozygous for the wild-type, red eyes; the male is </a:t>
            </a:r>
            <a:r>
              <a:rPr lang="en-US" sz="1600" dirty="0" err="1" smtClean="0"/>
              <a:t>hemizygous</a:t>
            </a:r>
            <a:r>
              <a:rPr lang="en-US" sz="1600" dirty="0" smtClean="0"/>
              <a:t> for the recessive white eyes.  All offspring will inherit the dominant red eye allele from the female and will therefore exhibit red eyes. (original illustration modified to show the example cross described)</a:t>
            </a:r>
            <a:endParaRPr lang="en-US" sz="1600" dirty="0"/>
          </a:p>
        </p:txBody>
      </p:sp>
      <p:sp>
        <p:nvSpPr>
          <p:cNvPr id="9" name="Disclaimer">
            <a:extLst>
              <a:ext uri="{FF2B5EF4-FFF2-40B4-BE49-F238E27FC236}">
                <a16:creationId xmlns:a16="http://schemas.microsoft.com/office/drawing/2014/main" id="{AA62E286-FF1F-48F0-B4CC-B06FD9E1832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3869E93-C525-4CB3-ADCF-5D139AB97C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186677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(5 of 7)</a:t>
            </a:r>
            <a:endParaRPr lang="en-US" sz="2800" b="1" dirty="0">
              <a:solidFill>
                <a:srgbClr val="009900"/>
              </a:solidFill>
            </a:endParaRPr>
          </a:p>
        </p:txBody>
      </p:sp>
      <p:sp>
        <p:nvSpPr>
          <p:cNvPr id="6" name="TextBox 5"/>
          <p:cNvSpPr txBox="1"/>
          <p:nvPr/>
        </p:nvSpPr>
        <p:spPr>
          <a:xfrm>
            <a:off x="457200" y="1705708"/>
            <a:ext cx="7455877" cy="2677656"/>
          </a:xfrm>
          <a:prstGeom prst="rect">
            <a:avLst/>
          </a:prstGeom>
          <a:noFill/>
        </p:spPr>
        <p:txBody>
          <a:bodyPr wrap="square" rtlCol="0">
            <a:spAutoFit/>
          </a:bodyPr>
          <a:lstStyle/>
          <a:p>
            <a:pPr marL="457200" indent="-457200">
              <a:buFont typeface="Arial"/>
              <a:buChar char="•"/>
            </a:pPr>
            <a:r>
              <a:rPr lang="en-US" sz="2800" dirty="0" smtClean="0"/>
              <a:t>Now, consider </a:t>
            </a:r>
            <a:r>
              <a:rPr lang="en-US" sz="2800" dirty="0"/>
              <a:t>a cross between a homozygous white-eyed female and a male with red </a:t>
            </a:r>
            <a:r>
              <a:rPr lang="en-US" sz="2800" dirty="0" smtClean="0"/>
              <a:t>eyes</a:t>
            </a:r>
          </a:p>
          <a:p>
            <a:pPr marL="457200" indent="-457200">
              <a:buFont typeface="Arial"/>
              <a:buChar char="•"/>
            </a:pPr>
            <a:r>
              <a:rPr lang="en-US" sz="2800" dirty="0" smtClean="0"/>
              <a:t>The </a:t>
            </a:r>
            <a:r>
              <a:rPr lang="en-US" sz="2800" dirty="0"/>
              <a:t>F</a:t>
            </a:r>
            <a:r>
              <a:rPr lang="en-US" sz="2800" baseline="-25000" dirty="0"/>
              <a:t>1</a:t>
            </a:r>
            <a:r>
              <a:rPr lang="en-US" sz="2800" dirty="0"/>
              <a:t> generation would exhibit only heterozygous red-eyed females (</a:t>
            </a:r>
            <a:r>
              <a:rPr lang="en-US" sz="2800" dirty="0" err="1"/>
              <a:t>X</a:t>
            </a:r>
            <a:r>
              <a:rPr lang="en-US" sz="2800" baseline="30000" dirty="0" err="1"/>
              <a:t>W</a:t>
            </a:r>
            <a:r>
              <a:rPr lang="en-US" sz="2800" dirty="0" err="1"/>
              <a:t>X</a:t>
            </a:r>
            <a:r>
              <a:rPr lang="en-US" sz="2800" baseline="30000" dirty="0" err="1"/>
              <a:t>w</a:t>
            </a:r>
            <a:r>
              <a:rPr lang="en-US" sz="2800" dirty="0"/>
              <a:t>) and only white-eyed males (</a:t>
            </a:r>
            <a:r>
              <a:rPr lang="en-US" sz="2800" dirty="0" err="1" smtClean="0"/>
              <a:t>X</a:t>
            </a:r>
            <a:r>
              <a:rPr lang="en-US" sz="2800" baseline="30000" dirty="0" err="1" smtClean="0"/>
              <a:t>w</a:t>
            </a:r>
            <a:r>
              <a:rPr lang="en-US" sz="2800" dirty="0" err="1" smtClean="0"/>
              <a:t>Y</a:t>
            </a:r>
            <a:r>
              <a:rPr lang="en-US" sz="2800" dirty="0" smtClean="0"/>
              <a:t>)</a:t>
            </a:r>
          </a:p>
        </p:txBody>
      </p:sp>
    </p:spTree>
    <p:extLst>
      <p:ext uri="{BB962C8B-B14F-4D97-AF65-F5344CB8AC3E}">
        <p14:creationId xmlns:p14="http://schemas.microsoft.com/office/powerpoint/2010/main" val="384031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a:t>
            </a:r>
            <a:r>
              <a:rPr lang="en-US" b="1" dirty="0" smtClean="0">
                <a:solidFill>
                  <a:srgbClr val="009900"/>
                </a:solidFill>
              </a:rPr>
              <a:t>8.16-b</a:t>
            </a:r>
            <a:endParaRPr lang="en-US" b="1" dirty="0">
              <a:solidFill>
                <a:srgbClr val="009900"/>
              </a:solidFill>
            </a:endParaRPr>
          </a:p>
        </p:txBody>
      </p:sp>
      <p:pic>
        <p:nvPicPr>
          <p:cNvPr id="2" name="Figure" descr="This illustration shows a Punnett square analysis of fruit fly eye color, which is a sex-linked trait. A red-eyed male fruit fly with the genotype X^{w}Y is crossed with a white-eyed female fruit fly with the genotype X^{w}X^{w}. All of the female offspring acquire a dominant X^{W} allele from the father and a recessive X^{w} allele from the mother, and are therefore heterozygous dominant with red eye color. All the male offspring acquire a recessive X^{w} allele from the mother and a Y chromosome from the father and are therefore hemizygous recessive with white eye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960" r="-54960"/>
          <a:stretch>
            <a:fillRect/>
          </a:stretch>
        </p:blipFill>
        <p:spPr/>
      </p:pic>
      <p:sp>
        <p:nvSpPr>
          <p:cNvPr id="7" name="Figure Legend"/>
          <p:cNvSpPr>
            <a:spLocks noGrp="1"/>
          </p:cNvSpPr>
          <p:nvPr>
            <p:ph type="body" sz="quarter" idx="14"/>
          </p:nvPr>
        </p:nvSpPr>
        <p:spPr/>
        <p:txBody>
          <a:bodyPr>
            <a:normAutofit/>
          </a:bodyPr>
          <a:lstStyle/>
          <a:p>
            <a:r>
              <a:rPr lang="en-US" sz="1600" dirty="0"/>
              <a:t>Crosses involving sex-linked traits often give rise to different phenotypes for the different sexes of offspring, as is the case for this cross involving red and white eye color in </a:t>
            </a:r>
            <a:r>
              <a:rPr lang="en-US" sz="1600" i="1" dirty="0"/>
              <a:t>Drosophila</a:t>
            </a:r>
            <a:r>
              <a:rPr lang="en-US" sz="1600" dirty="0"/>
              <a:t>. In the diagram, </a:t>
            </a:r>
            <a:r>
              <a:rPr lang="en-US" sz="1600" i="1" dirty="0"/>
              <a:t>w</a:t>
            </a:r>
            <a:r>
              <a:rPr lang="en-US" sz="1600" dirty="0"/>
              <a:t> is the white-eye mutant allele and </a:t>
            </a:r>
            <a:r>
              <a:rPr lang="en-US" sz="1600" i="1" dirty="0"/>
              <a:t>W</a:t>
            </a:r>
            <a:r>
              <a:rPr lang="en-US" sz="1600" dirty="0"/>
              <a:t> is the wild-type, red-eye </a:t>
            </a:r>
            <a:r>
              <a:rPr lang="ro-RO" sz="1600" dirty="0"/>
              <a:t>allele.</a:t>
            </a:r>
            <a:endParaRPr lang="en-US" sz="1600" dirty="0"/>
          </a:p>
        </p:txBody>
      </p:sp>
      <p:sp>
        <p:nvSpPr>
          <p:cNvPr id="9" name="Disclaimer">
            <a:extLst>
              <a:ext uri="{FF2B5EF4-FFF2-40B4-BE49-F238E27FC236}">
                <a16:creationId xmlns:a16="http://schemas.microsoft.com/office/drawing/2014/main" id="{AA62E286-FF1F-48F0-B4CC-B06FD9E1832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3869E93-C525-4CB3-ADCF-5D139AB97C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042238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Sex-Linked Traits (6 of 7)</a:t>
            </a:r>
            <a:endParaRPr lang="en-US" sz="2800" b="1" dirty="0">
              <a:solidFill>
                <a:srgbClr val="009900"/>
              </a:solidFill>
            </a:endParaRPr>
          </a:p>
        </p:txBody>
      </p:sp>
      <p:sp>
        <p:nvSpPr>
          <p:cNvPr id="6" name="TextBox 5"/>
          <p:cNvSpPr txBox="1"/>
          <p:nvPr/>
        </p:nvSpPr>
        <p:spPr>
          <a:xfrm>
            <a:off x="457200" y="1248508"/>
            <a:ext cx="7455877" cy="5262979"/>
          </a:xfrm>
          <a:prstGeom prst="rect">
            <a:avLst/>
          </a:prstGeom>
          <a:noFill/>
        </p:spPr>
        <p:txBody>
          <a:bodyPr wrap="square" rtlCol="0">
            <a:spAutoFit/>
          </a:bodyPr>
          <a:lstStyle/>
          <a:p>
            <a:pPr marL="457200" indent="-457200">
              <a:buFont typeface="Arial"/>
              <a:buChar char="•"/>
            </a:pPr>
            <a:r>
              <a:rPr lang="en-US" sz="2800" dirty="0" smtClean="0"/>
              <a:t>In </a:t>
            </a:r>
            <a:r>
              <a:rPr lang="en-US" sz="2800" dirty="0"/>
              <a:t>humans, the alleles for certain conditions (some color-blindness, hemophilia, and muscular dystrophy) are </a:t>
            </a:r>
            <a:r>
              <a:rPr lang="en-US" sz="2800" dirty="0" smtClean="0"/>
              <a:t>X-linked</a:t>
            </a:r>
          </a:p>
          <a:p>
            <a:pPr marL="457200" indent="-457200">
              <a:buFont typeface="Arial"/>
              <a:buChar char="•"/>
            </a:pPr>
            <a:r>
              <a:rPr lang="en-US" sz="2800" dirty="0" smtClean="0"/>
              <a:t>Females </a:t>
            </a:r>
            <a:r>
              <a:rPr lang="en-US" sz="2800" dirty="0"/>
              <a:t>who are heterozygous for these diseases are said to be carriers and may not </a:t>
            </a:r>
            <a:r>
              <a:rPr lang="en-US" sz="2800" dirty="0" smtClean="0"/>
              <a:t>exhibit any phenotypic effects </a:t>
            </a:r>
          </a:p>
          <a:p>
            <a:pPr marL="457200" indent="-457200">
              <a:buFont typeface="Arial"/>
              <a:buChar char="•"/>
            </a:pPr>
            <a:r>
              <a:rPr lang="en-US" sz="2800" dirty="0" smtClean="0"/>
              <a:t>These females will pass the disease to half of their sons and will pass carrier status to half of </a:t>
            </a:r>
            <a:r>
              <a:rPr lang="en-US" sz="2800" dirty="0"/>
              <a:t>their daughters; therefore, X-linked traits appear more frequently in males than </a:t>
            </a:r>
            <a:r>
              <a:rPr lang="en-US" sz="2800" dirty="0" smtClean="0"/>
              <a:t>females</a:t>
            </a:r>
          </a:p>
        </p:txBody>
      </p:sp>
    </p:spTree>
    <p:extLst>
      <p:ext uri="{BB962C8B-B14F-4D97-AF65-F5344CB8AC3E}">
        <p14:creationId xmlns:p14="http://schemas.microsoft.com/office/powerpoint/2010/main" val="675180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38554" y="475960"/>
            <a:ext cx="5359400" cy="651210"/>
          </a:xfrm>
        </p:spPr>
        <p:txBody>
          <a:bodyPr>
            <a:normAutofit/>
          </a:bodyPr>
          <a:lstStyle/>
          <a:p>
            <a:r>
              <a:rPr lang="en-US" sz="2800" b="1" dirty="0" smtClean="0">
                <a:solidFill>
                  <a:srgbClr val="009900"/>
                </a:solidFill>
              </a:rPr>
              <a:t>Sex-Linked Traits (7 of 7)</a:t>
            </a:r>
            <a:endParaRPr lang="en-US" sz="2800" b="1" dirty="0">
              <a:solidFill>
                <a:srgbClr val="009900"/>
              </a:solidFill>
            </a:endParaRPr>
          </a:p>
        </p:txBody>
      </p:sp>
      <p:sp>
        <p:nvSpPr>
          <p:cNvPr id="6" name="TextBox 5"/>
          <p:cNvSpPr txBox="1"/>
          <p:nvPr/>
        </p:nvSpPr>
        <p:spPr>
          <a:xfrm>
            <a:off x="738554" y="1371601"/>
            <a:ext cx="7455877" cy="3539430"/>
          </a:xfrm>
          <a:prstGeom prst="rect">
            <a:avLst/>
          </a:prstGeom>
          <a:noFill/>
        </p:spPr>
        <p:txBody>
          <a:bodyPr wrap="square" rtlCol="0">
            <a:spAutoFit/>
          </a:bodyPr>
          <a:lstStyle/>
          <a:p>
            <a:pPr marL="457200" indent="-457200">
              <a:buFont typeface="Arial"/>
              <a:buChar char="•"/>
            </a:pPr>
            <a:r>
              <a:rPr lang="en-US" sz="2800" dirty="0"/>
              <a:t>In some groups of organisms with sex chromosomes, the sex with the non-homologous sex chromosomes is the female rather than the </a:t>
            </a:r>
            <a:r>
              <a:rPr lang="en-US" sz="2800" dirty="0" smtClean="0"/>
              <a:t>male (for example, birds)</a:t>
            </a:r>
          </a:p>
          <a:p>
            <a:pPr marL="457200" indent="-457200">
              <a:buFont typeface="Arial"/>
              <a:buChar char="•"/>
            </a:pPr>
            <a:r>
              <a:rPr lang="en-US" sz="2800" dirty="0" smtClean="0"/>
              <a:t>In </a:t>
            </a:r>
            <a:r>
              <a:rPr lang="en-US" sz="2800" dirty="0"/>
              <a:t>this case, sex-linked traits will be more likely to appear in the female, </a:t>
            </a:r>
            <a:r>
              <a:rPr lang="en-US" sz="2800" dirty="0" smtClean="0"/>
              <a:t>because </a:t>
            </a:r>
            <a:r>
              <a:rPr lang="en-US" sz="2800" dirty="0"/>
              <a:t>they are </a:t>
            </a:r>
            <a:r>
              <a:rPr lang="en-US" sz="2800" b="1" dirty="0" err="1" smtClean="0">
                <a:solidFill>
                  <a:srgbClr val="009900"/>
                </a:solidFill>
              </a:rPr>
              <a:t>hemizygous</a:t>
            </a:r>
            <a:endParaRPr lang="en-US" sz="2800" b="1" dirty="0">
              <a:solidFill>
                <a:srgbClr val="009900"/>
              </a:solidFill>
            </a:endParaRPr>
          </a:p>
        </p:txBody>
      </p:sp>
    </p:spTree>
    <p:extLst>
      <p:ext uri="{BB962C8B-B14F-4D97-AF65-F5344CB8AC3E}">
        <p14:creationId xmlns:p14="http://schemas.microsoft.com/office/powerpoint/2010/main" val="2374095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229601" cy="1020198"/>
          </a:xfrm>
        </p:spPr>
        <p:txBody>
          <a:bodyPr>
            <a:noAutofit/>
          </a:bodyPr>
          <a:lstStyle/>
          <a:p>
            <a:r>
              <a:rPr lang="en-US" sz="2800" b="1" dirty="0" smtClean="0">
                <a:solidFill>
                  <a:srgbClr val="009900"/>
                </a:solidFill>
              </a:rPr>
              <a:t>Linked Genes Violate the Law of Independent Assortment (1 of 2)</a:t>
            </a:r>
            <a:endParaRPr lang="en-US" sz="2800" b="1" dirty="0">
              <a:solidFill>
                <a:srgbClr val="009900"/>
              </a:solidFill>
            </a:endParaRPr>
          </a:p>
        </p:txBody>
      </p:sp>
      <p:sp>
        <p:nvSpPr>
          <p:cNvPr id="6" name="TextBox 5"/>
          <p:cNvSpPr txBox="1"/>
          <p:nvPr/>
        </p:nvSpPr>
        <p:spPr>
          <a:xfrm>
            <a:off x="457199" y="1512278"/>
            <a:ext cx="7455877" cy="5262979"/>
          </a:xfrm>
          <a:prstGeom prst="rect">
            <a:avLst/>
          </a:prstGeom>
          <a:noFill/>
        </p:spPr>
        <p:txBody>
          <a:bodyPr wrap="square" rtlCol="0">
            <a:spAutoFit/>
          </a:bodyPr>
          <a:lstStyle/>
          <a:p>
            <a:pPr marL="457200" indent="-457200">
              <a:buFont typeface="Arial"/>
              <a:buChar char="•"/>
            </a:pPr>
            <a:r>
              <a:rPr lang="en-US" sz="2800" dirty="0" smtClean="0"/>
              <a:t>Genes </a:t>
            </a:r>
            <a:r>
              <a:rPr lang="en-US" sz="2800" dirty="0"/>
              <a:t>that are located on separate, </a:t>
            </a:r>
            <a:r>
              <a:rPr lang="en-US" sz="2800" dirty="0" err="1"/>
              <a:t>nonhomologous</a:t>
            </a:r>
            <a:r>
              <a:rPr lang="en-US" sz="2800" dirty="0"/>
              <a:t> chromosomes will always sort </a:t>
            </a:r>
            <a:r>
              <a:rPr lang="en-US" sz="2800" dirty="0" smtClean="0"/>
              <a:t>independently </a:t>
            </a:r>
          </a:p>
          <a:p>
            <a:pPr marL="457200" indent="-457200">
              <a:buFont typeface="Arial"/>
              <a:buChar char="•"/>
            </a:pPr>
            <a:r>
              <a:rPr lang="en-US" sz="2800" dirty="0" smtClean="0"/>
              <a:t>However</a:t>
            </a:r>
            <a:r>
              <a:rPr lang="en-US" sz="2800" dirty="0"/>
              <a:t>, each chromosome contains hundreds or thousands of genes</a:t>
            </a:r>
            <a:r>
              <a:rPr lang="en-US" sz="2800" dirty="0" smtClean="0"/>
              <a:t>, organized linearly on chromosomes like beads on a string</a:t>
            </a:r>
          </a:p>
          <a:p>
            <a:pPr marL="457200" indent="-457200">
              <a:buFont typeface="Arial"/>
              <a:buChar char="•"/>
            </a:pPr>
            <a:r>
              <a:rPr lang="en-US" sz="2800" dirty="0" smtClean="0"/>
              <a:t>The segregation of alleles into gametes can be influenced </a:t>
            </a:r>
            <a:r>
              <a:rPr lang="en-US" sz="2800" dirty="0"/>
              <a:t>by linkage, in which genes that are located physically close to each other on the same chromosome are more likely to be inherited as a </a:t>
            </a:r>
            <a:r>
              <a:rPr lang="en-US" sz="2800" dirty="0" smtClean="0"/>
              <a:t>pair</a:t>
            </a:r>
          </a:p>
        </p:txBody>
      </p:sp>
    </p:spTree>
    <p:extLst>
      <p:ext uri="{BB962C8B-B14F-4D97-AF65-F5344CB8AC3E}">
        <p14:creationId xmlns:p14="http://schemas.microsoft.com/office/powerpoint/2010/main" val="32393136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229601" cy="1020198"/>
          </a:xfrm>
        </p:spPr>
        <p:txBody>
          <a:bodyPr>
            <a:noAutofit/>
          </a:bodyPr>
          <a:lstStyle/>
          <a:p>
            <a:r>
              <a:rPr lang="en-US" sz="2800" b="1" dirty="0" smtClean="0">
                <a:solidFill>
                  <a:srgbClr val="009900"/>
                </a:solidFill>
              </a:rPr>
              <a:t>Linked Genes Violate the Law of Independent Assortment (2 of 2)</a:t>
            </a:r>
            <a:endParaRPr lang="en-US" sz="2800" b="1" dirty="0">
              <a:solidFill>
                <a:srgbClr val="009900"/>
              </a:solidFill>
            </a:endParaRPr>
          </a:p>
        </p:txBody>
      </p:sp>
      <p:sp>
        <p:nvSpPr>
          <p:cNvPr id="6" name="TextBox 5"/>
          <p:cNvSpPr txBox="1"/>
          <p:nvPr/>
        </p:nvSpPr>
        <p:spPr>
          <a:xfrm>
            <a:off x="457199" y="1494693"/>
            <a:ext cx="8176846" cy="4832092"/>
          </a:xfrm>
          <a:prstGeom prst="rect">
            <a:avLst/>
          </a:prstGeom>
          <a:noFill/>
        </p:spPr>
        <p:txBody>
          <a:bodyPr wrap="square" rtlCol="0">
            <a:spAutoFit/>
          </a:bodyPr>
          <a:lstStyle/>
          <a:p>
            <a:pPr marL="457200" indent="-457200">
              <a:buFont typeface="Arial"/>
              <a:buChar char="•"/>
            </a:pPr>
            <a:r>
              <a:rPr lang="en-US" sz="2800" dirty="0" smtClean="0"/>
              <a:t>However</a:t>
            </a:r>
            <a:r>
              <a:rPr lang="en-US" sz="2800" dirty="0"/>
              <a:t>, because of the process of recombination, or “crossover,” it is possible for two genes on the same chromosome to behave independently, or as if they are not </a:t>
            </a:r>
            <a:r>
              <a:rPr lang="en-US" sz="2800" dirty="0" smtClean="0"/>
              <a:t>linked</a:t>
            </a:r>
          </a:p>
          <a:p>
            <a:pPr marL="457200" indent="-457200">
              <a:buFont typeface="Arial"/>
              <a:buChar char="•"/>
            </a:pPr>
            <a:r>
              <a:rPr lang="en-US" sz="2800" dirty="0" smtClean="0"/>
              <a:t>Recall </a:t>
            </a:r>
            <a:r>
              <a:rPr lang="en-US" sz="2800" dirty="0"/>
              <a:t>that during interphase and prophase I of meiosis, homologous chromosomes first </a:t>
            </a:r>
            <a:r>
              <a:rPr lang="en-US" sz="2800" dirty="0" smtClean="0"/>
              <a:t>replicate and then synapse, and exchange </a:t>
            </a:r>
            <a:r>
              <a:rPr lang="en-US" sz="2800" dirty="0"/>
              <a:t>linear segments of genetic material (Figure </a:t>
            </a:r>
            <a:r>
              <a:rPr lang="en-US" sz="2800" dirty="0" smtClean="0"/>
              <a:t>8.17)</a:t>
            </a:r>
          </a:p>
          <a:p>
            <a:pPr marL="457200" indent="-457200">
              <a:buFont typeface="Arial"/>
              <a:buChar char="•"/>
            </a:pPr>
            <a:r>
              <a:rPr lang="en-US" sz="2800" dirty="0" smtClean="0"/>
              <a:t>This </a:t>
            </a:r>
            <a:r>
              <a:rPr lang="en-US" sz="2800" dirty="0"/>
              <a:t>process is called </a:t>
            </a:r>
            <a:r>
              <a:rPr lang="en-US" sz="2800" b="1" dirty="0">
                <a:solidFill>
                  <a:srgbClr val="009900"/>
                </a:solidFill>
              </a:rPr>
              <a:t>recombination</a:t>
            </a:r>
            <a:r>
              <a:rPr lang="en-US" sz="2800" dirty="0"/>
              <a:t>, or </a:t>
            </a:r>
            <a:r>
              <a:rPr lang="en-US" sz="2800" b="1" dirty="0">
                <a:solidFill>
                  <a:srgbClr val="009900"/>
                </a:solidFill>
              </a:rPr>
              <a:t>crossover</a:t>
            </a:r>
            <a:r>
              <a:rPr lang="en-US" sz="2800" dirty="0"/>
              <a:t>, and it is a common genetic </a:t>
            </a:r>
            <a:r>
              <a:rPr lang="en-US" sz="2800" dirty="0" smtClean="0"/>
              <a:t>process</a:t>
            </a:r>
            <a:endParaRPr lang="en-US" sz="2800" dirty="0"/>
          </a:p>
        </p:txBody>
      </p:sp>
    </p:spTree>
    <p:extLst>
      <p:ext uri="{BB962C8B-B14F-4D97-AF65-F5344CB8AC3E}">
        <p14:creationId xmlns:p14="http://schemas.microsoft.com/office/powerpoint/2010/main" val="998132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8.17</a:t>
            </a:r>
          </a:p>
        </p:txBody>
      </p:sp>
      <p:pic>
        <p:nvPicPr>
          <p:cNvPr id="3" name="Figure" descr="This illustration shows a pair of homologous chromosomes. One of the pair has the alleles ABC and the other has the alleles abc. During meiosis, crossover occurs between two of the chromosomes and genetic material is exchanged, resulting in one recombinant chromosome that has the alleles ABc and another that has the alleles abC. The other two chromosomes are non-recombinant and have the same arrangement of genes as before mei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070" r="-14070"/>
          <a:stretch>
            <a:fillRect/>
          </a:stretch>
        </p:blipFill>
        <p:spPr/>
      </p:pic>
      <p:sp>
        <p:nvSpPr>
          <p:cNvPr id="7" name="Figure Legend"/>
          <p:cNvSpPr>
            <a:spLocks noGrp="1"/>
          </p:cNvSpPr>
          <p:nvPr>
            <p:ph type="body" sz="quarter" idx="14"/>
          </p:nvPr>
        </p:nvSpPr>
        <p:spPr/>
        <p:txBody>
          <a:bodyPr>
            <a:normAutofit/>
          </a:bodyPr>
          <a:lstStyle/>
          <a:p>
            <a:r>
              <a:rPr lang="en-US" sz="1600" dirty="0"/>
              <a:t>The process of crossover, or recombination, occurs when two homologous chromosomes align and exchange a segment of genetic material.</a:t>
            </a:r>
          </a:p>
        </p:txBody>
      </p:sp>
      <p:sp>
        <p:nvSpPr>
          <p:cNvPr id="9" name="Disclaimer">
            <a:extLst>
              <a:ext uri="{FF2B5EF4-FFF2-40B4-BE49-F238E27FC236}">
                <a16:creationId xmlns:a16="http://schemas.microsoft.com/office/drawing/2014/main" id="{33186CCA-6F5C-4809-8A29-36FB1EFFE52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1803846-FE1F-4547-95DC-E7E2CD3298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475260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229601" cy="1020198"/>
          </a:xfrm>
        </p:spPr>
        <p:txBody>
          <a:bodyPr>
            <a:noAutofit/>
          </a:bodyPr>
          <a:lstStyle/>
          <a:p>
            <a:r>
              <a:rPr lang="en-US" sz="2800" b="1" dirty="0" smtClean="0">
                <a:solidFill>
                  <a:srgbClr val="009900"/>
                </a:solidFill>
              </a:rPr>
              <a:t>Epistasis (1 of 2)</a:t>
            </a:r>
            <a:endParaRPr lang="en-US" sz="2800" b="1" dirty="0">
              <a:solidFill>
                <a:srgbClr val="009900"/>
              </a:solidFill>
            </a:endParaRPr>
          </a:p>
        </p:txBody>
      </p:sp>
      <p:sp>
        <p:nvSpPr>
          <p:cNvPr id="6" name="TextBox 5"/>
          <p:cNvSpPr txBox="1"/>
          <p:nvPr/>
        </p:nvSpPr>
        <p:spPr>
          <a:xfrm>
            <a:off x="457199" y="1362808"/>
            <a:ext cx="7455877" cy="4401205"/>
          </a:xfrm>
          <a:prstGeom prst="rect">
            <a:avLst/>
          </a:prstGeom>
          <a:noFill/>
        </p:spPr>
        <p:txBody>
          <a:bodyPr wrap="square" rtlCol="0">
            <a:spAutoFit/>
          </a:bodyPr>
          <a:lstStyle/>
          <a:p>
            <a:pPr marL="457200" indent="-457200">
              <a:buFont typeface="Arial"/>
              <a:buChar char="•"/>
            </a:pPr>
            <a:r>
              <a:rPr lang="en-US" sz="2800" dirty="0" smtClean="0"/>
              <a:t>Genes </a:t>
            </a:r>
            <a:r>
              <a:rPr lang="en-US" sz="2800" dirty="0"/>
              <a:t>may also oppose each other, with one gene suppressing the expression of </a:t>
            </a:r>
            <a:r>
              <a:rPr lang="en-US" sz="2800" dirty="0" smtClean="0"/>
              <a:t>another</a:t>
            </a:r>
          </a:p>
          <a:p>
            <a:pPr marL="457200" indent="-457200">
              <a:buFont typeface="Arial"/>
              <a:buChar char="•"/>
            </a:pPr>
            <a:r>
              <a:rPr lang="en-US" sz="2800" dirty="0" smtClean="0"/>
              <a:t>In </a:t>
            </a:r>
            <a:r>
              <a:rPr lang="en-US" sz="2800" dirty="0"/>
              <a:t>epistasis, the interaction between genes is antagonistic, such that one gene masks or interferes with the expression of </a:t>
            </a:r>
            <a:r>
              <a:rPr lang="en-US" sz="2800" dirty="0" smtClean="0"/>
              <a:t>another</a:t>
            </a:r>
            <a:endParaRPr lang="en-US" sz="2800" dirty="0"/>
          </a:p>
          <a:p>
            <a:pPr marL="457200" indent="-457200">
              <a:buFont typeface="Arial"/>
              <a:buChar char="•"/>
            </a:pPr>
            <a:r>
              <a:rPr lang="en-US" sz="2800" b="1" dirty="0">
                <a:solidFill>
                  <a:srgbClr val="009900"/>
                </a:solidFill>
              </a:rPr>
              <a:t>E</a:t>
            </a:r>
            <a:r>
              <a:rPr lang="en-US" sz="2800" b="1" dirty="0" smtClean="0">
                <a:solidFill>
                  <a:srgbClr val="009900"/>
                </a:solidFill>
              </a:rPr>
              <a:t>pistasis</a:t>
            </a:r>
            <a:r>
              <a:rPr lang="en-US" sz="2800" dirty="0" smtClean="0"/>
              <a:t> </a:t>
            </a:r>
            <a:r>
              <a:rPr lang="en-US" sz="2800" dirty="0"/>
              <a:t>-</a:t>
            </a:r>
            <a:r>
              <a:rPr lang="en-US" sz="2800" dirty="0" smtClean="0"/>
              <a:t> </a:t>
            </a:r>
            <a:r>
              <a:rPr lang="en-US" sz="2800" dirty="0"/>
              <a:t>a gene pathway in which expression of one gene is dependent on the function of a gene that precedes or follows it in the </a:t>
            </a:r>
            <a:r>
              <a:rPr lang="en-US" sz="2800" dirty="0" smtClean="0"/>
              <a:t>pathway</a:t>
            </a:r>
          </a:p>
        </p:txBody>
      </p:sp>
    </p:spTree>
    <p:extLst>
      <p:ext uri="{BB962C8B-B14F-4D97-AF65-F5344CB8AC3E}">
        <p14:creationId xmlns:p14="http://schemas.microsoft.com/office/powerpoint/2010/main" val="395524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28138" cy="651210"/>
          </a:xfrm>
        </p:spPr>
        <p:txBody>
          <a:bodyPr>
            <a:noAutofit/>
          </a:bodyPr>
          <a:lstStyle/>
          <a:p>
            <a:r>
              <a:rPr lang="en-US" sz="2800" b="1" dirty="0" smtClean="0">
                <a:solidFill>
                  <a:srgbClr val="009900"/>
                </a:solidFill>
              </a:rPr>
              <a:t>Mendel’s Crosses (1 of 4)</a:t>
            </a:r>
            <a:endParaRPr lang="en-US" sz="2800" b="1" dirty="0">
              <a:solidFill>
                <a:srgbClr val="009900"/>
              </a:solidFill>
            </a:endParaRPr>
          </a:p>
        </p:txBody>
      </p:sp>
      <p:sp>
        <p:nvSpPr>
          <p:cNvPr id="6" name="TextBox 5"/>
          <p:cNvSpPr txBox="1"/>
          <p:nvPr/>
        </p:nvSpPr>
        <p:spPr>
          <a:xfrm>
            <a:off x="457200" y="1274885"/>
            <a:ext cx="745587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Mendel’s work was accomplished using the garden pea, </a:t>
            </a:r>
            <a:r>
              <a:rPr lang="en-US" sz="2800" i="1" dirty="0" err="1"/>
              <a:t>Pisum</a:t>
            </a:r>
            <a:r>
              <a:rPr lang="en-US" sz="2800" i="1" dirty="0"/>
              <a:t> </a:t>
            </a:r>
            <a:r>
              <a:rPr lang="en-US" sz="2800" i="1" dirty="0" err="1"/>
              <a:t>sativum</a:t>
            </a:r>
            <a:r>
              <a:rPr lang="en-US" sz="2800" dirty="0"/>
              <a:t>, to study inheritance, this species:</a:t>
            </a:r>
          </a:p>
          <a:p>
            <a:pPr marL="1371600" lvl="2" indent="-457200">
              <a:buFont typeface="Wingdings" panose="05000000000000000000" pitchFamily="2" charset="2"/>
              <a:buChar char="ü"/>
            </a:pPr>
            <a:r>
              <a:rPr lang="en-US" sz="2800" dirty="0"/>
              <a:t>naturally self-fertilizes</a:t>
            </a:r>
          </a:p>
          <a:p>
            <a:pPr marL="1371600" lvl="2" indent="-457200">
              <a:buFont typeface="Wingdings" panose="05000000000000000000" pitchFamily="2" charset="2"/>
              <a:buChar char="ü"/>
            </a:pPr>
            <a:r>
              <a:rPr lang="en-US" sz="2800" dirty="0"/>
              <a:t>grows to maturity within one season</a:t>
            </a:r>
          </a:p>
          <a:p>
            <a:pPr marL="1371600" lvl="2" indent="-457200">
              <a:buFont typeface="Wingdings" panose="05000000000000000000" pitchFamily="2" charset="2"/>
              <a:buChar char="ü"/>
            </a:pPr>
            <a:r>
              <a:rPr lang="en-US" sz="2800" dirty="0"/>
              <a:t>large quantities could be cultivated simultaneously, allowing Mendel to conclude that his results did not come about simply by chance</a:t>
            </a:r>
          </a:p>
        </p:txBody>
      </p:sp>
    </p:spTree>
    <p:extLst>
      <p:ext uri="{BB962C8B-B14F-4D97-AF65-F5344CB8AC3E}">
        <p14:creationId xmlns:p14="http://schemas.microsoft.com/office/powerpoint/2010/main" val="2202773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6331" y="342610"/>
            <a:ext cx="5359400" cy="651210"/>
          </a:xfrm>
        </p:spPr>
        <p:txBody>
          <a:bodyPr>
            <a:normAutofit/>
          </a:bodyPr>
          <a:lstStyle/>
          <a:p>
            <a:r>
              <a:rPr lang="en-US" sz="2800" b="1" dirty="0" smtClean="0">
                <a:solidFill>
                  <a:srgbClr val="009900"/>
                </a:solidFill>
              </a:rPr>
              <a:t>Epistasis (2 of 2)</a:t>
            </a:r>
            <a:endParaRPr lang="en-US" sz="2800" b="1" dirty="0">
              <a:solidFill>
                <a:srgbClr val="009900"/>
              </a:solidFill>
            </a:endParaRPr>
          </a:p>
        </p:txBody>
      </p:sp>
      <p:sp>
        <p:nvSpPr>
          <p:cNvPr id="6" name="TextBox 5"/>
          <p:cNvSpPr txBox="1"/>
          <p:nvPr/>
        </p:nvSpPr>
        <p:spPr>
          <a:xfrm>
            <a:off x="536331" y="1362808"/>
            <a:ext cx="7693269" cy="5693866"/>
          </a:xfrm>
          <a:prstGeom prst="rect">
            <a:avLst/>
          </a:prstGeom>
          <a:noFill/>
        </p:spPr>
        <p:txBody>
          <a:bodyPr wrap="square" rtlCol="0">
            <a:spAutoFit/>
          </a:bodyPr>
          <a:lstStyle/>
          <a:p>
            <a:pPr marL="457200" indent="-457200">
              <a:buFont typeface="Arial"/>
              <a:buChar char="•"/>
            </a:pPr>
            <a:r>
              <a:rPr lang="en-US" sz="2800" dirty="0"/>
              <a:t>An example of epistasis is pigmentation in Labrador dogs</a:t>
            </a:r>
          </a:p>
          <a:p>
            <a:pPr marL="457200" indent="-457200">
              <a:buFont typeface="Arial"/>
              <a:buChar char="•"/>
            </a:pPr>
            <a:r>
              <a:rPr lang="en-US" sz="2800" dirty="0"/>
              <a:t>Labradors inherit genes for producing fur pigment: black(B) is dominant to brown(b)</a:t>
            </a:r>
          </a:p>
          <a:p>
            <a:pPr marL="457200" indent="-457200">
              <a:buFont typeface="Arial"/>
              <a:buChar char="•"/>
            </a:pPr>
            <a:r>
              <a:rPr lang="en-US" sz="2800" dirty="0"/>
              <a:t>They also inherit genes for depositing this pigment into the fur (these are the epistasis genes): E is dominant and deposits the pigment into the fur, e is recessive and does not deposit the pigment into the fur</a:t>
            </a:r>
          </a:p>
          <a:p>
            <a:pPr marL="457200" indent="-457200">
              <a:buFont typeface="Arial"/>
              <a:buChar char="•"/>
            </a:pPr>
            <a:r>
              <a:rPr lang="en-US" sz="2800" dirty="0"/>
              <a:t>If a dog is homozygous recessive for the epistasis gene, the pigment is not deposited into the fur, therefore they are a yellow lab</a:t>
            </a:r>
          </a:p>
          <a:p>
            <a:pPr marL="457200" indent="-457200">
              <a:buFont typeface="Arial"/>
              <a:buChar char="•"/>
            </a:pPr>
            <a:endParaRPr lang="en-US" sz="2800" dirty="0"/>
          </a:p>
        </p:txBody>
      </p:sp>
    </p:spTree>
    <p:extLst>
      <p:ext uri="{BB962C8B-B14F-4D97-AF65-F5344CB8AC3E}">
        <p14:creationId xmlns:p14="http://schemas.microsoft.com/office/powerpoint/2010/main" val="2714551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6331" y="342610"/>
            <a:ext cx="5359400" cy="651210"/>
          </a:xfrm>
        </p:spPr>
        <p:txBody>
          <a:bodyPr>
            <a:normAutofit/>
          </a:bodyPr>
          <a:lstStyle/>
          <a:p>
            <a:r>
              <a:rPr lang="en-US" sz="2800" dirty="0" smtClean="0">
                <a:solidFill>
                  <a:srgbClr val="6CB255"/>
                </a:solidFill>
              </a:rPr>
              <a:t>Epistasis</a:t>
            </a:r>
            <a:endParaRPr lang="en-US" sz="2800" dirty="0">
              <a:solidFill>
                <a:srgbClr val="6CB255"/>
              </a:solidFill>
            </a:endParaRPr>
          </a:p>
        </p:txBody>
      </p:sp>
      <p:pic>
        <p:nvPicPr>
          <p:cNvPr id="5" name="Picture 4" descr="this illustration shows the genotype that make black, brown and yellow labrador dogs" title="Epistasis"/>
          <p:cNvPicPr>
            <a:picLocks noChangeAspect="1"/>
          </p:cNvPicPr>
          <p:nvPr/>
        </p:nvPicPr>
        <p:blipFill>
          <a:blip r:embed="rId2"/>
          <a:stretch>
            <a:fillRect/>
          </a:stretch>
        </p:blipFill>
        <p:spPr>
          <a:xfrm>
            <a:off x="287085" y="1903984"/>
            <a:ext cx="8613228" cy="2703185"/>
          </a:xfrm>
          <a:prstGeom prst="rect">
            <a:avLst/>
          </a:prstGeom>
        </p:spPr>
      </p:pic>
      <p:sp>
        <p:nvSpPr>
          <p:cNvPr id="6" name="Rectangle 5"/>
          <p:cNvSpPr/>
          <p:nvPr/>
        </p:nvSpPr>
        <p:spPr>
          <a:xfrm>
            <a:off x="5126049" y="6330876"/>
            <a:ext cx="3100529" cy="215444"/>
          </a:xfrm>
          <a:prstGeom prst="rect">
            <a:avLst/>
          </a:prstGeom>
        </p:spPr>
        <p:txBody>
          <a:bodyPr wrap="none">
            <a:spAutoFit/>
          </a:bodyPr>
          <a:lstStyle/>
          <a:p>
            <a:pPr marL="0" marR="0">
              <a:spcBef>
                <a:spcPts val="0"/>
              </a:spcBef>
              <a:spcAft>
                <a:spcPts val="0"/>
              </a:spcAft>
            </a:pPr>
            <a:r>
              <a:rPr lang="en-US"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Image </a:t>
            </a:r>
            <a:r>
              <a:rPr lang="en-US" sz="8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epistasis genotypes in Labrador dogs </a:t>
            </a:r>
            <a:r>
              <a:rPr lang="en-US"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created by Tracie Bates</a:t>
            </a:r>
            <a:endParaRPr lang="en-US" sz="1200" dirty="0">
              <a:effectLst/>
              <a:latin typeface="Times New Roman" panose="02020603050405020304" pitchFamily="18" charset="0"/>
              <a:ea typeface="Times New Roman" panose="02020603050405020304" pitchFamily="18" charset="0"/>
            </a:endParaRPr>
          </a:p>
        </p:txBody>
      </p:sp>
      <p:pic>
        <p:nvPicPr>
          <p:cNvPr id="7" name="Picture 6" descr="CC- BY- NC -SA" title="License Requirements"/>
          <p:cNvPicPr/>
          <p:nvPr/>
        </p:nvPicPr>
        <p:blipFill>
          <a:blip r:embed="rId3"/>
          <a:stretch>
            <a:fillRect/>
          </a:stretch>
        </p:blipFill>
        <p:spPr>
          <a:xfrm>
            <a:off x="8226578" y="6320382"/>
            <a:ext cx="673735" cy="236855"/>
          </a:xfrm>
          <a:prstGeom prst="rect">
            <a:avLst/>
          </a:prstGeom>
        </p:spPr>
      </p:pic>
    </p:spTree>
    <p:extLst>
      <p:ext uri="{BB962C8B-B14F-4D97-AF65-F5344CB8AC3E}">
        <p14:creationId xmlns:p14="http://schemas.microsoft.com/office/powerpoint/2010/main" val="4283497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6501</Words>
  <Application>Microsoft Office PowerPoint</Application>
  <PresentationFormat>On-screen Show (4:3)</PresentationFormat>
  <Paragraphs>335</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Arial Black</vt:lpstr>
      <vt:lpstr>Calibri</vt:lpstr>
      <vt:lpstr>Times New Roman</vt:lpstr>
      <vt:lpstr>Wingdings</vt:lpstr>
      <vt:lpstr>Essential</vt:lpstr>
      <vt:lpstr>Concepts of Biology</vt:lpstr>
      <vt:lpstr>PowerPoint Presentation</vt:lpstr>
      <vt:lpstr>Figure 8.1</vt:lpstr>
      <vt:lpstr>Figure 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8.3</vt:lpstr>
      <vt:lpstr>PowerPoint Presentation</vt:lpstr>
      <vt:lpstr>PowerPoint Presentation</vt:lpstr>
      <vt:lpstr>PowerPoint Presentation</vt:lpstr>
      <vt:lpstr>PowerPoint Presentation</vt:lpstr>
      <vt:lpstr>PowerPoint Presentation</vt:lpstr>
      <vt:lpstr>PowerPoint Presentation</vt:lpstr>
      <vt:lpstr>Figure 8.4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8.5</vt:lpstr>
      <vt:lpstr>PowerPoint Presentation</vt:lpstr>
      <vt:lpstr>PowerPoint Presentation</vt:lpstr>
      <vt:lpstr>PowerPoint Presentation</vt:lpstr>
      <vt:lpstr>PowerPoint Presentation</vt:lpstr>
      <vt:lpstr>Figure 8.6</vt:lpstr>
      <vt:lpstr>PowerPoint Presentation</vt:lpstr>
      <vt:lpstr>PowerPoint Presentation</vt:lpstr>
      <vt:lpstr>PowerPoint Presentation</vt:lpstr>
      <vt:lpstr>PowerPoint Presentation</vt:lpstr>
      <vt:lpstr>PowerPoint Presentation</vt:lpstr>
      <vt:lpstr>PowerPoint Presentation</vt:lpstr>
      <vt:lpstr>Figure 8.9</vt:lpstr>
      <vt:lpstr>PowerPoint Presentation</vt:lpstr>
      <vt:lpstr>PowerPoint Presentation</vt:lpstr>
      <vt:lpstr>Figure 8.7</vt:lpstr>
      <vt:lpstr>PowerPoint Presentation</vt:lpstr>
      <vt:lpstr>PowerPoint Presentation</vt:lpstr>
      <vt:lpstr>Figure 8.8</vt:lpstr>
      <vt:lpstr>PowerPoint Presentation</vt:lpstr>
      <vt:lpstr>PowerPoint Presentation</vt:lpstr>
      <vt:lpstr>PowerPoint Presentation</vt:lpstr>
      <vt:lpstr>PowerPoint Presentation</vt:lpstr>
      <vt:lpstr>PowerPoint Presentation</vt:lpstr>
      <vt:lpstr>Figure 8.10</vt:lpstr>
      <vt:lpstr>PowerPoint Presentation</vt:lpstr>
      <vt:lpstr>Figure 8.11</vt:lpstr>
      <vt:lpstr>PowerPoint Presentation</vt:lpstr>
      <vt:lpstr>PowerPoint Presentation</vt:lpstr>
      <vt:lpstr>PowerPoint Presentation</vt:lpstr>
      <vt:lpstr>PowerPoint Presentation</vt:lpstr>
      <vt:lpstr>PowerPoint Presentation</vt:lpstr>
      <vt:lpstr>PowerPoint Presentation</vt:lpstr>
      <vt:lpstr>Figure 8.12</vt:lpstr>
      <vt:lpstr>PowerPoint Presentation</vt:lpstr>
      <vt:lpstr>PowerPoint Presentation</vt:lpstr>
      <vt:lpstr>PowerPoint Presentation</vt:lpstr>
      <vt:lpstr>Figure 8.13</vt:lpstr>
      <vt:lpstr>PowerPoint Presentation</vt:lpstr>
      <vt:lpstr>PowerPoint Presentation</vt:lpstr>
      <vt:lpstr>PowerPoint Presentation</vt:lpstr>
      <vt:lpstr>PowerPoint Presentation</vt:lpstr>
      <vt:lpstr>Figure 8.14</vt:lpstr>
      <vt:lpstr>PowerPoint Presentation</vt:lpstr>
      <vt:lpstr>PowerPoint Presentation</vt:lpstr>
      <vt:lpstr>PowerPoint Presentation</vt:lpstr>
      <vt:lpstr>Figure 8.15</vt:lpstr>
      <vt:lpstr>PowerPoint Presentation</vt:lpstr>
      <vt:lpstr>Figure 8.16-a</vt:lpstr>
      <vt:lpstr>PowerPoint Presentation</vt:lpstr>
      <vt:lpstr>Figure 8.16-b</vt:lpstr>
      <vt:lpstr>PowerPoint Presentation</vt:lpstr>
      <vt:lpstr>PowerPoint Presentation</vt:lpstr>
      <vt:lpstr>PowerPoint Presentation</vt:lpstr>
      <vt:lpstr>PowerPoint Presentation</vt:lpstr>
      <vt:lpstr>Figure 8.17</vt:lpstr>
      <vt:lpstr>PowerPoint Presentation</vt:lpstr>
      <vt:lpstr>PowerPoint Presentation</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8 - PATTERNS OF INHERITANCE</dc:title>
  <dc:creator>Spuddy McSpare</dc:creator>
  <cp:lastModifiedBy>SLIPUB</cp:lastModifiedBy>
  <cp:revision>167</cp:revision>
  <dcterms:created xsi:type="dcterms:W3CDTF">2012-06-04T02:13:36Z</dcterms:created>
  <dcterms:modified xsi:type="dcterms:W3CDTF">2019-08-10T15:18:36Z</dcterms:modified>
</cp:coreProperties>
</file>