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78" r:id="rId4"/>
    <p:sldId id="280" r:id="rId5"/>
    <p:sldId id="259" r:id="rId6"/>
    <p:sldId id="272" r:id="rId7"/>
    <p:sldId id="273" r:id="rId8"/>
    <p:sldId id="260" r:id="rId9"/>
    <p:sldId id="261" r:id="rId10"/>
    <p:sldId id="262" r:id="rId11"/>
    <p:sldId id="263" r:id="rId12"/>
    <p:sldId id="274" r:id="rId13"/>
    <p:sldId id="275" r:id="rId14"/>
    <p:sldId id="276" r:id="rId15"/>
    <p:sldId id="264" r:id="rId16"/>
    <p:sldId id="265" r:id="rId17"/>
    <p:sldId id="266" r:id="rId18"/>
    <p:sldId id="267" r:id="rId19"/>
    <p:sldId id="268" r:id="rId20"/>
    <p:sldId id="27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5200"/>
    <a:srgbClr val="009193"/>
    <a:srgbClr val="521B93"/>
    <a:srgbClr val="4E8F00"/>
    <a:srgbClr val="009051"/>
    <a:srgbClr val="011893"/>
    <a:srgbClr val="942093"/>
    <a:srgbClr val="943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25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619779-3331-4FB5-9365-B040AA9B5A7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E4F9BCC-D70A-4D80-B4E8-B52AF8DFA48C}">
      <dgm:prSet/>
      <dgm:spPr/>
      <dgm:t>
        <a:bodyPr/>
        <a:lstStyle/>
        <a:p>
          <a:pPr>
            <a:defRPr cap="all"/>
          </a:pPr>
          <a:r>
            <a:rPr lang="en-US" b="1" baseline="0"/>
            <a:t>Differential Association Theory</a:t>
          </a:r>
          <a:endParaRPr lang="en-US"/>
        </a:p>
      </dgm:t>
    </dgm:pt>
    <dgm:pt modelId="{7DBF7815-C4A3-4327-8C8B-34A4772E120F}" type="parTrans" cxnId="{FA0BBBE5-9872-4DDB-A6EE-E7B03411F96D}">
      <dgm:prSet/>
      <dgm:spPr/>
      <dgm:t>
        <a:bodyPr/>
        <a:lstStyle/>
        <a:p>
          <a:endParaRPr lang="en-US"/>
        </a:p>
      </dgm:t>
    </dgm:pt>
    <dgm:pt modelId="{D2BE5D8A-CD7B-4B3E-9CE5-19831D210D97}" type="sibTrans" cxnId="{FA0BBBE5-9872-4DDB-A6EE-E7B03411F96D}">
      <dgm:prSet/>
      <dgm:spPr/>
      <dgm:t>
        <a:bodyPr/>
        <a:lstStyle/>
        <a:p>
          <a:endParaRPr lang="en-US"/>
        </a:p>
      </dgm:t>
    </dgm:pt>
    <dgm:pt modelId="{0015B6FD-E57C-419C-9818-7EE3357B5801}">
      <dgm:prSet/>
      <dgm:spPr/>
      <dgm:t>
        <a:bodyPr/>
        <a:lstStyle/>
        <a:p>
          <a:pPr>
            <a:defRPr cap="all"/>
          </a:pPr>
          <a:r>
            <a:rPr lang="en-US" b="1" baseline="0"/>
            <a:t>Differential Association-reinforcement Theory</a:t>
          </a:r>
          <a:endParaRPr lang="en-US"/>
        </a:p>
      </dgm:t>
    </dgm:pt>
    <dgm:pt modelId="{C7B4A9B5-1D4A-45F7-A06F-19FCBABA956F}" type="parTrans" cxnId="{EBA38CF7-44BC-4D16-A216-7E47347127EC}">
      <dgm:prSet/>
      <dgm:spPr/>
      <dgm:t>
        <a:bodyPr/>
        <a:lstStyle/>
        <a:p>
          <a:endParaRPr lang="en-US"/>
        </a:p>
      </dgm:t>
    </dgm:pt>
    <dgm:pt modelId="{9B03BAFC-F085-48E2-B2E0-C70CF28C4622}" type="sibTrans" cxnId="{EBA38CF7-44BC-4D16-A216-7E47347127EC}">
      <dgm:prSet/>
      <dgm:spPr/>
      <dgm:t>
        <a:bodyPr/>
        <a:lstStyle/>
        <a:p>
          <a:endParaRPr lang="en-US"/>
        </a:p>
      </dgm:t>
    </dgm:pt>
    <dgm:pt modelId="{BC28513A-3AF8-4075-8AAA-EB43D5A26FB3}">
      <dgm:prSet/>
      <dgm:spPr/>
      <dgm:t>
        <a:bodyPr/>
        <a:lstStyle/>
        <a:p>
          <a:pPr>
            <a:defRPr cap="all"/>
          </a:pPr>
          <a:r>
            <a:rPr lang="en-US" b="1" baseline="0"/>
            <a:t>Differential Identification Theory </a:t>
          </a:r>
          <a:endParaRPr lang="en-US"/>
        </a:p>
      </dgm:t>
    </dgm:pt>
    <dgm:pt modelId="{B6AD6FE9-7809-4AF3-B11D-6981ABFCB87C}" type="parTrans" cxnId="{FB0CDAAC-F78E-44E0-B730-7EB06782779E}">
      <dgm:prSet/>
      <dgm:spPr/>
      <dgm:t>
        <a:bodyPr/>
        <a:lstStyle/>
        <a:p>
          <a:endParaRPr lang="en-US"/>
        </a:p>
      </dgm:t>
    </dgm:pt>
    <dgm:pt modelId="{C8DA5CDD-1520-4B77-8BBB-A418994EC813}" type="sibTrans" cxnId="{FB0CDAAC-F78E-44E0-B730-7EB06782779E}">
      <dgm:prSet/>
      <dgm:spPr/>
      <dgm:t>
        <a:bodyPr/>
        <a:lstStyle/>
        <a:p>
          <a:endParaRPr lang="en-US"/>
        </a:p>
      </dgm:t>
    </dgm:pt>
    <dgm:pt modelId="{14297FA4-F99E-42B2-8DC6-4063471AB656}" type="pres">
      <dgm:prSet presAssocID="{FF619779-3331-4FB5-9365-B040AA9B5A78}" presName="root" presStyleCnt="0">
        <dgm:presLayoutVars>
          <dgm:dir/>
          <dgm:resizeHandles val="exact"/>
        </dgm:presLayoutVars>
      </dgm:prSet>
      <dgm:spPr/>
    </dgm:pt>
    <dgm:pt modelId="{7AE2CB54-2EAD-4F9E-AB4B-1D68E591637D}" type="pres">
      <dgm:prSet presAssocID="{6E4F9BCC-D70A-4D80-B4E8-B52AF8DFA48C}" presName="compNode" presStyleCnt="0"/>
      <dgm:spPr/>
    </dgm:pt>
    <dgm:pt modelId="{34D5A9A9-6741-4541-B9BF-284ED68E16EA}" type="pres">
      <dgm:prSet presAssocID="{6E4F9BCC-D70A-4D80-B4E8-B52AF8DFA48C}" presName="iconBgRect" presStyleLbl="bgShp" presStyleIdx="0" presStyleCnt="3"/>
      <dgm:spPr/>
    </dgm:pt>
    <dgm:pt modelId="{45171432-5D8F-44AB-8663-A3BDDFBF396A}" type="pres">
      <dgm:prSet presAssocID="{6E4F9BCC-D70A-4D80-B4E8-B52AF8DFA48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FB6796A2-0680-4931-8415-5AB4ED5E2E3E}" type="pres">
      <dgm:prSet presAssocID="{6E4F9BCC-D70A-4D80-B4E8-B52AF8DFA48C}" presName="spaceRect" presStyleCnt="0"/>
      <dgm:spPr/>
    </dgm:pt>
    <dgm:pt modelId="{58D14088-5E1B-4973-958F-7BBF44B9335D}" type="pres">
      <dgm:prSet presAssocID="{6E4F9BCC-D70A-4D80-B4E8-B52AF8DFA48C}" presName="textRect" presStyleLbl="revTx" presStyleIdx="0" presStyleCnt="3">
        <dgm:presLayoutVars>
          <dgm:chMax val="1"/>
          <dgm:chPref val="1"/>
        </dgm:presLayoutVars>
      </dgm:prSet>
      <dgm:spPr/>
    </dgm:pt>
    <dgm:pt modelId="{4791AE6D-80FC-45D6-B485-05BC62BAA40F}" type="pres">
      <dgm:prSet presAssocID="{D2BE5D8A-CD7B-4B3E-9CE5-19831D210D97}" presName="sibTrans" presStyleCnt="0"/>
      <dgm:spPr/>
    </dgm:pt>
    <dgm:pt modelId="{E77DFCAA-2F56-40F1-9629-349DDE3BC79D}" type="pres">
      <dgm:prSet presAssocID="{0015B6FD-E57C-419C-9818-7EE3357B5801}" presName="compNode" presStyleCnt="0"/>
      <dgm:spPr/>
    </dgm:pt>
    <dgm:pt modelId="{21D86442-B105-4A55-A180-B0A5E83DE589}" type="pres">
      <dgm:prSet presAssocID="{0015B6FD-E57C-419C-9818-7EE3357B5801}" presName="iconBgRect" presStyleLbl="bgShp" presStyleIdx="1" presStyleCnt="3"/>
      <dgm:spPr/>
    </dgm:pt>
    <dgm:pt modelId="{D779877E-3361-4932-87D5-B20F894CFFCE}" type="pres">
      <dgm:prSet presAssocID="{0015B6FD-E57C-419C-9818-7EE3357B580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54ED4473-51F0-4709-845D-0F9A6B36FDE8}" type="pres">
      <dgm:prSet presAssocID="{0015B6FD-E57C-419C-9818-7EE3357B5801}" presName="spaceRect" presStyleCnt="0"/>
      <dgm:spPr/>
    </dgm:pt>
    <dgm:pt modelId="{945DFCCD-9450-49F3-8F95-D209E5B5BEA9}" type="pres">
      <dgm:prSet presAssocID="{0015B6FD-E57C-419C-9818-7EE3357B5801}" presName="textRect" presStyleLbl="revTx" presStyleIdx="1" presStyleCnt="3">
        <dgm:presLayoutVars>
          <dgm:chMax val="1"/>
          <dgm:chPref val="1"/>
        </dgm:presLayoutVars>
      </dgm:prSet>
      <dgm:spPr/>
    </dgm:pt>
    <dgm:pt modelId="{4958CC7E-E8EF-4041-8F05-4E00AAB12A08}" type="pres">
      <dgm:prSet presAssocID="{9B03BAFC-F085-48E2-B2E0-C70CF28C4622}" presName="sibTrans" presStyleCnt="0"/>
      <dgm:spPr/>
    </dgm:pt>
    <dgm:pt modelId="{AAB23528-4CB9-42E2-9535-5EFE52C89B32}" type="pres">
      <dgm:prSet presAssocID="{BC28513A-3AF8-4075-8AAA-EB43D5A26FB3}" presName="compNode" presStyleCnt="0"/>
      <dgm:spPr/>
    </dgm:pt>
    <dgm:pt modelId="{F8368025-A2C3-4E38-8D3E-51B6455272F2}" type="pres">
      <dgm:prSet presAssocID="{BC28513A-3AF8-4075-8AAA-EB43D5A26FB3}" presName="iconBgRect" presStyleLbl="bgShp" presStyleIdx="2" presStyleCnt="3"/>
      <dgm:spPr/>
    </dgm:pt>
    <dgm:pt modelId="{8DA016E7-4CBD-4DD1-BFCB-A41521A51BD9}" type="pres">
      <dgm:prSet presAssocID="{BC28513A-3AF8-4075-8AAA-EB43D5A26FB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3A541385-89A2-4FDC-851A-0131A21534E5}" type="pres">
      <dgm:prSet presAssocID="{BC28513A-3AF8-4075-8AAA-EB43D5A26FB3}" presName="spaceRect" presStyleCnt="0"/>
      <dgm:spPr/>
    </dgm:pt>
    <dgm:pt modelId="{42B9CBF7-7C2E-43C6-B76A-05C8F1630DD3}" type="pres">
      <dgm:prSet presAssocID="{BC28513A-3AF8-4075-8AAA-EB43D5A26FB3}" presName="textRect" presStyleLbl="revTx" presStyleIdx="2" presStyleCnt="3">
        <dgm:presLayoutVars>
          <dgm:chMax val="1"/>
          <dgm:chPref val="1"/>
        </dgm:presLayoutVars>
      </dgm:prSet>
      <dgm:spPr/>
    </dgm:pt>
  </dgm:ptLst>
  <dgm:cxnLst>
    <dgm:cxn modelId="{52234C2E-F2EE-420C-A25A-B9ACDC03CF8B}" type="presOf" srcId="{BC28513A-3AF8-4075-8AAA-EB43D5A26FB3}" destId="{42B9CBF7-7C2E-43C6-B76A-05C8F1630DD3}" srcOrd="0" destOrd="0" presId="urn:microsoft.com/office/officeart/2018/5/layout/IconCircleLabelList"/>
    <dgm:cxn modelId="{C4D8AE92-B28C-402C-88AA-63D008846F35}" type="presOf" srcId="{0015B6FD-E57C-419C-9818-7EE3357B5801}" destId="{945DFCCD-9450-49F3-8F95-D209E5B5BEA9}" srcOrd="0" destOrd="0" presId="urn:microsoft.com/office/officeart/2018/5/layout/IconCircleLabelList"/>
    <dgm:cxn modelId="{FB0CDAAC-F78E-44E0-B730-7EB06782779E}" srcId="{FF619779-3331-4FB5-9365-B040AA9B5A78}" destId="{BC28513A-3AF8-4075-8AAA-EB43D5A26FB3}" srcOrd="2" destOrd="0" parTransId="{B6AD6FE9-7809-4AF3-B11D-6981ABFCB87C}" sibTransId="{C8DA5CDD-1520-4B77-8BBB-A418994EC813}"/>
    <dgm:cxn modelId="{D23863B4-84B1-49BF-BDED-121007D972AF}" type="presOf" srcId="{FF619779-3331-4FB5-9365-B040AA9B5A78}" destId="{14297FA4-F99E-42B2-8DC6-4063471AB656}" srcOrd="0" destOrd="0" presId="urn:microsoft.com/office/officeart/2018/5/layout/IconCircleLabelList"/>
    <dgm:cxn modelId="{D4B253CA-8C85-4652-ADFB-14D817C0EE2A}" type="presOf" srcId="{6E4F9BCC-D70A-4D80-B4E8-B52AF8DFA48C}" destId="{58D14088-5E1B-4973-958F-7BBF44B9335D}" srcOrd="0" destOrd="0" presId="urn:microsoft.com/office/officeart/2018/5/layout/IconCircleLabelList"/>
    <dgm:cxn modelId="{FA0BBBE5-9872-4DDB-A6EE-E7B03411F96D}" srcId="{FF619779-3331-4FB5-9365-B040AA9B5A78}" destId="{6E4F9BCC-D70A-4D80-B4E8-B52AF8DFA48C}" srcOrd="0" destOrd="0" parTransId="{7DBF7815-C4A3-4327-8C8B-34A4772E120F}" sibTransId="{D2BE5D8A-CD7B-4B3E-9CE5-19831D210D97}"/>
    <dgm:cxn modelId="{EBA38CF7-44BC-4D16-A216-7E47347127EC}" srcId="{FF619779-3331-4FB5-9365-B040AA9B5A78}" destId="{0015B6FD-E57C-419C-9818-7EE3357B5801}" srcOrd="1" destOrd="0" parTransId="{C7B4A9B5-1D4A-45F7-A06F-19FCBABA956F}" sibTransId="{9B03BAFC-F085-48E2-B2E0-C70CF28C4622}"/>
    <dgm:cxn modelId="{4F9997FD-E425-412D-B23A-B1D733835654}" type="presParOf" srcId="{14297FA4-F99E-42B2-8DC6-4063471AB656}" destId="{7AE2CB54-2EAD-4F9E-AB4B-1D68E591637D}" srcOrd="0" destOrd="0" presId="urn:microsoft.com/office/officeart/2018/5/layout/IconCircleLabelList"/>
    <dgm:cxn modelId="{E62BD0DA-1FFD-43B3-AA3E-A6C90B3EC177}" type="presParOf" srcId="{7AE2CB54-2EAD-4F9E-AB4B-1D68E591637D}" destId="{34D5A9A9-6741-4541-B9BF-284ED68E16EA}" srcOrd="0" destOrd="0" presId="urn:microsoft.com/office/officeart/2018/5/layout/IconCircleLabelList"/>
    <dgm:cxn modelId="{41190330-1218-4A49-852A-F3D7CAE570B1}" type="presParOf" srcId="{7AE2CB54-2EAD-4F9E-AB4B-1D68E591637D}" destId="{45171432-5D8F-44AB-8663-A3BDDFBF396A}" srcOrd="1" destOrd="0" presId="urn:microsoft.com/office/officeart/2018/5/layout/IconCircleLabelList"/>
    <dgm:cxn modelId="{C4FEA71C-2366-430A-B076-1A4342EFF9A4}" type="presParOf" srcId="{7AE2CB54-2EAD-4F9E-AB4B-1D68E591637D}" destId="{FB6796A2-0680-4931-8415-5AB4ED5E2E3E}" srcOrd="2" destOrd="0" presId="urn:microsoft.com/office/officeart/2018/5/layout/IconCircleLabelList"/>
    <dgm:cxn modelId="{E6F4CF01-6244-4DB8-BF28-4EF5DBBD71F4}" type="presParOf" srcId="{7AE2CB54-2EAD-4F9E-AB4B-1D68E591637D}" destId="{58D14088-5E1B-4973-958F-7BBF44B9335D}" srcOrd="3" destOrd="0" presId="urn:microsoft.com/office/officeart/2018/5/layout/IconCircleLabelList"/>
    <dgm:cxn modelId="{D7A911A7-0F47-41CE-89BC-AF93164B2240}" type="presParOf" srcId="{14297FA4-F99E-42B2-8DC6-4063471AB656}" destId="{4791AE6D-80FC-45D6-B485-05BC62BAA40F}" srcOrd="1" destOrd="0" presId="urn:microsoft.com/office/officeart/2018/5/layout/IconCircleLabelList"/>
    <dgm:cxn modelId="{94972E65-0792-4C72-BB27-A6EDA45690D9}" type="presParOf" srcId="{14297FA4-F99E-42B2-8DC6-4063471AB656}" destId="{E77DFCAA-2F56-40F1-9629-349DDE3BC79D}" srcOrd="2" destOrd="0" presId="urn:microsoft.com/office/officeart/2018/5/layout/IconCircleLabelList"/>
    <dgm:cxn modelId="{291D4E94-E045-42EC-822A-15AD7A134490}" type="presParOf" srcId="{E77DFCAA-2F56-40F1-9629-349DDE3BC79D}" destId="{21D86442-B105-4A55-A180-B0A5E83DE589}" srcOrd="0" destOrd="0" presId="urn:microsoft.com/office/officeart/2018/5/layout/IconCircleLabelList"/>
    <dgm:cxn modelId="{8FE5274C-102B-4710-9691-73DB0357595C}" type="presParOf" srcId="{E77DFCAA-2F56-40F1-9629-349DDE3BC79D}" destId="{D779877E-3361-4932-87D5-B20F894CFFCE}" srcOrd="1" destOrd="0" presId="urn:microsoft.com/office/officeart/2018/5/layout/IconCircleLabelList"/>
    <dgm:cxn modelId="{5FA16130-A074-4C5A-AA9F-527718C20BE2}" type="presParOf" srcId="{E77DFCAA-2F56-40F1-9629-349DDE3BC79D}" destId="{54ED4473-51F0-4709-845D-0F9A6B36FDE8}" srcOrd="2" destOrd="0" presId="urn:microsoft.com/office/officeart/2018/5/layout/IconCircleLabelList"/>
    <dgm:cxn modelId="{20025008-0DA8-4B24-8191-DD5D3F271929}" type="presParOf" srcId="{E77DFCAA-2F56-40F1-9629-349DDE3BC79D}" destId="{945DFCCD-9450-49F3-8F95-D209E5B5BEA9}" srcOrd="3" destOrd="0" presId="urn:microsoft.com/office/officeart/2018/5/layout/IconCircleLabelList"/>
    <dgm:cxn modelId="{D4472303-5E3E-46C7-B81E-1F38DE00CE49}" type="presParOf" srcId="{14297FA4-F99E-42B2-8DC6-4063471AB656}" destId="{4958CC7E-E8EF-4041-8F05-4E00AAB12A08}" srcOrd="3" destOrd="0" presId="urn:microsoft.com/office/officeart/2018/5/layout/IconCircleLabelList"/>
    <dgm:cxn modelId="{7BB98D3C-1224-46C0-AB61-F5351B3E2E4D}" type="presParOf" srcId="{14297FA4-F99E-42B2-8DC6-4063471AB656}" destId="{AAB23528-4CB9-42E2-9535-5EFE52C89B32}" srcOrd="4" destOrd="0" presId="urn:microsoft.com/office/officeart/2018/5/layout/IconCircleLabelList"/>
    <dgm:cxn modelId="{CB1AF7AE-4FE9-4DB2-84E1-41C5463CC439}" type="presParOf" srcId="{AAB23528-4CB9-42E2-9535-5EFE52C89B32}" destId="{F8368025-A2C3-4E38-8D3E-51B6455272F2}" srcOrd="0" destOrd="0" presId="urn:microsoft.com/office/officeart/2018/5/layout/IconCircleLabelList"/>
    <dgm:cxn modelId="{BDF9709A-FBF1-4E85-A6B2-17E418C0B254}" type="presParOf" srcId="{AAB23528-4CB9-42E2-9535-5EFE52C89B32}" destId="{8DA016E7-4CBD-4DD1-BFCB-A41521A51BD9}" srcOrd="1" destOrd="0" presId="urn:microsoft.com/office/officeart/2018/5/layout/IconCircleLabelList"/>
    <dgm:cxn modelId="{016527F4-0987-4075-B74B-C75A1B2449EF}" type="presParOf" srcId="{AAB23528-4CB9-42E2-9535-5EFE52C89B32}" destId="{3A541385-89A2-4FDC-851A-0131A21534E5}" srcOrd="2" destOrd="0" presId="urn:microsoft.com/office/officeart/2018/5/layout/IconCircleLabelList"/>
    <dgm:cxn modelId="{1D60A99A-803C-40FB-A34B-73C1145606D1}" type="presParOf" srcId="{AAB23528-4CB9-42E2-9535-5EFE52C89B32}" destId="{42B9CBF7-7C2E-43C6-B76A-05C8F1630DD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9A40FF-7712-4C52-947F-4CDF96903C1C}"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43DC3200-139B-4B2A-9537-0CA63448672A}">
      <dgm:prSet/>
      <dgm:spPr/>
      <dgm:t>
        <a:bodyPr/>
        <a:lstStyle/>
        <a:p>
          <a:r>
            <a:rPr lang="en-US">
              <a:latin typeface="Calibri" panose="020F0502020204030204" pitchFamily="34" charset="0"/>
              <a:cs typeface="Calibri" panose="020F0502020204030204" pitchFamily="34" charset="0"/>
            </a:rPr>
            <a:t>Edwin Lemert (1951) - two types of deviance that affect identity formation:</a:t>
          </a:r>
        </a:p>
      </dgm:t>
      <dgm:extLst>
        <a:ext uri="{E40237B7-FDA0-4F09-8148-C483321AD2D9}">
          <dgm14:cNvPr xmlns:dgm14="http://schemas.microsoft.com/office/drawing/2010/diagram" id="0" name="" descr="•Edwin Lemert (1951) - two types of deviance that affect identity formation:&#10;•Primary deviance is a violation of norms that does not result in any long-term effects on the individual’s self-image or interactions with others. &#10;•Speeding&#10;•Secondary deviance occurs when a person’s self-concept and behavior begin to change after his or her actions are labelled as deviant by members of society.&#10;•Student who constantly skips class and gets in fights – “troublemaker”&#10;"/>
        </a:ext>
      </dgm:extLst>
    </dgm:pt>
    <dgm:pt modelId="{68212275-D9C1-48CA-B148-CAD883702E41}" type="parTrans" cxnId="{9F34B72D-C240-4815-8315-EAF0D7A56EB3}">
      <dgm:prSet/>
      <dgm:spPr/>
      <dgm:t>
        <a:bodyPr/>
        <a:lstStyle/>
        <a:p>
          <a:endParaRPr lang="en-US"/>
        </a:p>
      </dgm:t>
    </dgm:pt>
    <dgm:pt modelId="{EE1AF20A-75F8-4420-8D3A-C1D1BF431174}" type="sibTrans" cxnId="{9F34B72D-C240-4815-8315-EAF0D7A56EB3}">
      <dgm:prSet/>
      <dgm:spPr/>
      <dgm:t>
        <a:bodyPr/>
        <a:lstStyle/>
        <a:p>
          <a:endParaRPr lang="en-US"/>
        </a:p>
      </dgm:t>
    </dgm:pt>
    <dgm:pt modelId="{E76AA891-6615-4521-90DF-0A16D2F30688}">
      <dgm:prSet/>
      <dgm:spPr/>
      <dgm:t>
        <a:bodyPr/>
        <a:lstStyle/>
        <a:p>
          <a:r>
            <a:rPr lang="en-US" b="1">
              <a:solidFill>
                <a:srgbClr val="009193"/>
              </a:solidFill>
              <a:latin typeface="Calibri" panose="020F0502020204030204" pitchFamily="34" charset="0"/>
              <a:cs typeface="Calibri" panose="020F0502020204030204" pitchFamily="34" charset="0"/>
            </a:rPr>
            <a:t>Primary deviance</a:t>
          </a:r>
          <a:r>
            <a:rPr lang="en-US">
              <a:latin typeface="Calibri" panose="020F0502020204030204" pitchFamily="34" charset="0"/>
              <a:cs typeface="Calibri" panose="020F0502020204030204" pitchFamily="34" charset="0"/>
            </a:rPr>
            <a:t> is a violation of norms that does not result in any long-term effects on the individual’s self-image or interactions with others. </a:t>
          </a:r>
        </a:p>
      </dgm:t>
      <dgm:extLst>
        <a:ext uri="{E40237B7-FDA0-4F09-8148-C483321AD2D9}">
          <dgm14:cNvPr xmlns:dgm14="http://schemas.microsoft.com/office/drawing/2010/diagram" id="0" name="" descr="•Edwin Lemert (1951) - two types of deviance that affect identity formation:&#10;•Primary deviance is a violation of norms that does not result in any long-term effects on the individual’s self-image or interactions with others. &#10;•Speeding&#10;•Secondary deviance occurs when a person’s self-concept and behavior begin to change after his or her actions are labelled as deviant by members of society.&#10;•Student who constantly skips class and gets in fights – “troublemaker”&#10;"/>
        </a:ext>
      </dgm:extLst>
    </dgm:pt>
    <dgm:pt modelId="{A88CF648-F5DC-4CD4-B5A7-1CFD95BB2A02}" type="parTrans" cxnId="{980B1A75-A257-4733-A371-F7F272EA4928}">
      <dgm:prSet/>
      <dgm:spPr/>
      <dgm:t>
        <a:bodyPr/>
        <a:lstStyle/>
        <a:p>
          <a:endParaRPr lang="en-US"/>
        </a:p>
      </dgm:t>
    </dgm:pt>
    <dgm:pt modelId="{C53E43B8-D92F-4A06-8870-36DC6DE36E5E}" type="sibTrans" cxnId="{980B1A75-A257-4733-A371-F7F272EA4928}">
      <dgm:prSet/>
      <dgm:spPr/>
      <dgm:t>
        <a:bodyPr/>
        <a:lstStyle/>
        <a:p>
          <a:endParaRPr lang="en-US"/>
        </a:p>
      </dgm:t>
    </dgm:pt>
    <dgm:pt modelId="{29E014B3-AEBE-4E00-A1F0-5234C67B21C2}">
      <dgm:prSet custT="1"/>
      <dgm:spPr/>
      <dgm:t>
        <a:bodyPr/>
        <a:lstStyle/>
        <a:p>
          <a:r>
            <a:rPr lang="en-US" sz="2000">
              <a:latin typeface="Calibri" panose="020F0502020204030204" pitchFamily="34" charset="0"/>
              <a:cs typeface="Calibri" panose="020F0502020204030204" pitchFamily="34" charset="0"/>
            </a:rPr>
            <a:t>Speeding</a:t>
          </a:r>
          <a:endParaRPr lang="en-US" sz="2400">
            <a:latin typeface="Calibri" panose="020F0502020204030204" pitchFamily="34" charset="0"/>
            <a:cs typeface="Calibri" panose="020F0502020204030204" pitchFamily="34" charset="0"/>
          </a:endParaRPr>
        </a:p>
      </dgm:t>
      <dgm:extLst>
        <a:ext uri="{E40237B7-FDA0-4F09-8148-C483321AD2D9}">
          <dgm14:cNvPr xmlns:dgm14="http://schemas.microsoft.com/office/drawing/2010/diagram" id="0" name="" descr="•Edwin Lemert (1951) - two types of deviance that affect identity formation:&#10;•Primary deviance is a violation of norms that does not result in any long-term effects on the individual’s self-image or interactions with others. &#10;•Speeding&#10;•Secondary deviance occurs when a person’s self-concept and behavior begin to change after his or her actions are labelled as deviant by members of society.&#10;•Student who constantly skips class and gets in fights – “troublemaker”&#10;"/>
        </a:ext>
      </dgm:extLst>
    </dgm:pt>
    <dgm:pt modelId="{053C3ABE-4459-481C-8739-893227CF675B}" type="parTrans" cxnId="{DAA89EB3-AF7C-4C41-AECA-20E02C95E0B1}">
      <dgm:prSet/>
      <dgm:spPr/>
      <dgm:t>
        <a:bodyPr/>
        <a:lstStyle/>
        <a:p>
          <a:endParaRPr lang="en-US"/>
        </a:p>
      </dgm:t>
    </dgm:pt>
    <dgm:pt modelId="{1ADB2590-CC51-4D02-BB4C-23466A06D835}" type="sibTrans" cxnId="{DAA89EB3-AF7C-4C41-AECA-20E02C95E0B1}">
      <dgm:prSet/>
      <dgm:spPr/>
      <dgm:t>
        <a:bodyPr/>
        <a:lstStyle/>
        <a:p>
          <a:endParaRPr lang="en-US"/>
        </a:p>
      </dgm:t>
    </dgm:pt>
    <dgm:pt modelId="{86E1A189-39A0-45D7-8344-54683734F024}">
      <dgm:prSet/>
      <dgm:spPr/>
      <dgm:t>
        <a:bodyPr/>
        <a:lstStyle/>
        <a:p>
          <a:r>
            <a:rPr lang="en-US" b="1">
              <a:solidFill>
                <a:srgbClr val="009051"/>
              </a:solidFill>
              <a:latin typeface="Calibri" panose="020F0502020204030204" pitchFamily="34" charset="0"/>
              <a:cs typeface="Calibri" panose="020F0502020204030204" pitchFamily="34" charset="0"/>
            </a:rPr>
            <a:t>Secondary deviance</a:t>
          </a:r>
          <a:r>
            <a:rPr lang="en-US">
              <a:latin typeface="Calibri" panose="020F0502020204030204" pitchFamily="34" charset="0"/>
              <a:cs typeface="Calibri" panose="020F0502020204030204" pitchFamily="34" charset="0"/>
            </a:rPr>
            <a:t> occurs when a person’s self-concept and behavior begin to change after his or her actions are labelled as deviant by members of society.</a:t>
          </a:r>
        </a:p>
      </dgm:t>
      <dgm:extLst>
        <a:ext uri="{E40237B7-FDA0-4F09-8148-C483321AD2D9}">
          <dgm14:cNvPr xmlns:dgm14="http://schemas.microsoft.com/office/drawing/2010/diagram" id="0" name="" descr="•Edwin Lemert (1951) - two types of deviance that affect identity formation:&#10;•Primary deviance is a violation of norms that does not result in any long-term effects on the individual’s self-image or interactions with others. &#10;•Speeding&#10;•Secondary deviance occurs when a person’s self-concept and behavior begin to change after his or her actions are labelled as deviant by members of society.&#10;•Student who constantly skips class and gets in fights – “troublemaker”&#10;"/>
        </a:ext>
      </dgm:extLst>
    </dgm:pt>
    <dgm:pt modelId="{2ABE9E19-62F5-49A8-BBF1-5B6198CECDA2}" type="parTrans" cxnId="{9468B066-76F4-4C78-84AB-E8214CA32625}">
      <dgm:prSet/>
      <dgm:spPr/>
      <dgm:t>
        <a:bodyPr/>
        <a:lstStyle/>
        <a:p>
          <a:endParaRPr lang="en-US"/>
        </a:p>
      </dgm:t>
    </dgm:pt>
    <dgm:pt modelId="{07EA2296-19E8-4E68-A1A6-8A4038F1CDA7}" type="sibTrans" cxnId="{9468B066-76F4-4C78-84AB-E8214CA32625}">
      <dgm:prSet/>
      <dgm:spPr/>
      <dgm:t>
        <a:bodyPr/>
        <a:lstStyle/>
        <a:p>
          <a:endParaRPr lang="en-US"/>
        </a:p>
      </dgm:t>
    </dgm:pt>
    <dgm:pt modelId="{488C952A-38BB-42F8-93A7-018D290FBD58}">
      <dgm:prSet custT="1"/>
      <dgm:spPr/>
      <dgm:t>
        <a:bodyPr/>
        <a:lstStyle/>
        <a:p>
          <a:r>
            <a:rPr lang="en-US" sz="1800">
              <a:latin typeface="Calibri" panose="020F0502020204030204" pitchFamily="34" charset="0"/>
              <a:cs typeface="Calibri" panose="020F0502020204030204" pitchFamily="34" charset="0"/>
            </a:rPr>
            <a:t>Student who constantly skips class and gets in fights – “troublemaker”</a:t>
          </a:r>
        </a:p>
      </dgm:t>
      <dgm:extLst>
        <a:ext uri="{E40237B7-FDA0-4F09-8148-C483321AD2D9}">
          <dgm14:cNvPr xmlns:dgm14="http://schemas.microsoft.com/office/drawing/2010/diagram" id="0" name="" descr="•Edwin Lemert (1951) - two types of deviance that affect identity formation:&#10;•Primary deviance is a violation of norms that does not result in any long-term effects on the individual’s self-image or interactions with others. &#10;•Speeding&#10;•Secondary deviance occurs when a person’s self-concept and behavior begin to change after his or her actions are labelled as deviant by members of society.&#10;•Student who constantly skips class and gets in fights – “troublemaker”&#10;"/>
        </a:ext>
      </dgm:extLst>
    </dgm:pt>
    <dgm:pt modelId="{3EC83316-58CA-4611-95BD-B67A9432DF43}" type="parTrans" cxnId="{205CA951-3951-410B-9246-6551B7709B15}">
      <dgm:prSet/>
      <dgm:spPr/>
      <dgm:t>
        <a:bodyPr/>
        <a:lstStyle/>
        <a:p>
          <a:endParaRPr lang="en-US"/>
        </a:p>
      </dgm:t>
    </dgm:pt>
    <dgm:pt modelId="{AB835F9F-AFE7-451C-8008-07D283B7E9EC}" type="sibTrans" cxnId="{205CA951-3951-410B-9246-6551B7709B15}">
      <dgm:prSet/>
      <dgm:spPr/>
      <dgm:t>
        <a:bodyPr/>
        <a:lstStyle/>
        <a:p>
          <a:endParaRPr lang="en-US"/>
        </a:p>
      </dgm:t>
    </dgm:pt>
    <dgm:pt modelId="{8D5222E1-155B-374D-8D02-DDBA31046D27}" type="pres">
      <dgm:prSet presAssocID="{C59A40FF-7712-4C52-947F-4CDF96903C1C}" presName="hierChild1" presStyleCnt="0">
        <dgm:presLayoutVars>
          <dgm:chPref val="1"/>
          <dgm:dir/>
          <dgm:animOne val="branch"/>
          <dgm:animLvl val="lvl"/>
          <dgm:resizeHandles/>
        </dgm:presLayoutVars>
      </dgm:prSet>
      <dgm:spPr/>
    </dgm:pt>
    <dgm:pt modelId="{B45C629B-35D3-E440-8821-93770DF8AF65}" type="pres">
      <dgm:prSet presAssocID="{43DC3200-139B-4B2A-9537-0CA63448672A}" presName="hierRoot1" presStyleCnt="0"/>
      <dgm:spPr/>
    </dgm:pt>
    <dgm:pt modelId="{FBBA8E37-8139-EF4B-ABD2-358A0291A1EE}" type="pres">
      <dgm:prSet presAssocID="{43DC3200-139B-4B2A-9537-0CA63448672A}" presName="composite" presStyleCnt="0"/>
      <dgm:spPr/>
    </dgm:pt>
    <dgm:pt modelId="{CB77D47C-3F8E-DA46-BAA6-F39B4A279387}" type="pres">
      <dgm:prSet presAssocID="{43DC3200-139B-4B2A-9537-0CA63448672A}" presName="background" presStyleLbl="node0" presStyleIdx="0" presStyleCnt="3"/>
      <dgm:spPr/>
    </dgm:pt>
    <dgm:pt modelId="{6D147294-5C18-3742-9594-19E99DECFF47}" type="pres">
      <dgm:prSet presAssocID="{43DC3200-139B-4B2A-9537-0CA63448672A}" presName="text" presStyleLbl="fgAcc0" presStyleIdx="0" presStyleCnt="3" custScaleX="161767" custScaleY="193790">
        <dgm:presLayoutVars>
          <dgm:chPref val="3"/>
        </dgm:presLayoutVars>
      </dgm:prSet>
      <dgm:spPr/>
    </dgm:pt>
    <dgm:pt modelId="{6EE4E306-DA4F-3640-B8DE-3DEC93CB7F36}" type="pres">
      <dgm:prSet presAssocID="{43DC3200-139B-4B2A-9537-0CA63448672A}" presName="hierChild2" presStyleCnt="0"/>
      <dgm:spPr/>
    </dgm:pt>
    <dgm:pt modelId="{F9D521B2-F728-C24D-8743-3928A7EEB429}" type="pres">
      <dgm:prSet presAssocID="{E76AA891-6615-4521-90DF-0A16D2F30688}" presName="hierRoot1" presStyleCnt="0"/>
      <dgm:spPr/>
    </dgm:pt>
    <dgm:pt modelId="{2314EA39-441F-4947-82D2-B84B81A866EC}" type="pres">
      <dgm:prSet presAssocID="{E76AA891-6615-4521-90DF-0A16D2F30688}" presName="composite" presStyleCnt="0"/>
      <dgm:spPr/>
    </dgm:pt>
    <dgm:pt modelId="{DDBD0355-BB56-F14A-A104-898A9586B7AB}" type="pres">
      <dgm:prSet presAssocID="{E76AA891-6615-4521-90DF-0A16D2F30688}" presName="background" presStyleLbl="node0" presStyleIdx="1" presStyleCnt="3"/>
      <dgm:spPr/>
    </dgm:pt>
    <dgm:pt modelId="{4DFFA4D5-9D58-0A4E-8BF3-2C942C665373}" type="pres">
      <dgm:prSet presAssocID="{E76AA891-6615-4521-90DF-0A16D2F30688}" presName="text" presStyleLbl="fgAcc0" presStyleIdx="1" presStyleCnt="3" custScaleX="129326" custScaleY="160912">
        <dgm:presLayoutVars>
          <dgm:chPref val="3"/>
        </dgm:presLayoutVars>
      </dgm:prSet>
      <dgm:spPr/>
    </dgm:pt>
    <dgm:pt modelId="{5C18A50F-A216-AD48-A205-EE15A31D2D75}" type="pres">
      <dgm:prSet presAssocID="{E76AA891-6615-4521-90DF-0A16D2F30688}" presName="hierChild2" presStyleCnt="0"/>
      <dgm:spPr/>
    </dgm:pt>
    <dgm:pt modelId="{2FFEC35C-922F-504A-B3C6-A134DAF2091E}" type="pres">
      <dgm:prSet presAssocID="{053C3ABE-4459-481C-8739-893227CF675B}" presName="Name10" presStyleLbl="parChTrans1D2" presStyleIdx="0" presStyleCnt="2"/>
      <dgm:spPr/>
    </dgm:pt>
    <dgm:pt modelId="{9216CD61-5219-E549-B9D3-1A47F178F8E2}" type="pres">
      <dgm:prSet presAssocID="{29E014B3-AEBE-4E00-A1F0-5234C67B21C2}" presName="hierRoot2" presStyleCnt="0"/>
      <dgm:spPr/>
    </dgm:pt>
    <dgm:pt modelId="{6DA7E71E-E609-9241-9DC3-5038FEE81D56}" type="pres">
      <dgm:prSet presAssocID="{29E014B3-AEBE-4E00-A1F0-5234C67B21C2}" presName="composite2" presStyleCnt="0"/>
      <dgm:spPr/>
    </dgm:pt>
    <dgm:pt modelId="{830E5F0B-084A-CD4F-B645-8C9D11E3EE62}" type="pres">
      <dgm:prSet presAssocID="{29E014B3-AEBE-4E00-A1F0-5234C67B21C2}" presName="background2" presStyleLbl="node2" presStyleIdx="0" presStyleCnt="2"/>
      <dgm:spPr/>
    </dgm:pt>
    <dgm:pt modelId="{FC6F78C2-A8A5-164B-B2EA-2F8F152E6B00}" type="pres">
      <dgm:prSet presAssocID="{29E014B3-AEBE-4E00-A1F0-5234C67B21C2}" presName="text2" presStyleLbl="fgAcc2" presStyleIdx="0" presStyleCnt="2">
        <dgm:presLayoutVars>
          <dgm:chPref val="3"/>
        </dgm:presLayoutVars>
      </dgm:prSet>
      <dgm:spPr/>
    </dgm:pt>
    <dgm:pt modelId="{8ADD9019-75A8-514D-822A-BF28CA093AAA}" type="pres">
      <dgm:prSet presAssocID="{29E014B3-AEBE-4E00-A1F0-5234C67B21C2}" presName="hierChild3" presStyleCnt="0"/>
      <dgm:spPr/>
    </dgm:pt>
    <dgm:pt modelId="{0F7BB02F-1484-0F4F-A416-AE79ABA99895}" type="pres">
      <dgm:prSet presAssocID="{86E1A189-39A0-45D7-8344-54683734F024}" presName="hierRoot1" presStyleCnt="0"/>
      <dgm:spPr/>
    </dgm:pt>
    <dgm:pt modelId="{2911354A-2EE6-A64D-B5F3-C9ED5803A178}" type="pres">
      <dgm:prSet presAssocID="{86E1A189-39A0-45D7-8344-54683734F024}" presName="composite" presStyleCnt="0"/>
      <dgm:spPr/>
    </dgm:pt>
    <dgm:pt modelId="{D27350EC-A1E9-FC41-8B55-9C8C2150565D}" type="pres">
      <dgm:prSet presAssocID="{86E1A189-39A0-45D7-8344-54683734F024}" presName="background" presStyleLbl="node0" presStyleIdx="2" presStyleCnt="3"/>
      <dgm:spPr/>
    </dgm:pt>
    <dgm:pt modelId="{0DBE6B99-387B-F54A-AF5D-618516ED4694}" type="pres">
      <dgm:prSet presAssocID="{86E1A189-39A0-45D7-8344-54683734F024}" presName="text" presStyleLbl="fgAcc0" presStyleIdx="2" presStyleCnt="3" custScaleX="143626" custScaleY="153859">
        <dgm:presLayoutVars>
          <dgm:chPref val="3"/>
        </dgm:presLayoutVars>
      </dgm:prSet>
      <dgm:spPr/>
    </dgm:pt>
    <dgm:pt modelId="{CB6C8768-0883-7B47-9245-FBD6B8AA322C}" type="pres">
      <dgm:prSet presAssocID="{86E1A189-39A0-45D7-8344-54683734F024}" presName="hierChild2" presStyleCnt="0"/>
      <dgm:spPr/>
    </dgm:pt>
    <dgm:pt modelId="{987D4C71-A076-FC40-86D8-EE96BB0C305C}" type="pres">
      <dgm:prSet presAssocID="{3EC83316-58CA-4611-95BD-B67A9432DF43}" presName="Name10" presStyleLbl="parChTrans1D2" presStyleIdx="1" presStyleCnt="2"/>
      <dgm:spPr/>
    </dgm:pt>
    <dgm:pt modelId="{00D229BC-E052-D446-8C7F-A695E19DFB01}" type="pres">
      <dgm:prSet presAssocID="{488C952A-38BB-42F8-93A7-018D290FBD58}" presName="hierRoot2" presStyleCnt="0"/>
      <dgm:spPr/>
    </dgm:pt>
    <dgm:pt modelId="{DA541F2D-A1C9-B341-B21B-2E853039635F}" type="pres">
      <dgm:prSet presAssocID="{488C952A-38BB-42F8-93A7-018D290FBD58}" presName="composite2" presStyleCnt="0"/>
      <dgm:spPr/>
    </dgm:pt>
    <dgm:pt modelId="{A5A5C66A-3188-DF43-AF8D-39FDE52150E8}" type="pres">
      <dgm:prSet presAssocID="{488C952A-38BB-42F8-93A7-018D290FBD58}" presName="background2" presStyleLbl="node2" presStyleIdx="1" presStyleCnt="2"/>
      <dgm:spPr/>
    </dgm:pt>
    <dgm:pt modelId="{04125C78-CC7B-7A4C-B336-F2DCC1EB78C0}" type="pres">
      <dgm:prSet presAssocID="{488C952A-38BB-42F8-93A7-018D290FBD58}" presName="text2" presStyleLbl="fgAcc2" presStyleIdx="1" presStyleCnt="2">
        <dgm:presLayoutVars>
          <dgm:chPref val="3"/>
        </dgm:presLayoutVars>
      </dgm:prSet>
      <dgm:spPr/>
    </dgm:pt>
    <dgm:pt modelId="{E7ED368C-3E89-4146-8B3D-9921972F4649}" type="pres">
      <dgm:prSet presAssocID="{488C952A-38BB-42F8-93A7-018D290FBD58}" presName="hierChild3" presStyleCnt="0"/>
      <dgm:spPr/>
    </dgm:pt>
  </dgm:ptLst>
  <dgm:cxnLst>
    <dgm:cxn modelId="{FFE54908-B0F5-E544-9030-0446B50821E5}" type="presOf" srcId="{E76AA891-6615-4521-90DF-0A16D2F30688}" destId="{4DFFA4D5-9D58-0A4E-8BF3-2C942C665373}" srcOrd="0" destOrd="0" presId="urn:microsoft.com/office/officeart/2005/8/layout/hierarchy1"/>
    <dgm:cxn modelId="{C8F3480B-156B-8E4E-A6BE-E0D0E4EB68E5}" type="presOf" srcId="{43DC3200-139B-4B2A-9537-0CA63448672A}" destId="{6D147294-5C18-3742-9594-19E99DECFF47}" srcOrd="0" destOrd="0" presId="urn:microsoft.com/office/officeart/2005/8/layout/hierarchy1"/>
    <dgm:cxn modelId="{77E3B812-1B8A-7847-AD99-8B683F827E29}" type="presOf" srcId="{488C952A-38BB-42F8-93A7-018D290FBD58}" destId="{04125C78-CC7B-7A4C-B336-F2DCC1EB78C0}" srcOrd="0" destOrd="0" presId="urn:microsoft.com/office/officeart/2005/8/layout/hierarchy1"/>
    <dgm:cxn modelId="{E318BA12-BA9C-674D-BA9C-65A75D9CB88E}" type="presOf" srcId="{86E1A189-39A0-45D7-8344-54683734F024}" destId="{0DBE6B99-387B-F54A-AF5D-618516ED4694}" srcOrd="0" destOrd="0" presId="urn:microsoft.com/office/officeart/2005/8/layout/hierarchy1"/>
    <dgm:cxn modelId="{9F34B72D-C240-4815-8315-EAF0D7A56EB3}" srcId="{C59A40FF-7712-4C52-947F-4CDF96903C1C}" destId="{43DC3200-139B-4B2A-9537-0CA63448672A}" srcOrd="0" destOrd="0" parTransId="{68212275-D9C1-48CA-B148-CAD883702E41}" sibTransId="{EE1AF20A-75F8-4420-8D3A-C1D1BF431174}"/>
    <dgm:cxn modelId="{B8C7EB2E-5B24-9049-8E63-5A6DC1ACD680}" type="presOf" srcId="{C59A40FF-7712-4C52-947F-4CDF96903C1C}" destId="{8D5222E1-155B-374D-8D02-DDBA31046D27}" srcOrd="0" destOrd="0" presId="urn:microsoft.com/office/officeart/2005/8/layout/hierarchy1"/>
    <dgm:cxn modelId="{9468B066-76F4-4C78-84AB-E8214CA32625}" srcId="{C59A40FF-7712-4C52-947F-4CDF96903C1C}" destId="{86E1A189-39A0-45D7-8344-54683734F024}" srcOrd="2" destOrd="0" parTransId="{2ABE9E19-62F5-49A8-BBF1-5B6198CECDA2}" sibTransId="{07EA2296-19E8-4E68-A1A6-8A4038F1CDA7}"/>
    <dgm:cxn modelId="{32258E70-8354-184B-84B5-56D674C30173}" type="presOf" srcId="{29E014B3-AEBE-4E00-A1F0-5234C67B21C2}" destId="{FC6F78C2-A8A5-164B-B2EA-2F8F152E6B00}" srcOrd="0" destOrd="0" presId="urn:microsoft.com/office/officeart/2005/8/layout/hierarchy1"/>
    <dgm:cxn modelId="{205CA951-3951-410B-9246-6551B7709B15}" srcId="{86E1A189-39A0-45D7-8344-54683734F024}" destId="{488C952A-38BB-42F8-93A7-018D290FBD58}" srcOrd="0" destOrd="0" parTransId="{3EC83316-58CA-4611-95BD-B67A9432DF43}" sibTransId="{AB835F9F-AFE7-451C-8008-07D283B7E9EC}"/>
    <dgm:cxn modelId="{980B1A75-A257-4733-A371-F7F272EA4928}" srcId="{C59A40FF-7712-4C52-947F-4CDF96903C1C}" destId="{E76AA891-6615-4521-90DF-0A16D2F30688}" srcOrd="1" destOrd="0" parTransId="{A88CF648-F5DC-4CD4-B5A7-1CFD95BB2A02}" sibTransId="{C53E43B8-D92F-4A06-8870-36DC6DE36E5E}"/>
    <dgm:cxn modelId="{E1167C59-3C61-D044-A34C-DD9CF7479982}" type="presOf" srcId="{053C3ABE-4459-481C-8739-893227CF675B}" destId="{2FFEC35C-922F-504A-B3C6-A134DAF2091E}" srcOrd="0" destOrd="0" presId="urn:microsoft.com/office/officeart/2005/8/layout/hierarchy1"/>
    <dgm:cxn modelId="{DAA89EB3-AF7C-4C41-AECA-20E02C95E0B1}" srcId="{E76AA891-6615-4521-90DF-0A16D2F30688}" destId="{29E014B3-AEBE-4E00-A1F0-5234C67B21C2}" srcOrd="0" destOrd="0" parTransId="{053C3ABE-4459-481C-8739-893227CF675B}" sibTransId="{1ADB2590-CC51-4D02-BB4C-23466A06D835}"/>
    <dgm:cxn modelId="{CD63F8B8-89B7-A740-A29E-1DF4947FB6BD}" type="presOf" srcId="{3EC83316-58CA-4611-95BD-B67A9432DF43}" destId="{987D4C71-A076-FC40-86D8-EE96BB0C305C}" srcOrd="0" destOrd="0" presId="urn:microsoft.com/office/officeart/2005/8/layout/hierarchy1"/>
    <dgm:cxn modelId="{BFEFDB15-2CF3-8549-ADB6-E64B5FB56225}" type="presParOf" srcId="{8D5222E1-155B-374D-8D02-DDBA31046D27}" destId="{B45C629B-35D3-E440-8821-93770DF8AF65}" srcOrd="0" destOrd="0" presId="urn:microsoft.com/office/officeart/2005/8/layout/hierarchy1"/>
    <dgm:cxn modelId="{63966751-13D7-6940-9CFB-7D1813B60CEF}" type="presParOf" srcId="{B45C629B-35D3-E440-8821-93770DF8AF65}" destId="{FBBA8E37-8139-EF4B-ABD2-358A0291A1EE}" srcOrd="0" destOrd="0" presId="urn:microsoft.com/office/officeart/2005/8/layout/hierarchy1"/>
    <dgm:cxn modelId="{017F541D-4387-4747-907D-91DB25449EB2}" type="presParOf" srcId="{FBBA8E37-8139-EF4B-ABD2-358A0291A1EE}" destId="{CB77D47C-3F8E-DA46-BAA6-F39B4A279387}" srcOrd="0" destOrd="0" presId="urn:microsoft.com/office/officeart/2005/8/layout/hierarchy1"/>
    <dgm:cxn modelId="{360B3DE7-3AE4-8A46-B70D-595D75DE7EC4}" type="presParOf" srcId="{FBBA8E37-8139-EF4B-ABD2-358A0291A1EE}" destId="{6D147294-5C18-3742-9594-19E99DECFF47}" srcOrd="1" destOrd="0" presId="urn:microsoft.com/office/officeart/2005/8/layout/hierarchy1"/>
    <dgm:cxn modelId="{E7663A28-67F1-734A-99F7-FBFB73ADC0BE}" type="presParOf" srcId="{B45C629B-35D3-E440-8821-93770DF8AF65}" destId="{6EE4E306-DA4F-3640-B8DE-3DEC93CB7F36}" srcOrd="1" destOrd="0" presId="urn:microsoft.com/office/officeart/2005/8/layout/hierarchy1"/>
    <dgm:cxn modelId="{9AC78F01-0BEB-A44A-AD80-67AAE4B6C77D}" type="presParOf" srcId="{8D5222E1-155B-374D-8D02-DDBA31046D27}" destId="{F9D521B2-F728-C24D-8743-3928A7EEB429}" srcOrd="1" destOrd="0" presId="urn:microsoft.com/office/officeart/2005/8/layout/hierarchy1"/>
    <dgm:cxn modelId="{3AC07F54-C340-BD4B-8443-044ACBC25C76}" type="presParOf" srcId="{F9D521B2-F728-C24D-8743-3928A7EEB429}" destId="{2314EA39-441F-4947-82D2-B84B81A866EC}" srcOrd="0" destOrd="0" presId="urn:microsoft.com/office/officeart/2005/8/layout/hierarchy1"/>
    <dgm:cxn modelId="{21A8CBC8-B97E-8E4C-909C-6FB89A1E5472}" type="presParOf" srcId="{2314EA39-441F-4947-82D2-B84B81A866EC}" destId="{DDBD0355-BB56-F14A-A104-898A9586B7AB}" srcOrd="0" destOrd="0" presId="urn:microsoft.com/office/officeart/2005/8/layout/hierarchy1"/>
    <dgm:cxn modelId="{7C574D38-BF51-C640-A9DE-4A140359C5B3}" type="presParOf" srcId="{2314EA39-441F-4947-82D2-B84B81A866EC}" destId="{4DFFA4D5-9D58-0A4E-8BF3-2C942C665373}" srcOrd="1" destOrd="0" presId="urn:microsoft.com/office/officeart/2005/8/layout/hierarchy1"/>
    <dgm:cxn modelId="{FD140E07-DE94-294D-9E73-BC5EFCDAEBDA}" type="presParOf" srcId="{F9D521B2-F728-C24D-8743-3928A7EEB429}" destId="{5C18A50F-A216-AD48-A205-EE15A31D2D75}" srcOrd="1" destOrd="0" presId="urn:microsoft.com/office/officeart/2005/8/layout/hierarchy1"/>
    <dgm:cxn modelId="{0083EC24-AB9E-7B4B-865A-F5AE51FC38F5}" type="presParOf" srcId="{5C18A50F-A216-AD48-A205-EE15A31D2D75}" destId="{2FFEC35C-922F-504A-B3C6-A134DAF2091E}" srcOrd="0" destOrd="0" presId="urn:microsoft.com/office/officeart/2005/8/layout/hierarchy1"/>
    <dgm:cxn modelId="{710797A2-DECE-524F-AA5A-CA228C89B69B}" type="presParOf" srcId="{5C18A50F-A216-AD48-A205-EE15A31D2D75}" destId="{9216CD61-5219-E549-B9D3-1A47F178F8E2}" srcOrd="1" destOrd="0" presId="urn:microsoft.com/office/officeart/2005/8/layout/hierarchy1"/>
    <dgm:cxn modelId="{07E79447-57B3-8743-B1B8-2883AE14C83F}" type="presParOf" srcId="{9216CD61-5219-E549-B9D3-1A47F178F8E2}" destId="{6DA7E71E-E609-9241-9DC3-5038FEE81D56}" srcOrd="0" destOrd="0" presId="urn:microsoft.com/office/officeart/2005/8/layout/hierarchy1"/>
    <dgm:cxn modelId="{A9302BC7-7F95-C545-ADE3-B957CE4B406C}" type="presParOf" srcId="{6DA7E71E-E609-9241-9DC3-5038FEE81D56}" destId="{830E5F0B-084A-CD4F-B645-8C9D11E3EE62}" srcOrd="0" destOrd="0" presId="urn:microsoft.com/office/officeart/2005/8/layout/hierarchy1"/>
    <dgm:cxn modelId="{4B8914E3-7F19-0346-8D1F-234F08345CCA}" type="presParOf" srcId="{6DA7E71E-E609-9241-9DC3-5038FEE81D56}" destId="{FC6F78C2-A8A5-164B-B2EA-2F8F152E6B00}" srcOrd="1" destOrd="0" presId="urn:microsoft.com/office/officeart/2005/8/layout/hierarchy1"/>
    <dgm:cxn modelId="{C8DAA8E7-584F-CB4C-8F47-981CB88862DF}" type="presParOf" srcId="{9216CD61-5219-E549-B9D3-1A47F178F8E2}" destId="{8ADD9019-75A8-514D-822A-BF28CA093AAA}" srcOrd="1" destOrd="0" presId="urn:microsoft.com/office/officeart/2005/8/layout/hierarchy1"/>
    <dgm:cxn modelId="{EF27A7D0-D7EE-EC46-87FC-BD2713CE073E}" type="presParOf" srcId="{8D5222E1-155B-374D-8D02-DDBA31046D27}" destId="{0F7BB02F-1484-0F4F-A416-AE79ABA99895}" srcOrd="2" destOrd="0" presId="urn:microsoft.com/office/officeart/2005/8/layout/hierarchy1"/>
    <dgm:cxn modelId="{F6890113-0682-8A41-B80C-4C878B6998C5}" type="presParOf" srcId="{0F7BB02F-1484-0F4F-A416-AE79ABA99895}" destId="{2911354A-2EE6-A64D-B5F3-C9ED5803A178}" srcOrd="0" destOrd="0" presId="urn:microsoft.com/office/officeart/2005/8/layout/hierarchy1"/>
    <dgm:cxn modelId="{CC583508-51FA-8949-A213-108172E741E2}" type="presParOf" srcId="{2911354A-2EE6-A64D-B5F3-C9ED5803A178}" destId="{D27350EC-A1E9-FC41-8B55-9C8C2150565D}" srcOrd="0" destOrd="0" presId="urn:microsoft.com/office/officeart/2005/8/layout/hierarchy1"/>
    <dgm:cxn modelId="{2DD29979-26B9-284C-92DF-8A26ACAA4AD8}" type="presParOf" srcId="{2911354A-2EE6-A64D-B5F3-C9ED5803A178}" destId="{0DBE6B99-387B-F54A-AF5D-618516ED4694}" srcOrd="1" destOrd="0" presId="urn:microsoft.com/office/officeart/2005/8/layout/hierarchy1"/>
    <dgm:cxn modelId="{AB2751B9-1559-EB4E-B640-131C239F7362}" type="presParOf" srcId="{0F7BB02F-1484-0F4F-A416-AE79ABA99895}" destId="{CB6C8768-0883-7B47-9245-FBD6B8AA322C}" srcOrd="1" destOrd="0" presId="urn:microsoft.com/office/officeart/2005/8/layout/hierarchy1"/>
    <dgm:cxn modelId="{F6EEE43F-47EB-AE4A-BF24-BE9EB2822AE3}" type="presParOf" srcId="{CB6C8768-0883-7B47-9245-FBD6B8AA322C}" destId="{987D4C71-A076-FC40-86D8-EE96BB0C305C}" srcOrd="0" destOrd="0" presId="urn:microsoft.com/office/officeart/2005/8/layout/hierarchy1"/>
    <dgm:cxn modelId="{0BB46A28-C0AD-194A-B5F4-E9ECBECBCA95}" type="presParOf" srcId="{CB6C8768-0883-7B47-9245-FBD6B8AA322C}" destId="{00D229BC-E052-D446-8C7F-A695E19DFB01}" srcOrd="1" destOrd="0" presId="urn:microsoft.com/office/officeart/2005/8/layout/hierarchy1"/>
    <dgm:cxn modelId="{5BDF0583-9F91-904F-BA93-56FA1DEAAFD4}" type="presParOf" srcId="{00D229BC-E052-D446-8C7F-A695E19DFB01}" destId="{DA541F2D-A1C9-B341-B21B-2E853039635F}" srcOrd="0" destOrd="0" presId="urn:microsoft.com/office/officeart/2005/8/layout/hierarchy1"/>
    <dgm:cxn modelId="{25BEAD53-78F4-7D4E-AE31-2A83122B0595}" type="presParOf" srcId="{DA541F2D-A1C9-B341-B21B-2E853039635F}" destId="{A5A5C66A-3188-DF43-AF8D-39FDE52150E8}" srcOrd="0" destOrd="0" presId="urn:microsoft.com/office/officeart/2005/8/layout/hierarchy1"/>
    <dgm:cxn modelId="{4B96550C-A4DD-814C-838F-A0902903165C}" type="presParOf" srcId="{DA541F2D-A1C9-B341-B21B-2E853039635F}" destId="{04125C78-CC7B-7A4C-B336-F2DCC1EB78C0}" srcOrd="1" destOrd="0" presId="urn:microsoft.com/office/officeart/2005/8/layout/hierarchy1"/>
    <dgm:cxn modelId="{5FF83E29-2CFD-DD4B-AED8-78F862464FF6}" type="presParOf" srcId="{00D229BC-E052-D446-8C7F-A695E19DFB01}" destId="{E7ED368C-3E89-4146-8B3D-9921972F464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5A9A9-6741-4541-B9BF-284ED68E16EA}">
      <dsp:nvSpPr>
        <dsp:cNvPr id="0" name=""/>
        <dsp:cNvSpPr/>
      </dsp:nvSpPr>
      <dsp:spPr>
        <a:xfrm>
          <a:off x="618725" y="58262"/>
          <a:ext cx="1887187" cy="18871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171432-5D8F-44AB-8663-A3BDDFBF396A}">
      <dsp:nvSpPr>
        <dsp:cNvPr id="0" name=""/>
        <dsp:cNvSpPr/>
      </dsp:nvSpPr>
      <dsp:spPr>
        <a:xfrm>
          <a:off x="1020912" y="460449"/>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D14088-5E1B-4973-958F-7BBF44B9335D}">
      <dsp:nvSpPr>
        <dsp:cNvPr id="0" name=""/>
        <dsp:cNvSpPr/>
      </dsp:nvSpPr>
      <dsp:spPr>
        <a:xfrm>
          <a:off x="15443" y="253326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n-US" sz="2200" b="1" kern="1200" baseline="0"/>
            <a:t>Differential Association Theory</a:t>
          </a:r>
          <a:endParaRPr lang="en-US" sz="2200" kern="1200"/>
        </a:p>
      </dsp:txBody>
      <dsp:txXfrm>
        <a:off x="15443" y="2533262"/>
        <a:ext cx="3093750" cy="720000"/>
      </dsp:txXfrm>
    </dsp:sp>
    <dsp:sp modelId="{21D86442-B105-4A55-A180-B0A5E83DE589}">
      <dsp:nvSpPr>
        <dsp:cNvPr id="0" name=""/>
        <dsp:cNvSpPr/>
      </dsp:nvSpPr>
      <dsp:spPr>
        <a:xfrm>
          <a:off x="4253881" y="58262"/>
          <a:ext cx="1887187" cy="18871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79877E-3361-4932-87D5-B20F894CFFCE}">
      <dsp:nvSpPr>
        <dsp:cNvPr id="0" name=""/>
        <dsp:cNvSpPr/>
      </dsp:nvSpPr>
      <dsp:spPr>
        <a:xfrm>
          <a:off x="4656068" y="460449"/>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5DFCCD-9450-49F3-8F95-D209E5B5BEA9}">
      <dsp:nvSpPr>
        <dsp:cNvPr id="0" name=""/>
        <dsp:cNvSpPr/>
      </dsp:nvSpPr>
      <dsp:spPr>
        <a:xfrm>
          <a:off x="3650600" y="253326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n-US" sz="2200" b="1" kern="1200" baseline="0"/>
            <a:t>Differential Association-reinforcement Theory</a:t>
          </a:r>
          <a:endParaRPr lang="en-US" sz="2200" kern="1200"/>
        </a:p>
      </dsp:txBody>
      <dsp:txXfrm>
        <a:off x="3650600" y="2533262"/>
        <a:ext cx="3093750" cy="720000"/>
      </dsp:txXfrm>
    </dsp:sp>
    <dsp:sp modelId="{F8368025-A2C3-4E38-8D3E-51B6455272F2}">
      <dsp:nvSpPr>
        <dsp:cNvPr id="0" name=""/>
        <dsp:cNvSpPr/>
      </dsp:nvSpPr>
      <dsp:spPr>
        <a:xfrm>
          <a:off x="7889037" y="58262"/>
          <a:ext cx="1887187" cy="18871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A016E7-4CBD-4DD1-BFCB-A41521A51BD9}">
      <dsp:nvSpPr>
        <dsp:cNvPr id="0" name=""/>
        <dsp:cNvSpPr/>
      </dsp:nvSpPr>
      <dsp:spPr>
        <a:xfrm>
          <a:off x="8291225" y="460449"/>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2B9CBF7-7C2E-43C6-B76A-05C8F1630DD3}">
      <dsp:nvSpPr>
        <dsp:cNvPr id="0" name=""/>
        <dsp:cNvSpPr/>
      </dsp:nvSpPr>
      <dsp:spPr>
        <a:xfrm>
          <a:off x="7285756" y="253326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n-US" sz="2200" b="1" kern="1200" baseline="0"/>
            <a:t>Differential Identification Theory </a:t>
          </a:r>
          <a:endParaRPr lang="en-US" sz="2200" kern="1200"/>
        </a:p>
      </dsp:txBody>
      <dsp:txXfrm>
        <a:off x="7285756" y="2533262"/>
        <a:ext cx="30937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D4C71-A076-FC40-86D8-EE96BB0C305C}">
      <dsp:nvSpPr>
        <dsp:cNvPr id="0" name=""/>
        <dsp:cNvSpPr/>
      </dsp:nvSpPr>
      <dsp:spPr>
        <a:xfrm>
          <a:off x="7767502" y="1575804"/>
          <a:ext cx="91440" cy="468979"/>
        </a:xfrm>
        <a:custGeom>
          <a:avLst/>
          <a:gdLst/>
          <a:ahLst/>
          <a:cxnLst/>
          <a:rect l="0" t="0" r="0" b="0"/>
          <a:pathLst>
            <a:path>
              <a:moveTo>
                <a:pt x="45720" y="0"/>
              </a:moveTo>
              <a:lnTo>
                <a:pt x="45720" y="46897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FFEC35C-922F-504A-B3C6-A134DAF2091E}">
      <dsp:nvSpPr>
        <dsp:cNvPr id="0" name=""/>
        <dsp:cNvSpPr/>
      </dsp:nvSpPr>
      <dsp:spPr>
        <a:xfrm>
          <a:off x="5208434" y="1648024"/>
          <a:ext cx="91440" cy="468979"/>
        </a:xfrm>
        <a:custGeom>
          <a:avLst/>
          <a:gdLst/>
          <a:ahLst/>
          <a:cxnLst/>
          <a:rect l="0" t="0" r="0" b="0"/>
          <a:pathLst>
            <a:path>
              <a:moveTo>
                <a:pt x="45720" y="0"/>
              </a:moveTo>
              <a:lnTo>
                <a:pt x="45720" y="46897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B77D47C-3F8E-DA46-BAA6-F39B4A279387}">
      <dsp:nvSpPr>
        <dsp:cNvPr id="0" name=""/>
        <dsp:cNvSpPr/>
      </dsp:nvSpPr>
      <dsp:spPr>
        <a:xfrm>
          <a:off x="1244545" y="348"/>
          <a:ext cx="2608552" cy="1984333"/>
        </a:xfrm>
        <a:prstGeom prst="roundRect">
          <a:avLst>
            <a:gd name="adj" fmla="val 10000"/>
          </a:avLst>
        </a:prstGeom>
        <a:blipFill>
          <a:blip xmlns:r="http://schemas.openxmlformats.org/officeDocument/2006/relationships" r:embed="rId1">
            <a:duotone>
              <a:schemeClr val="accent1">
                <a:hueOff val="0"/>
                <a:satOff val="0"/>
                <a:lumOff val="0"/>
                <a:alphaOff val="0"/>
                <a:shade val="88000"/>
                <a:lumMod val="88000"/>
              </a:schemeClr>
              <a:schemeClr val="accent1">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6D147294-5C18-3742-9594-19E99DECFF47}">
      <dsp:nvSpPr>
        <dsp:cNvPr id="0" name=""/>
        <dsp:cNvSpPr/>
      </dsp:nvSpPr>
      <dsp:spPr>
        <a:xfrm>
          <a:off x="1423716" y="170560"/>
          <a:ext cx="2608552" cy="198433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Calibri" panose="020F0502020204030204" pitchFamily="34" charset="0"/>
              <a:cs typeface="Calibri" panose="020F0502020204030204" pitchFamily="34" charset="0"/>
            </a:rPr>
            <a:t>Edwin Lemert (1951) - two types of deviance that affect identity formation:</a:t>
          </a:r>
        </a:p>
      </dsp:txBody>
      <dsp:txXfrm>
        <a:off x="1481835" y="228679"/>
        <a:ext cx="2492314" cy="1868095"/>
      </dsp:txXfrm>
    </dsp:sp>
    <dsp:sp modelId="{DDBD0355-BB56-F14A-A104-898A9586B7AB}">
      <dsp:nvSpPr>
        <dsp:cNvPr id="0" name=""/>
        <dsp:cNvSpPr/>
      </dsp:nvSpPr>
      <dsp:spPr>
        <a:xfrm>
          <a:off x="4211440" y="348"/>
          <a:ext cx="2085429" cy="1647676"/>
        </a:xfrm>
        <a:prstGeom prst="roundRect">
          <a:avLst>
            <a:gd name="adj" fmla="val 10000"/>
          </a:avLst>
        </a:prstGeom>
        <a:blipFill>
          <a:blip xmlns:r="http://schemas.openxmlformats.org/officeDocument/2006/relationships" r:embed="rId1">
            <a:duotone>
              <a:schemeClr val="accent1">
                <a:hueOff val="0"/>
                <a:satOff val="0"/>
                <a:lumOff val="0"/>
                <a:alphaOff val="0"/>
                <a:shade val="88000"/>
                <a:lumMod val="88000"/>
              </a:schemeClr>
              <a:schemeClr val="accent1">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4DFFA4D5-9D58-0A4E-8BF3-2C942C665373}">
      <dsp:nvSpPr>
        <dsp:cNvPr id="0" name=""/>
        <dsp:cNvSpPr/>
      </dsp:nvSpPr>
      <dsp:spPr>
        <a:xfrm>
          <a:off x="4390610" y="170560"/>
          <a:ext cx="2085429" cy="16476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rgbClr val="009193"/>
              </a:solidFill>
              <a:latin typeface="Calibri" panose="020F0502020204030204" pitchFamily="34" charset="0"/>
              <a:cs typeface="Calibri" panose="020F0502020204030204" pitchFamily="34" charset="0"/>
            </a:rPr>
            <a:t>Primary deviance</a:t>
          </a:r>
          <a:r>
            <a:rPr lang="en-US" sz="1400" kern="1200">
              <a:latin typeface="Calibri" panose="020F0502020204030204" pitchFamily="34" charset="0"/>
              <a:cs typeface="Calibri" panose="020F0502020204030204" pitchFamily="34" charset="0"/>
            </a:rPr>
            <a:t> is a violation of norms that does not result in any long-term effects on the individual’s self-image or interactions with others. </a:t>
          </a:r>
        </a:p>
      </dsp:txBody>
      <dsp:txXfrm>
        <a:off x="4438869" y="218819"/>
        <a:ext cx="1988911" cy="1551158"/>
      </dsp:txXfrm>
    </dsp:sp>
    <dsp:sp modelId="{830E5F0B-084A-CD4F-B645-8C9D11E3EE62}">
      <dsp:nvSpPr>
        <dsp:cNvPr id="0" name=""/>
        <dsp:cNvSpPr/>
      </dsp:nvSpPr>
      <dsp:spPr>
        <a:xfrm>
          <a:off x="4447886" y="2117003"/>
          <a:ext cx="1612536" cy="1023960"/>
        </a:xfrm>
        <a:prstGeom prst="roundRect">
          <a:avLst>
            <a:gd name="adj" fmla="val 10000"/>
          </a:avLst>
        </a:prstGeom>
        <a:blipFill>
          <a:blip xmlns:r="http://schemas.openxmlformats.org/officeDocument/2006/relationships" r:embed="rId1">
            <a:duotone>
              <a:schemeClr val="accent1">
                <a:hueOff val="0"/>
                <a:satOff val="0"/>
                <a:lumOff val="0"/>
                <a:alphaOff val="0"/>
                <a:shade val="88000"/>
                <a:lumMod val="88000"/>
              </a:schemeClr>
              <a:schemeClr val="accent1">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FC6F78C2-A8A5-164B-B2EA-2F8F152E6B00}">
      <dsp:nvSpPr>
        <dsp:cNvPr id="0" name=""/>
        <dsp:cNvSpPr/>
      </dsp:nvSpPr>
      <dsp:spPr>
        <a:xfrm>
          <a:off x="4627057" y="2287215"/>
          <a:ext cx="1612536" cy="10239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Calibri" panose="020F0502020204030204" pitchFamily="34" charset="0"/>
              <a:cs typeface="Calibri" panose="020F0502020204030204" pitchFamily="34" charset="0"/>
            </a:rPr>
            <a:t>Speeding</a:t>
          </a:r>
          <a:endParaRPr lang="en-US" sz="2400" kern="1200">
            <a:latin typeface="Calibri" panose="020F0502020204030204" pitchFamily="34" charset="0"/>
            <a:cs typeface="Calibri" panose="020F0502020204030204" pitchFamily="34" charset="0"/>
          </a:endParaRPr>
        </a:p>
      </dsp:txBody>
      <dsp:txXfrm>
        <a:off x="4657048" y="2317206"/>
        <a:ext cx="1552554" cy="963978"/>
      </dsp:txXfrm>
    </dsp:sp>
    <dsp:sp modelId="{D27350EC-A1E9-FC41-8B55-9C8C2150565D}">
      <dsp:nvSpPr>
        <dsp:cNvPr id="0" name=""/>
        <dsp:cNvSpPr/>
      </dsp:nvSpPr>
      <dsp:spPr>
        <a:xfrm>
          <a:off x="6655211" y="348"/>
          <a:ext cx="2316022" cy="1575456"/>
        </a:xfrm>
        <a:prstGeom prst="roundRect">
          <a:avLst>
            <a:gd name="adj" fmla="val 10000"/>
          </a:avLst>
        </a:prstGeom>
        <a:blipFill>
          <a:blip xmlns:r="http://schemas.openxmlformats.org/officeDocument/2006/relationships" r:embed="rId1">
            <a:duotone>
              <a:schemeClr val="accent1">
                <a:hueOff val="0"/>
                <a:satOff val="0"/>
                <a:lumOff val="0"/>
                <a:alphaOff val="0"/>
                <a:shade val="88000"/>
                <a:lumMod val="88000"/>
              </a:schemeClr>
              <a:schemeClr val="accent1">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0DBE6B99-387B-F54A-AF5D-618516ED4694}">
      <dsp:nvSpPr>
        <dsp:cNvPr id="0" name=""/>
        <dsp:cNvSpPr/>
      </dsp:nvSpPr>
      <dsp:spPr>
        <a:xfrm>
          <a:off x="6834381" y="170560"/>
          <a:ext cx="2316022" cy="15754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rgbClr val="009051"/>
              </a:solidFill>
              <a:latin typeface="Calibri" panose="020F0502020204030204" pitchFamily="34" charset="0"/>
              <a:cs typeface="Calibri" panose="020F0502020204030204" pitchFamily="34" charset="0"/>
            </a:rPr>
            <a:t>Secondary deviance</a:t>
          </a:r>
          <a:r>
            <a:rPr lang="en-US" sz="1400" kern="1200">
              <a:latin typeface="Calibri" panose="020F0502020204030204" pitchFamily="34" charset="0"/>
              <a:cs typeface="Calibri" panose="020F0502020204030204" pitchFamily="34" charset="0"/>
            </a:rPr>
            <a:t> occurs when a person’s self-concept and behavior begin to change after his or her actions are labelled as deviant by members of society.</a:t>
          </a:r>
        </a:p>
      </dsp:txBody>
      <dsp:txXfrm>
        <a:off x="6880525" y="216704"/>
        <a:ext cx="2223734" cy="1483168"/>
      </dsp:txXfrm>
    </dsp:sp>
    <dsp:sp modelId="{A5A5C66A-3188-DF43-AF8D-39FDE52150E8}">
      <dsp:nvSpPr>
        <dsp:cNvPr id="0" name=""/>
        <dsp:cNvSpPr/>
      </dsp:nvSpPr>
      <dsp:spPr>
        <a:xfrm>
          <a:off x="7006953" y="2044783"/>
          <a:ext cx="1612536" cy="1023960"/>
        </a:xfrm>
        <a:prstGeom prst="roundRect">
          <a:avLst>
            <a:gd name="adj" fmla="val 10000"/>
          </a:avLst>
        </a:prstGeom>
        <a:blipFill>
          <a:blip xmlns:r="http://schemas.openxmlformats.org/officeDocument/2006/relationships" r:embed="rId1">
            <a:duotone>
              <a:schemeClr val="accent1">
                <a:hueOff val="0"/>
                <a:satOff val="0"/>
                <a:lumOff val="0"/>
                <a:alphaOff val="0"/>
                <a:shade val="88000"/>
                <a:lumMod val="88000"/>
              </a:schemeClr>
              <a:schemeClr val="accent1">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04125C78-CC7B-7A4C-B336-F2DCC1EB78C0}">
      <dsp:nvSpPr>
        <dsp:cNvPr id="0" name=""/>
        <dsp:cNvSpPr/>
      </dsp:nvSpPr>
      <dsp:spPr>
        <a:xfrm>
          <a:off x="7186124" y="2214995"/>
          <a:ext cx="1612536" cy="10239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Student who constantly skips class and gets in fights – “troublemaker”</a:t>
          </a:r>
        </a:p>
      </dsp:txBody>
      <dsp:txXfrm>
        <a:off x="7216115" y="2244986"/>
        <a:ext cx="1552554" cy="963978"/>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F7AFFB9B-9FB8-469E-96F9-4D32314110B6}" type="datetimeFigureOut">
              <a:rPr lang="en-US" smtClean="0"/>
              <a:t>2019-06-18</a:t>
            </a:fld>
            <a:endParaRPr lang="en-US"/>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pPr/>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96415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smtClean="0"/>
              <a:t>2019-06-18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121379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smtClean="0"/>
              <a:t>2019-06-18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383979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smtClean="0"/>
              <a:t>2019-06-18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4067564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smtClean="0"/>
              <a:t>2019-06-18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63499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smtClean="0"/>
              <a:t>2019-06-18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230018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smtClean="0"/>
              <a:t>2019-06-18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656050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FF1211-4E0C-4AB3-B04F-585959BDAFE8}" type="datetimeFigureOut">
              <a:rPr lang="en-US" smtClean="0"/>
              <a:t>2019-06-18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970148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BDECAF-D3BE-4069-9C78-642ECCD01477}" type="datetimeFigureOut">
              <a:rPr lang="en-US" smtClean="0"/>
              <a:t>2019-06-18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366870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FBDC27-E420-4878-9EE6-7B9656D6442A}" type="datetimeFigureOut">
              <a:rPr lang="en-US" smtClean="0"/>
              <a:t>2019-06-18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677717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2019-06-18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286926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22DC73-F065-42F5-A9F2-D90B2E42A0B3}" type="datetimeFigureOut">
              <a:rPr lang="en-US" smtClean="0"/>
              <a:t>2019-06-18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06653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BEA702-9B29-41CC-9BCC-3DF8A0D379FE}" type="datetimeFigureOut">
              <a:rPr lang="en-US" smtClean="0"/>
              <a:t>2019-06-18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493632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7649AC-CB8F-4FF1-9A34-5861C74DD0A7}" type="datetimeFigureOut">
              <a:rPr lang="en-US" smtClean="0"/>
              <a:t>2019-06-18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513100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2019-06-18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923154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2019-06-18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680401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2019-06-18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68738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C35BB1C6-BF8F-4481-8AB2-603A1C8A906A}" type="datetimeFigureOut">
              <a:rPr lang="en-US" smtClean="0"/>
              <a:t>2019-06-18</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74767802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8Oe7K32HwOM" TargetMode="External"/><Relationship Id="rId2" Type="http://schemas.openxmlformats.org/officeDocument/2006/relationships/slideLayout" Target="../slideLayouts/slideLayout2.xml"/><Relationship Id="rId1" Type="http://schemas.openxmlformats.org/officeDocument/2006/relationships/video" Target="https://www.youtube.com/embed/8Oe7K32HwOM?feature=oembed" TargetMode="Externa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www.youtube.com/watch?v=8oe7k32hwom" TargetMode="External"/><Relationship Id="rId3" Type="http://schemas.openxmlformats.org/officeDocument/2006/relationships/hyperlink" Target="https://pdxscholar.library.pdx.edu/cgi/viewcontent.cgi?article=1856&amp;context=open_access_etds" TargetMode="External"/><Relationship Id="rId7" Type="http://schemas.openxmlformats.org/officeDocument/2006/relationships/hyperlink" Target="https://www.insideedition.com/who-was-killer-clown-john-wayne-gacy-52448"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www.wausaudailyherald.com/story/news/2017/10/31/60-years-ago-true-story-ed-gein-played-out-wisconsin/816579001/" TargetMode="External"/><Relationship Id="rId5" Type="http://schemas.openxmlformats.org/officeDocument/2006/relationships/hyperlink" Target="http://time.com/4448803/rob-ford-crack-video-released/" TargetMode="External"/><Relationship Id="rId4" Type="http://schemas.openxmlformats.org/officeDocument/2006/relationships/hyperlink" Target="https://opentextbc.ca/introductiontosociology/chapter/chapter7-deviance-crime-and-social-control/" TargetMode="External"/><Relationship Id="rId9" Type="http://schemas.openxmlformats.org/officeDocument/2006/relationships/hyperlink" Target="https://creativecommons.org/licenses/by/4.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CA02A-2B07-D046-9932-65BEFEE787FB}"/>
              </a:ext>
            </a:extLst>
          </p:cNvPr>
          <p:cNvSpPr>
            <a:spLocks noGrp="1"/>
          </p:cNvSpPr>
          <p:nvPr>
            <p:ph type="ctrTitle"/>
          </p:nvPr>
        </p:nvSpPr>
        <p:spPr/>
        <p:txBody>
          <a:bodyPr>
            <a:normAutofit fontScale="90000"/>
          </a:bodyPr>
          <a:lstStyle/>
          <a:p>
            <a:r>
              <a:rPr lang="en-US"/>
              <a:t>Social Process &amp; Social Development Theories</a:t>
            </a:r>
          </a:p>
        </p:txBody>
      </p:sp>
      <p:sp>
        <p:nvSpPr>
          <p:cNvPr id="3" name="Subtitle 2">
            <a:extLst>
              <a:ext uri="{FF2B5EF4-FFF2-40B4-BE49-F238E27FC236}">
                <a16:creationId xmlns:a16="http://schemas.microsoft.com/office/drawing/2014/main" id="{D318BEA5-17C4-104C-8190-68F65D6E31A3}"/>
              </a:ext>
            </a:extLst>
          </p:cNvPr>
          <p:cNvSpPr>
            <a:spLocks noGrp="1"/>
          </p:cNvSpPr>
          <p:nvPr>
            <p:ph type="subTitle" idx="1"/>
          </p:nvPr>
        </p:nvSpPr>
        <p:spPr/>
        <p:txBody>
          <a:bodyPr/>
          <a:lstStyle/>
          <a:p>
            <a:r>
              <a:rPr lang="en-US"/>
              <a:t>Deviance: Unit 8</a:t>
            </a:r>
          </a:p>
        </p:txBody>
      </p:sp>
    </p:spTree>
    <p:extLst>
      <p:ext uri="{BB962C8B-B14F-4D97-AF65-F5344CB8AC3E}">
        <p14:creationId xmlns:p14="http://schemas.microsoft.com/office/powerpoint/2010/main" val="3216910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1486D-2DD8-F247-B9D6-10525CDFF9D9}"/>
              </a:ext>
            </a:extLst>
          </p:cNvPr>
          <p:cNvSpPr>
            <a:spLocks noGrp="1"/>
          </p:cNvSpPr>
          <p:nvPr>
            <p:ph type="title"/>
          </p:nvPr>
        </p:nvSpPr>
        <p:spPr/>
        <p:txBody>
          <a:bodyPr anchor="ctr">
            <a:normAutofit/>
          </a:bodyPr>
          <a:lstStyle/>
          <a:p>
            <a:r>
              <a:rPr lang="en-US" sz="4400">
                <a:solidFill>
                  <a:schemeClr val="tx1"/>
                </a:solidFill>
              </a:rPr>
              <a:t>Social Control Theory </a:t>
            </a:r>
            <a:r>
              <a:rPr lang="en-US" sz="2400">
                <a:solidFill>
                  <a:schemeClr val="tx1"/>
                </a:solidFill>
              </a:rPr>
              <a:t>(3 of 4) </a:t>
            </a:r>
          </a:p>
        </p:txBody>
      </p:sp>
      <p:sp>
        <p:nvSpPr>
          <p:cNvPr id="3" name="Content Placeholder 2">
            <a:extLst>
              <a:ext uri="{FF2B5EF4-FFF2-40B4-BE49-F238E27FC236}">
                <a16:creationId xmlns:a16="http://schemas.microsoft.com/office/drawing/2014/main" id="{A2D9D75D-C208-C842-85DD-B39289D0C3D4}"/>
              </a:ext>
            </a:extLst>
          </p:cNvPr>
          <p:cNvSpPr>
            <a:spLocks noGrp="1"/>
          </p:cNvSpPr>
          <p:nvPr>
            <p:ph sz="quarter" idx="13"/>
          </p:nvPr>
        </p:nvSpPr>
        <p:spPr/>
        <p:txBody>
          <a:bodyPr anchor="ctr">
            <a:normAutofit fontScale="70000" lnSpcReduction="20000"/>
          </a:bodyPr>
          <a:lstStyle/>
          <a:p>
            <a:r>
              <a:rPr lang="en-US" sz="2900" cap="none">
                <a:solidFill>
                  <a:schemeClr val="tx1">
                    <a:lumMod val="95000"/>
                    <a:lumOff val="5000"/>
                  </a:schemeClr>
                </a:solidFill>
                <a:latin typeface="Calibri" panose="020F0502020204030204" pitchFamily="34" charset="0"/>
                <a:cs typeface="Calibri" panose="020F0502020204030204" pitchFamily="34" charset="0"/>
              </a:rPr>
              <a:t>Delinquency and </a:t>
            </a:r>
            <a:r>
              <a:rPr lang="en-US" sz="2900" b="1" cap="none">
                <a:solidFill>
                  <a:srgbClr val="521B93"/>
                </a:solidFill>
                <a:latin typeface="Calibri" panose="020F0502020204030204" pitchFamily="34" charset="0"/>
                <a:cs typeface="Calibri" panose="020F0502020204030204" pitchFamily="34" charset="0"/>
              </a:rPr>
              <a:t>attachment</a:t>
            </a:r>
            <a:r>
              <a:rPr lang="en-US" sz="2900" cap="none">
                <a:solidFill>
                  <a:srgbClr val="521B93"/>
                </a:solidFill>
                <a:latin typeface="Calibri" panose="020F0502020204030204" pitchFamily="34" charset="0"/>
                <a:cs typeface="Calibri" panose="020F0502020204030204" pitchFamily="34" charset="0"/>
              </a:rPr>
              <a:t> </a:t>
            </a:r>
            <a:r>
              <a:rPr lang="en-US" sz="2900" cap="none">
                <a:solidFill>
                  <a:schemeClr val="tx1">
                    <a:lumMod val="95000"/>
                    <a:lumOff val="5000"/>
                  </a:schemeClr>
                </a:solidFill>
                <a:latin typeface="Calibri" panose="020F0502020204030204" pitchFamily="34" charset="0"/>
                <a:cs typeface="Calibri" panose="020F0502020204030204" pitchFamily="34" charset="0"/>
              </a:rPr>
              <a:t>should be measured directly by studying the extent to which attachments to significant others have been developed. </a:t>
            </a:r>
          </a:p>
          <a:p>
            <a:r>
              <a:rPr lang="en-US" sz="2900" b="1" cap="none">
                <a:solidFill>
                  <a:srgbClr val="009193"/>
                </a:solidFill>
                <a:latin typeface="Calibri" panose="020F0502020204030204" pitchFamily="34" charset="0"/>
                <a:cs typeface="Calibri" panose="020F0502020204030204" pitchFamily="34" charset="0"/>
              </a:rPr>
              <a:t>Commitment</a:t>
            </a:r>
            <a:r>
              <a:rPr lang="en-US" sz="2900" b="1" cap="none">
                <a:solidFill>
                  <a:schemeClr val="tx1">
                    <a:lumMod val="95000"/>
                    <a:lumOff val="5000"/>
                  </a:schemeClr>
                </a:solidFill>
                <a:latin typeface="Calibri" panose="020F0502020204030204" pitchFamily="34" charset="0"/>
                <a:cs typeface="Calibri" panose="020F0502020204030204" pitchFamily="34" charset="0"/>
              </a:rPr>
              <a:t> -</a:t>
            </a:r>
            <a:r>
              <a:rPr lang="en-US" sz="2900" cap="none">
                <a:solidFill>
                  <a:schemeClr val="tx1">
                    <a:lumMod val="95000"/>
                    <a:lumOff val="5000"/>
                  </a:schemeClr>
                </a:solidFill>
                <a:latin typeface="Calibri" panose="020F0502020204030204" pitchFamily="34" charset="0"/>
                <a:cs typeface="Calibri" panose="020F0502020204030204" pitchFamily="34" charset="0"/>
              </a:rPr>
              <a:t> the investment which a person makes in conventional behavior which would be lost if he or she were to decide to break the law </a:t>
            </a:r>
          </a:p>
          <a:p>
            <a:pPr lvl="1"/>
            <a:r>
              <a:rPr lang="en-US" sz="2900" cap="none">
                <a:solidFill>
                  <a:schemeClr val="tx1">
                    <a:lumMod val="95000"/>
                    <a:lumOff val="5000"/>
                  </a:schemeClr>
                </a:solidFill>
                <a:latin typeface="Calibri" panose="020F0502020204030204" pitchFamily="34" charset="0"/>
                <a:cs typeface="Calibri" panose="020F0502020204030204" pitchFamily="34" charset="0"/>
              </a:rPr>
              <a:t>Positive attitudes towards work, education and adult life </a:t>
            </a:r>
          </a:p>
          <a:p>
            <a:pPr lvl="1"/>
            <a:r>
              <a:rPr lang="en-US" sz="2900" cap="none">
                <a:solidFill>
                  <a:schemeClr val="tx1">
                    <a:lumMod val="95000"/>
                    <a:lumOff val="5000"/>
                  </a:schemeClr>
                </a:solidFill>
                <a:latin typeface="Calibri" panose="020F0502020204030204" pitchFamily="34" charset="0"/>
                <a:cs typeface="Calibri" panose="020F0502020204030204" pitchFamily="34" charset="0"/>
              </a:rPr>
              <a:t>lack of commitment is an alternative situation in which youths refrain from working on their education through which they can achieve high status adult work roles. </a:t>
            </a:r>
            <a:br>
              <a:rPr lang="en-US" sz="3900">
                <a:solidFill>
                  <a:schemeClr val="tx1">
                    <a:lumMod val="95000"/>
                    <a:lumOff val="5000"/>
                  </a:schemeClr>
                </a:solidFill>
              </a:rPr>
            </a:br>
            <a:r>
              <a:rPr lang="en-US" sz="1600">
                <a:solidFill>
                  <a:schemeClr val="tx1">
                    <a:lumMod val="95000"/>
                    <a:lumOff val="5000"/>
                  </a:schemeClr>
                </a:solidFill>
              </a:rPr>
              <a:t>				</a:t>
            </a:r>
            <a:r>
              <a:rPr lang="en-US" sz="1600" cap="none">
                <a:solidFill>
                  <a:schemeClr val="tx1">
                    <a:lumMod val="95000"/>
                    <a:lumOff val="5000"/>
                  </a:schemeClr>
                </a:solidFill>
                <a:latin typeface="Calibri" panose="020F0502020204030204" pitchFamily="34" charset="0"/>
                <a:cs typeface="Calibri" panose="020F0502020204030204" pitchFamily="34" charset="0"/>
              </a:rPr>
              <a:t>		</a:t>
            </a:r>
          </a:p>
          <a:p>
            <a:pPr lvl="1"/>
            <a:endParaRPr lang="en-US" sz="1600" cap="none">
              <a:solidFill>
                <a:schemeClr val="tx1">
                  <a:lumMod val="95000"/>
                  <a:lumOff val="5000"/>
                </a:schemeClr>
              </a:solidFill>
              <a:latin typeface="Calibri" panose="020F0502020204030204" pitchFamily="34" charset="0"/>
              <a:cs typeface="Calibri" panose="020F0502020204030204" pitchFamily="34" charset="0"/>
            </a:endParaRPr>
          </a:p>
          <a:p>
            <a:pPr marL="457200" lvl="1" indent="0" algn="r">
              <a:buNone/>
            </a:pPr>
            <a:r>
              <a:rPr lang="en-US" sz="1600" cap="none">
                <a:solidFill>
                  <a:schemeClr val="tx1">
                    <a:lumMod val="95000"/>
                    <a:lumOff val="5000"/>
                  </a:schemeClr>
                </a:solidFill>
                <a:latin typeface="Calibri" panose="020F0502020204030204" pitchFamily="34" charset="0"/>
                <a:cs typeface="Calibri" panose="020F0502020204030204" pitchFamily="34" charset="0"/>
              </a:rPr>
              <a:t>						</a:t>
            </a:r>
            <a:r>
              <a:rPr lang="en-US" b="1" cap="none">
                <a:solidFill>
                  <a:schemeClr val="tx1">
                    <a:lumMod val="95000"/>
                    <a:lumOff val="5000"/>
                  </a:schemeClr>
                </a:solidFill>
                <a:latin typeface="Calibri" panose="020F0502020204030204" pitchFamily="34" charset="0"/>
                <a:cs typeface="Calibri" panose="020F0502020204030204" pitchFamily="34" charset="0"/>
              </a:rPr>
              <a:t>(Reference #1)</a:t>
            </a:r>
          </a:p>
          <a:p>
            <a:endParaRPr lang="en-US" sz="1600">
              <a:solidFill>
                <a:schemeClr val="tx1">
                  <a:lumMod val="95000"/>
                  <a:lumOff val="5000"/>
                </a:schemeClr>
              </a:solidFill>
            </a:endParaRPr>
          </a:p>
        </p:txBody>
      </p:sp>
    </p:spTree>
    <p:extLst>
      <p:ext uri="{BB962C8B-B14F-4D97-AF65-F5344CB8AC3E}">
        <p14:creationId xmlns:p14="http://schemas.microsoft.com/office/powerpoint/2010/main" val="3273809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A77C1-CA4E-8549-8229-B7797D5788E3}"/>
              </a:ext>
            </a:extLst>
          </p:cNvPr>
          <p:cNvSpPr>
            <a:spLocks noGrp="1"/>
          </p:cNvSpPr>
          <p:nvPr>
            <p:ph type="title"/>
          </p:nvPr>
        </p:nvSpPr>
        <p:spPr/>
        <p:txBody>
          <a:bodyPr/>
          <a:lstStyle/>
          <a:p>
            <a:pPr algn="ctr"/>
            <a:r>
              <a:rPr lang="en-US">
                <a:solidFill>
                  <a:schemeClr val="tx1"/>
                </a:solidFill>
              </a:rPr>
              <a:t>Social Control Theory </a:t>
            </a:r>
            <a:r>
              <a:rPr lang="en-US" sz="2400">
                <a:solidFill>
                  <a:schemeClr val="tx1"/>
                </a:solidFill>
              </a:rPr>
              <a:t>(4 of 4)</a:t>
            </a:r>
          </a:p>
        </p:txBody>
      </p:sp>
      <p:sp>
        <p:nvSpPr>
          <p:cNvPr id="3" name="Content Placeholder 2">
            <a:extLst>
              <a:ext uri="{FF2B5EF4-FFF2-40B4-BE49-F238E27FC236}">
                <a16:creationId xmlns:a16="http://schemas.microsoft.com/office/drawing/2014/main" id="{5D6010EB-68E5-6A47-9E72-F1D50FDFDB93}"/>
              </a:ext>
            </a:extLst>
          </p:cNvPr>
          <p:cNvSpPr>
            <a:spLocks noGrp="1"/>
          </p:cNvSpPr>
          <p:nvPr>
            <p:ph sz="quarter" idx="13"/>
          </p:nvPr>
        </p:nvSpPr>
        <p:spPr/>
        <p:txBody>
          <a:bodyPr anchor="t">
            <a:normAutofit/>
          </a:bodyPr>
          <a:lstStyle/>
          <a:p>
            <a:r>
              <a:rPr lang="en-US" b="1" cap="none">
                <a:solidFill>
                  <a:schemeClr val="accent4">
                    <a:lumMod val="75000"/>
                  </a:schemeClr>
                </a:solidFill>
                <a:latin typeface="Calibri" panose="020F0502020204030204" pitchFamily="34" charset="0"/>
                <a:cs typeface="Calibri" panose="020F0502020204030204" pitchFamily="34" charset="0"/>
              </a:rPr>
              <a:t>Involvement </a:t>
            </a:r>
            <a:r>
              <a:rPr lang="en-US" cap="none">
                <a:latin typeface="Calibri" panose="020F0502020204030204" pitchFamily="34" charset="0"/>
                <a:cs typeface="Calibri" panose="020F0502020204030204" pitchFamily="34" charset="0"/>
              </a:rPr>
              <a:t>is related to the incapacitation of the individual by engaging him or her in prosocial behavior so that he or she is unavailable to participate in law breaking behavior.  </a:t>
            </a:r>
          </a:p>
          <a:p>
            <a:r>
              <a:rPr lang="en-US" b="1" cap="none">
                <a:solidFill>
                  <a:schemeClr val="accent2">
                    <a:lumMod val="50000"/>
                  </a:schemeClr>
                </a:solidFill>
                <a:latin typeface="Calibri" panose="020F0502020204030204" pitchFamily="34" charset="0"/>
                <a:cs typeface="Calibri" panose="020F0502020204030204" pitchFamily="34" charset="0"/>
              </a:rPr>
              <a:t>Beliefs</a:t>
            </a:r>
            <a:r>
              <a:rPr lang="en-US" cap="none">
                <a:latin typeface="Calibri" panose="020F0502020204030204" pitchFamily="34" charset="0"/>
                <a:cs typeface="Calibri" panose="020F0502020204030204" pitchFamily="34" charset="0"/>
              </a:rPr>
              <a:t> - "An agreement on common values in society." If a person views social values as beliefs, he or she will conform to them.</a:t>
            </a:r>
          </a:p>
          <a:p>
            <a:pPr marL="0" indent="0" algn="r">
              <a:buNone/>
            </a:pPr>
            <a:endParaRPr lang="en-US" sz="1400" b="1" cap="none">
              <a:latin typeface="Calibri" panose="020F0502020204030204" pitchFamily="34" charset="0"/>
              <a:cs typeface="Calibri" panose="020F0502020204030204" pitchFamily="34" charset="0"/>
            </a:endParaRPr>
          </a:p>
          <a:p>
            <a:pPr marL="0" indent="0" algn="r">
              <a:buNone/>
            </a:pPr>
            <a:r>
              <a:rPr lang="en-US" sz="1400" b="1" cap="none">
                <a:latin typeface="Calibri" panose="020F0502020204030204" pitchFamily="34" charset="0"/>
                <a:cs typeface="Calibri" panose="020F0502020204030204" pitchFamily="34" charset="0"/>
              </a:rPr>
              <a:t>(Reference #1 &amp; 2) (Attribution #8) </a:t>
            </a:r>
          </a:p>
          <a:p>
            <a:endParaRPr lang="en-US" cap="none">
              <a:latin typeface="Calibri" panose="020F0502020204030204" pitchFamily="34" charset="0"/>
              <a:cs typeface="Calibri" panose="020F0502020204030204" pitchFamily="34" charset="0"/>
            </a:endParaRPr>
          </a:p>
          <a:p>
            <a:endParaRPr lang="en-US"/>
          </a:p>
        </p:txBody>
      </p:sp>
    </p:spTree>
    <p:extLst>
      <p:ext uri="{BB962C8B-B14F-4D97-AF65-F5344CB8AC3E}">
        <p14:creationId xmlns:p14="http://schemas.microsoft.com/office/powerpoint/2010/main" val="1700563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C10D6-50BB-4D4C-B0A4-5ED2707112EE}"/>
              </a:ext>
            </a:extLst>
          </p:cNvPr>
          <p:cNvSpPr>
            <a:spLocks noGrp="1"/>
          </p:cNvSpPr>
          <p:nvPr>
            <p:ph type="title"/>
          </p:nvPr>
        </p:nvSpPr>
        <p:spPr/>
        <p:txBody>
          <a:bodyPr>
            <a:normAutofit/>
          </a:bodyPr>
          <a:lstStyle/>
          <a:p>
            <a:pPr algn="ctr"/>
            <a:r>
              <a:rPr lang="en-US">
                <a:solidFill>
                  <a:schemeClr val="tx1"/>
                </a:solidFill>
              </a:rPr>
              <a:t>Social Control as Discipline </a:t>
            </a:r>
            <a:r>
              <a:rPr lang="en-US" sz="2400">
                <a:solidFill>
                  <a:schemeClr val="tx1"/>
                </a:solidFill>
              </a:rPr>
              <a:t>(1 of 2)</a:t>
            </a:r>
            <a:endParaRPr lang="en-US" sz="2700">
              <a:solidFill>
                <a:schemeClr val="tx1"/>
              </a:solidFill>
            </a:endParaRPr>
          </a:p>
        </p:txBody>
      </p:sp>
      <p:sp>
        <p:nvSpPr>
          <p:cNvPr id="3" name="Content Placeholder 2">
            <a:extLst>
              <a:ext uri="{FF2B5EF4-FFF2-40B4-BE49-F238E27FC236}">
                <a16:creationId xmlns:a16="http://schemas.microsoft.com/office/drawing/2014/main" id="{D06B5F0F-6960-A541-AED6-5B3519109D12}"/>
              </a:ext>
            </a:extLst>
          </p:cNvPr>
          <p:cNvSpPr>
            <a:spLocks noGrp="1"/>
          </p:cNvSpPr>
          <p:nvPr>
            <p:ph sz="quarter" idx="13"/>
          </p:nvPr>
        </p:nvSpPr>
        <p:spPr/>
        <p:txBody>
          <a:bodyPr>
            <a:normAutofit fontScale="85000" lnSpcReduction="20000"/>
          </a:bodyPr>
          <a:lstStyle/>
          <a:p>
            <a:r>
              <a:rPr lang="en-US" sz="2800" cap="none">
                <a:latin typeface="Calibri"/>
                <a:cs typeface="Calibri"/>
              </a:rPr>
              <a:t>Michel Foucault (1979) </a:t>
            </a:r>
            <a:endParaRPr lang="en-US" sz="2800" cap="none">
              <a:latin typeface="Calibri" panose="020F0502020204030204" pitchFamily="34" charset="0"/>
              <a:cs typeface="Calibri" panose="020F0502020204030204" pitchFamily="34" charset="0"/>
            </a:endParaRPr>
          </a:p>
          <a:p>
            <a:r>
              <a:rPr lang="en-US" sz="2800" b="1" cap="none">
                <a:solidFill>
                  <a:schemeClr val="accent6">
                    <a:lumMod val="75000"/>
                  </a:schemeClr>
                </a:solidFill>
                <a:latin typeface="Calibri" panose="020F0502020204030204" pitchFamily="34" charset="0"/>
                <a:cs typeface="Calibri" panose="020F0502020204030204" pitchFamily="34" charset="0"/>
              </a:rPr>
              <a:t>Disciplinary social control</a:t>
            </a:r>
            <a:r>
              <a:rPr lang="en-US" sz="2800" cap="none">
                <a:latin typeface="Calibri" panose="020F0502020204030204" pitchFamily="34" charset="0"/>
                <a:cs typeface="Calibri" panose="020F0502020204030204" pitchFamily="34" charset="0"/>
              </a:rPr>
              <a:t> - detailed continuous training, control, and observation of individuals to improve their capabilities: </a:t>
            </a:r>
          </a:p>
          <a:p>
            <a:pPr lvl="1">
              <a:buSzPct val="110000"/>
              <a:buFont typeface="Wingdings" pitchFamily="2" charset="2"/>
              <a:buChar char="Ø"/>
            </a:pPr>
            <a:r>
              <a:rPr lang="en-US" sz="2400" cap="none">
                <a:latin typeface="Calibri" panose="020F0502020204030204" pitchFamily="34" charset="0"/>
                <a:cs typeface="Calibri" panose="020F0502020204030204" pitchFamily="34" charset="0"/>
              </a:rPr>
              <a:t>criminals into law abiding citizens</a:t>
            </a:r>
          </a:p>
          <a:p>
            <a:pPr lvl="1">
              <a:buSzPct val="110000"/>
              <a:buFont typeface="Wingdings" pitchFamily="2" charset="2"/>
              <a:buChar char="Ø"/>
            </a:pPr>
            <a:r>
              <a:rPr lang="en-US" sz="2400" cap="none">
                <a:latin typeface="Calibri"/>
                <a:cs typeface="Calibri"/>
              </a:rPr>
              <a:t>children into educated and productive adults recruits into disciplined soldiers</a:t>
            </a:r>
          </a:p>
          <a:p>
            <a:pPr lvl="1">
              <a:buSzPct val="110000"/>
              <a:buFont typeface="Wingdings" pitchFamily="2" charset="2"/>
              <a:buChar char="Ø"/>
            </a:pPr>
            <a:r>
              <a:rPr lang="en-US" sz="2400" cap="none">
                <a:latin typeface="Calibri" panose="020F0502020204030204" pitchFamily="34" charset="0"/>
                <a:cs typeface="Calibri" panose="020F0502020204030204" pitchFamily="34" charset="0"/>
              </a:rPr>
              <a:t>patients into healthy people</a:t>
            </a:r>
          </a:p>
          <a:p>
            <a:pPr lvl="2"/>
            <a:r>
              <a:rPr lang="en-US" sz="2000" cap="none">
                <a:latin typeface="Calibri" panose="020F0502020204030204" pitchFamily="34" charset="0"/>
                <a:cs typeface="Calibri" panose="020F0502020204030204" pitchFamily="34" charset="0"/>
              </a:rPr>
              <a:t>renders individuals docile with disciplinary training simultaneously increases their abilities, skills, and usefulness while making them more compliant and manipulatable. </a:t>
            </a:r>
          </a:p>
          <a:p>
            <a:pPr marL="914400" lvl="2" indent="0" algn="r">
              <a:buNone/>
            </a:pPr>
            <a:r>
              <a:rPr lang="en-US" sz="1500" b="1" cap="none">
                <a:latin typeface="Calibri" panose="020F0502020204030204" pitchFamily="34" charset="0"/>
                <a:cs typeface="Calibri" panose="020F0502020204030204" pitchFamily="34" charset="0"/>
              </a:rPr>
              <a:t>(Reference #2)</a:t>
            </a:r>
          </a:p>
        </p:txBody>
      </p:sp>
    </p:spTree>
    <p:extLst>
      <p:ext uri="{BB962C8B-B14F-4D97-AF65-F5344CB8AC3E}">
        <p14:creationId xmlns:p14="http://schemas.microsoft.com/office/powerpoint/2010/main" val="3028912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B2771-1FF2-C14F-93B7-7026B4D120A2}"/>
              </a:ext>
            </a:extLst>
          </p:cNvPr>
          <p:cNvSpPr>
            <a:spLocks noGrp="1"/>
          </p:cNvSpPr>
          <p:nvPr>
            <p:ph type="title"/>
          </p:nvPr>
        </p:nvSpPr>
        <p:spPr/>
        <p:txBody>
          <a:bodyPr vert="horz" lIns="91440" tIns="45720" rIns="91440" bIns="45720" rtlCol="0" anchor="ctr">
            <a:normAutofit/>
          </a:bodyPr>
          <a:lstStyle/>
          <a:p>
            <a:r>
              <a:rPr lang="en-US" sz="3800">
                <a:solidFill>
                  <a:schemeClr val="tx1"/>
                </a:solidFill>
              </a:rPr>
              <a:t>Social Control as Discipline </a:t>
            </a:r>
            <a:r>
              <a:rPr lang="en-US" sz="2400">
                <a:solidFill>
                  <a:schemeClr val="tx1"/>
                </a:solidFill>
              </a:rPr>
              <a:t>(2 of 2)</a:t>
            </a:r>
          </a:p>
        </p:txBody>
      </p:sp>
      <p:sp>
        <p:nvSpPr>
          <p:cNvPr id="3" name="Content Placeholder 2">
            <a:extLst>
              <a:ext uri="{FF2B5EF4-FFF2-40B4-BE49-F238E27FC236}">
                <a16:creationId xmlns:a16="http://schemas.microsoft.com/office/drawing/2014/main" id="{65662E41-1C9E-784C-8E30-414387798EC7}"/>
              </a:ext>
            </a:extLst>
          </p:cNvPr>
          <p:cNvSpPr>
            <a:spLocks noGrp="1"/>
          </p:cNvSpPr>
          <p:nvPr>
            <p:ph sz="quarter" idx="13"/>
          </p:nvPr>
        </p:nvSpPr>
        <p:spPr/>
        <p:txBody>
          <a:bodyPr vert="horz" lIns="91440" tIns="45720" rIns="91440" bIns="45720" rtlCol="0" anchor="ctr">
            <a:normAutofit/>
          </a:bodyPr>
          <a:lstStyle/>
          <a:p>
            <a:r>
              <a:rPr lang="en-US" b="1" cap="none">
                <a:latin typeface="Calibri" panose="020F0502020204030204" pitchFamily="34" charset="0"/>
                <a:cs typeface="Calibri" panose="020F0502020204030204" pitchFamily="34" charset="0"/>
              </a:rPr>
              <a:t>Surveillance </a:t>
            </a:r>
            <a:r>
              <a:rPr lang="en-US" cap="none">
                <a:latin typeface="Calibri" panose="020F0502020204030204" pitchFamily="34" charset="0"/>
                <a:cs typeface="Calibri" panose="020F0502020204030204" pitchFamily="34" charset="0"/>
              </a:rPr>
              <a:t>refers to the various means used to make the lives and activities of individuals visible to authorities. </a:t>
            </a:r>
          </a:p>
          <a:p>
            <a:r>
              <a:rPr lang="en-US" cap="none">
                <a:latin typeface="Calibri" panose="020F0502020204030204" pitchFamily="34" charset="0"/>
                <a:cs typeface="Calibri" panose="020F0502020204030204" pitchFamily="34" charset="0"/>
              </a:rPr>
              <a:t> Jeremy Bentham (1791) ideal prison</a:t>
            </a:r>
          </a:p>
          <a:p>
            <a:pPr lvl="1"/>
            <a:r>
              <a:rPr lang="en-US" sz="2000" b="1" cap="none">
                <a:latin typeface="Calibri" panose="020F0502020204030204" pitchFamily="34" charset="0"/>
                <a:cs typeface="Calibri" panose="020F0502020204030204" pitchFamily="34" charset="0"/>
              </a:rPr>
              <a:t>Panopticon</a:t>
            </a:r>
            <a:r>
              <a:rPr lang="en-US" sz="2000" cap="none">
                <a:latin typeface="Calibri" panose="020F0502020204030204" pitchFamily="34" charset="0"/>
                <a:cs typeface="Calibri" panose="020F0502020204030204" pitchFamily="34" charset="0"/>
              </a:rPr>
              <a:t> - prisoners’ cells would be arranged in a circle around a central observation tower where they could be both separated from each other and continually exposed to the view of prison guards.</a:t>
            </a:r>
          </a:p>
          <a:p>
            <a:pPr marL="457200" lvl="1" indent="0" algn="r">
              <a:buNone/>
            </a:pPr>
            <a:r>
              <a:rPr lang="en-US" sz="1400" b="1" cap="none">
                <a:latin typeface="Calibri" panose="020F0502020204030204" pitchFamily="34" charset="0"/>
                <a:cs typeface="Calibri" panose="020F0502020204030204" pitchFamily="34" charset="0"/>
              </a:rPr>
              <a:t>(Reference #2) (Attribution #1)  </a:t>
            </a:r>
            <a:endParaRPr lang="en-US" b="1" cap="none">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0292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0795E-B9AA-AA4C-955F-C9FCB23EC537}"/>
              </a:ext>
            </a:extLst>
          </p:cNvPr>
          <p:cNvSpPr>
            <a:spLocks noGrp="1"/>
          </p:cNvSpPr>
          <p:nvPr>
            <p:ph type="title"/>
          </p:nvPr>
        </p:nvSpPr>
        <p:spPr>
          <a:xfrm>
            <a:off x="0" y="685800"/>
            <a:ext cx="12192000" cy="1151965"/>
          </a:xfrm>
        </p:spPr>
        <p:txBody>
          <a:bodyPr>
            <a:normAutofit fontScale="90000"/>
          </a:bodyPr>
          <a:lstStyle/>
          <a:p>
            <a:pPr algn="ctr"/>
            <a:r>
              <a:rPr lang="en-US">
                <a:solidFill>
                  <a:schemeClr val="tx1"/>
                </a:solidFill>
              </a:rPr>
              <a:t>Criminal Profile – Social Control Theory</a:t>
            </a:r>
            <a:br>
              <a:rPr lang="en-US">
                <a:solidFill>
                  <a:schemeClr val="tx1"/>
                </a:solidFill>
              </a:rPr>
            </a:br>
            <a:r>
              <a:rPr lang="en-US">
                <a:solidFill>
                  <a:schemeClr val="tx1"/>
                </a:solidFill>
              </a:rPr>
              <a:t>Ed </a:t>
            </a:r>
            <a:r>
              <a:rPr lang="en-US" err="1">
                <a:solidFill>
                  <a:schemeClr val="tx1"/>
                </a:solidFill>
              </a:rPr>
              <a:t>Gein</a:t>
            </a:r>
            <a:r>
              <a:rPr lang="en-US">
                <a:solidFill>
                  <a:schemeClr val="tx1"/>
                </a:solidFill>
              </a:rPr>
              <a:t> (50’s)</a:t>
            </a:r>
          </a:p>
        </p:txBody>
      </p:sp>
      <p:sp>
        <p:nvSpPr>
          <p:cNvPr id="3" name="Content Placeholder 2">
            <a:extLst>
              <a:ext uri="{FF2B5EF4-FFF2-40B4-BE49-F238E27FC236}">
                <a16:creationId xmlns:a16="http://schemas.microsoft.com/office/drawing/2014/main" id="{1A374DD3-3FBF-A848-A7EF-B5A63AF1351C}"/>
              </a:ext>
            </a:extLst>
          </p:cNvPr>
          <p:cNvSpPr>
            <a:spLocks noGrp="1"/>
          </p:cNvSpPr>
          <p:nvPr>
            <p:ph sz="quarter" idx="13"/>
          </p:nvPr>
        </p:nvSpPr>
        <p:spPr/>
        <p:txBody>
          <a:bodyPr>
            <a:normAutofit fontScale="92500" lnSpcReduction="10000"/>
          </a:bodyPr>
          <a:lstStyle/>
          <a:p>
            <a:r>
              <a:rPr lang="en-US">
                <a:latin typeface="Calibri" panose="020F0502020204030204" pitchFamily="34" charset="0"/>
                <a:cs typeface="Calibri" panose="020F0502020204030204" pitchFamily="34" charset="0"/>
              </a:rPr>
              <a:t>1957</a:t>
            </a:r>
          </a:p>
          <a:p>
            <a:r>
              <a:rPr lang="en-US" cap="none">
                <a:latin typeface="Calibri" panose="020F0502020204030204" pitchFamily="34" charset="0"/>
                <a:cs typeface="Calibri" panose="020F0502020204030204" pitchFamily="34" charset="0"/>
              </a:rPr>
              <a:t>His entire family died within 4 years</a:t>
            </a:r>
          </a:p>
          <a:p>
            <a:pPr lvl="1"/>
            <a:r>
              <a:rPr lang="en-US" cap="none">
                <a:latin typeface="Calibri" panose="020F0502020204030204" pitchFamily="34" charset="0"/>
                <a:cs typeface="Calibri" panose="020F0502020204030204" pitchFamily="34" charset="0"/>
              </a:rPr>
              <a:t>Inspiration for Buffalo Bill </a:t>
            </a:r>
          </a:p>
          <a:p>
            <a:r>
              <a:rPr lang="en-US" cap="none">
                <a:latin typeface="Calibri" panose="020F0502020204030204" pitchFamily="34" charset="0"/>
                <a:cs typeface="Calibri" panose="020F0502020204030204" pitchFamily="34" charset="0"/>
              </a:rPr>
              <a:t>Robbed graves and killed at least one woman. </a:t>
            </a:r>
          </a:p>
          <a:p>
            <a:pPr lvl="1"/>
            <a:r>
              <a:rPr lang="en-US" cap="none">
                <a:latin typeface="Calibri" panose="020F0502020204030204" pitchFamily="34" charset="0"/>
                <a:cs typeface="Calibri" panose="020F0502020204030204" pitchFamily="34" charset="0"/>
              </a:rPr>
              <a:t>Had a collection of used body parts to create furniture, ornaments, and clothing </a:t>
            </a:r>
          </a:p>
          <a:p>
            <a:r>
              <a:rPr lang="en-US" b="1" cap="none">
                <a:solidFill>
                  <a:schemeClr val="accent3"/>
                </a:solidFill>
                <a:latin typeface="Calibri" panose="020F0502020204030204" pitchFamily="34" charset="0"/>
                <a:cs typeface="Calibri" panose="020F0502020204030204" pitchFamily="34" charset="0"/>
              </a:rPr>
              <a:t>Social Control Theory </a:t>
            </a:r>
            <a:r>
              <a:rPr lang="en-US" cap="none">
                <a:latin typeface="Calibri" panose="020F0502020204030204" pitchFamily="34" charset="0"/>
                <a:cs typeface="Calibri" panose="020F0502020204030204" pitchFamily="34" charset="0"/>
              </a:rPr>
              <a:t>would argue that based on Ed </a:t>
            </a:r>
            <a:r>
              <a:rPr lang="en-US" cap="none" err="1">
                <a:latin typeface="Calibri" panose="020F0502020204030204" pitchFamily="34" charset="0"/>
                <a:cs typeface="Calibri" panose="020F0502020204030204" pitchFamily="34" charset="0"/>
              </a:rPr>
              <a:t>Gein’s</a:t>
            </a:r>
            <a:r>
              <a:rPr lang="en-US" cap="none">
                <a:latin typeface="Calibri" panose="020F0502020204030204" pitchFamily="34" charset="0"/>
                <a:cs typeface="Calibri" panose="020F0502020204030204" pitchFamily="34" charset="0"/>
              </a:rPr>
              <a:t> behavior after his parents death, the drastically weakening his attachment to society and its structure, and thus did it’s structure. </a:t>
            </a:r>
          </a:p>
          <a:p>
            <a:pPr marL="0" indent="0" algn="r">
              <a:buNone/>
            </a:pPr>
            <a:r>
              <a:rPr lang="en-US" sz="1500" b="1" cap="none">
                <a:latin typeface="Calibri" panose="020F0502020204030204" pitchFamily="34" charset="0"/>
                <a:cs typeface="Calibri" panose="020F0502020204030204" pitchFamily="34" charset="0"/>
              </a:rPr>
              <a:t>(Reference #4) (Attribution #10)</a:t>
            </a:r>
          </a:p>
          <a:p>
            <a:endParaRPr lang="en-US"/>
          </a:p>
        </p:txBody>
      </p:sp>
    </p:spTree>
    <p:extLst>
      <p:ext uri="{BB962C8B-B14F-4D97-AF65-F5344CB8AC3E}">
        <p14:creationId xmlns:p14="http://schemas.microsoft.com/office/powerpoint/2010/main" val="4047237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F9721-CBD9-344B-97AE-8A67E6AF25EB}"/>
              </a:ext>
            </a:extLst>
          </p:cNvPr>
          <p:cNvSpPr>
            <a:spLocks noGrp="1"/>
          </p:cNvSpPr>
          <p:nvPr>
            <p:ph type="title"/>
          </p:nvPr>
        </p:nvSpPr>
        <p:spPr/>
        <p:txBody>
          <a:bodyPr vert="horz" lIns="91440" tIns="45720" rIns="91440" bIns="45720" rtlCol="0" anchor="ctr">
            <a:normAutofit/>
          </a:bodyPr>
          <a:lstStyle/>
          <a:p>
            <a:pPr algn="ctr"/>
            <a:r>
              <a:rPr lang="en-US" sz="3700">
                <a:solidFill>
                  <a:schemeClr val="tx1"/>
                </a:solidFill>
              </a:rPr>
              <a:t>Labeling Theory</a:t>
            </a:r>
          </a:p>
        </p:txBody>
      </p:sp>
      <p:sp>
        <p:nvSpPr>
          <p:cNvPr id="3" name="Content Placeholder 2">
            <a:extLst>
              <a:ext uri="{FF2B5EF4-FFF2-40B4-BE49-F238E27FC236}">
                <a16:creationId xmlns:a16="http://schemas.microsoft.com/office/drawing/2014/main" id="{DA728661-8974-1248-9B9F-93207FC2776A}"/>
              </a:ext>
            </a:extLst>
          </p:cNvPr>
          <p:cNvSpPr>
            <a:spLocks noGrp="1"/>
          </p:cNvSpPr>
          <p:nvPr>
            <p:ph sz="quarter" idx="13"/>
          </p:nvPr>
        </p:nvSpPr>
        <p:spPr/>
        <p:txBody>
          <a:bodyPr vert="horz" lIns="91440" tIns="45720" rIns="91440" bIns="45720" rtlCol="0" anchor="t">
            <a:normAutofit/>
          </a:bodyPr>
          <a:lstStyle/>
          <a:p>
            <a:pPr>
              <a:lnSpc>
                <a:spcPct val="110000"/>
              </a:lnSpc>
            </a:pPr>
            <a:r>
              <a:rPr lang="en-US" b="1" i="1" cap="none">
                <a:solidFill>
                  <a:schemeClr val="accent3"/>
                </a:solidFill>
                <a:latin typeface="Calibri" panose="020F0502020204030204" pitchFamily="34" charset="0"/>
                <a:cs typeface="Calibri" panose="020F0502020204030204" pitchFamily="34" charset="0"/>
              </a:rPr>
              <a:t>Labelling theory</a:t>
            </a:r>
            <a:r>
              <a:rPr lang="en-US" cap="none">
                <a:latin typeface="Calibri" panose="020F0502020204030204" pitchFamily="34" charset="0"/>
                <a:cs typeface="Calibri" panose="020F0502020204030204" pitchFamily="34" charset="0"/>
              </a:rPr>
              <a:t> examines the ascribing of a deviant behavior to another person by members of society.</a:t>
            </a:r>
          </a:p>
          <a:p>
            <a:pPr>
              <a:lnSpc>
                <a:spcPct val="110000"/>
              </a:lnSpc>
            </a:pPr>
            <a:r>
              <a:rPr lang="en-US" cap="none">
                <a:latin typeface="Calibri" panose="020F0502020204030204" pitchFamily="34" charset="0"/>
                <a:cs typeface="Calibri" panose="020F0502020204030204" pitchFamily="34" charset="0"/>
              </a:rPr>
              <a:t>What is considered deviant is determined not so much by the behaviors themselves or the people who commit them, but by the reactions of others to these behaviors. </a:t>
            </a:r>
          </a:p>
          <a:p>
            <a:pPr marL="0" indent="0" algn="r">
              <a:lnSpc>
                <a:spcPct val="110000"/>
              </a:lnSpc>
              <a:buNone/>
            </a:pPr>
            <a:r>
              <a:rPr lang="en-US" sz="1400" cap="none">
                <a:latin typeface="Calibri" panose="020F0502020204030204" pitchFamily="34" charset="0"/>
                <a:cs typeface="Calibri" panose="020F0502020204030204" pitchFamily="34" charset="0"/>
              </a:rPr>
              <a:t>			 </a:t>
            </a:r>
            <a:r>
              <a:rPr lang="en-US" sz="1400" b="1" cap="none">
                <a:latin typeface="Calibri" panose="020F0502020204030204" pitchFamily="34" charset="0"/>
                <a:cs typeface="Calibri" panose="020F0502020204030204" pitchFamily="34" charset="0"/>
              </a:rPr>
              <a:t>(Reference #2) (Attribution #9)</a:t>
            </a:r>
            <a:r>
              <a:rPr lang="en-US" sz="1400" b="1"/>
              <a:t> </a:t>
            </a:r>
          </a:p>
        </p:txBody>
      </p:sp>
    </p:spTree>
    <p:extLst>
      <p:ext uri="{BB962C8B-B14F-4D97-AF65-F5344CB8AC3E}">
        <p14:creationId xmlns:p14="http://schemas.microsoft.com/office/powerpoint/2010/main" val="99456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FDB94-8A68-8D4E-B80B-EDE08D609667}"/>
              </a:ext>
            </a:extLst>
          </p:cNvPr>
          <p:cNvSpPr>
            <a:spLocks noGrp="1"/>
          </p:cNvSpPr>
          <p:nvPr>
            <p:ph type="title"/>
          </p:nvPr>
        </p:nvSpPr>
        <p:spPr/>
        <p:txBody>
          <a:bodyPr>
            <a:normAutofit/>
          </a:bodyPr>
          <a:lstStyle/>
          <a:p>
            <a:r>
              <a:rPr lang="en-US" sz="5000">
                <a:solidFill>
                  <a:schemeClr val="tx1"/>
                </a:solidFill>
              </a:rPr>
              <a:t>Labeling Theory - Types of Deviance</a:t>
            </a:r>
          </a:p>
        </p:txBody>
      </p:sp>
      <p:graphicFrame>
        <p:nvGraphicFramePr>
          <p:cNvPr id="5" name="Content Placeholder 2" descr="•Edwin Lemert (1951) - two types of deviance that affect identity formation:&#10;•Primary deviance is a violation of norms that does not result in any long-term effects on the individual’s self-image or interactions with others. &#10;•Speeding&#10;•Secondary deviance occurs when a person’s self-concept and behavior begin to change after his or her actions are labelled as deviant by members of society.&#10;•Student who constantly skips class and gets in fights – “troublemaker”">
            <a:extLst>
              <a:ext uri="{FF2B5EF4-FFF2-40B4-BE49-F238E27FC236}">
                <a16:creationId xmlns:a16="http://schemas.microsoft.com/office/drawing/2014/main" id="{14B01A73-24EE-4668-A3C6-47C960E430D5}"/>
              </a:ext>
            </a:extLst>
          </p:cNvPr>
          <p:cNvGraphicFramePr>
            <a:graphicFrameLocks noGrp="1"/>
          </p:cNvGraphicFramePr>
          <p:nvPr>
            <p:ph sz="quarter" idx="13"/>
            <p:extLst>
              <p:ext uri="{D42A27DB-BD31-4B8C-83A1-F6EECF244321}">
                <p14:modId xmlns:p14="http://schemas.microsoft.com/office/powerpoint/2010/main" val="1005610421"/>
              </p:ext>
            </p:extLst>
          </p:nvPr>
        </p:nvGraphicFramePr>
        <p:xfrm>
          <a:off x="685800" y="2063750"/>
          <a:ext cx="10394950" cy="331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C8D73440-43F2-194D-87A3-74B511B5BD0F}"/>
              </a:ext>
            </a:extLst>
          </p:cNvPr>
          <p:cNvSpPr txBox="1"/>
          <p:nvPr/>
        </p:nvSpPr>
        <p:spPr>
          <a:xfrm>
            <a:off x="77801" y="5149378"/>
            <a:ext cx="1260794" cy="307777"/>
          </a:xfrm>
          <a:prstGeom prst="rect">
            <a:avLst/>
          </a:prstGeom>
          <a:noFill/>
        </p:spPr>
        <p:txBody>
          <a:bodyPr wrap="none" rtlCol="0">
            <a:spAutoFit/>
          </a:bodyPr>
          <a:lstStyle/>
          <a:p>
            <a:r>
              <a:rPr lang="en-US" sz="1400" b="1">
                <a:latin typeface="Calibri" panose="020F0502020204030204" pitchFamily="34" charset="0"/>
                <a:cs typeface="Calibri" panose="020F0502020204030204" pitchFamily="34" charset="0"/>
              </a:rPr>
              <a:t>(Reference #2)</a:t>
            </a:r>
          </a:p>
        </p:txBody>
      </p:sp>
    </p:spTree>
    <p:extLst>
      <p:ext uri="{BB962C8B-B14F-4D97-AF65-F5344CB8AC3E}">
        <p14:creationId xmlns:p14="http://schemas.microsoft.com/office/powerpoint/2010/main" val="3871741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184A4-1EA7-3849-BF41-75991722075C}"/>
              </a:ext>
            </a:extLst>
          </p:cNvPr>
          <p:cNvSpPr>
            <a:spLocks noGrp="1"/>
          </p:cNvSpPr>
          <p:nvPr>
            <p:ph type="title"/>
          </p:nvPr>
        </p:nvSpPr>
        <p:spPr/>
        <p:txBody>
          <a:bodyPr>
            <a:normAutofit fontScale="90000"/>
          </a:bodyPr>
          <a:lstStyle/>
          <a:p>
            <a:pPr algn="ctr"/>
            <a:r>
              <a:rPr lang="en-US">
                <a:solidFill>
                  <a:schemeClr val="tx1"/>
                </a:solidFill>
              </a:rPr>
              <a:t>Criminal Profile – Labeling Theory</a:t>
            </a:r>
            <a:br>
              <a:rPr lang="en-US">
                <a:solidFill>
                  <a:schemeClr val="tx1"/>
                </a:solidFill>
              </a:rPr>
            </a:br>
            <a:r>
              <a:rPr lang="en-US">
                <a:solidFill>
                  <a:schemeClr val="tx1"/>
                </a:solidFill>
              </a:rPr>
              <a:t>Rob Ford (44)</a:t>
            </a:r>
          </a:p>
        </p:txBody>
      </p:sp>
      <p:sp>
        <p:nvSpPr>
          <p:cNvPr id="4" name="Content Placeholder 3">
            <a:extLst>
              <a:ext uri="{FF2B5EF4-FFF2-40B4-BE49-F238E27FC236}">
                <a16:creationId xmlns:a16="http://schemas.microsoft.com/office/drawing/2014/main" id="{541CF3B9-077A-2A41-BE47-E60FD9EAF2DD}"/>
              </a:ext>
            </a:extLst>
          </p:cNvPr>
          <p:cNvSpPr>
            <a:spLocks noGrp="1"/>
          </p:cNvSpPr>
          <p:nvPr>
            <p:ph sz="quarter" idx="13"/>
          </p:nvPr>
        </p:nvSpPr>
        <p:spPr/>
        <p:txBody>
          <a:bodyPr>
            <a:normAutofit/>
          </a:bodyPr>
          <a:lstStyle/>
          <a:p>
            <a:r>
              <a:rPr lang="en-US" sz="2200" cap="none">
                <a:latin typeface="Calibri" panose="020F0502020204030204" pitchFamily="34" charset="0"/>
                <a:cs typeface="Calibri" panose="020F0502020204030204" pitchFamily="34" charset="0"/>
              </a:rPr>
              <a:t>(2013) </a:t>
            </a:r>
          </a:p>
          <a:p>
            <a:pPr lvl="1"/>
            <a:r>
              <a:rPr lang="en-US" sz="1900" cap="none">
                <a:latin typeface="Calibri" panose="020F0502020204030204" pitchFamily="34" charset="0"/>
                <a:cs typeface="Calibri" panose="020F0502020204030204" pitchFamily="34" charset="0"/>
              </a:rPr>
              <a:t>Mayor of Toronto </a:t>
            </a:r>
          </a:p>
          <a:p>
            <a:r>
              <a:rPr lang="en-US" sz="2200" cap="none">
                <a:latin typeface="Calibri" panose="020F0502020204030204" pitchFamily="34" charset="0"/>
                <a:cs typeface="Calibri" panose="020F0502020204030204" pitchFamily="34" charset="0"/>
              </a:rPr>
              <a:t>Was videoed smoking crack cocaine</a:t>
            </a:r>
          </a:p>
          <a:p>
            <a:r>
              <a:rPr lang="en-US" sz="2200" b="1" cap="none">
                <a:solidFill>
                  <a:schemeClr val="accent3"/>
                </a:solidFill>
                <a:latin typeface="Calibri"/>
                <a:cs typeface="Calibri"/>
              </a:rPr>
              <a:t>Labeling Theory </a:t>
            </a:r>
            <a:r>
              <a:rPr lang="en-US" sz="2200" cap="none">
                <a:latin typeface="Calibri"/>
                <a:cs typeface="Calibri"/>
              </a:rPr>
              <a:t>would argue that this is secondary deviance</a:t>
            </a:r>
          </a:p>
          <a:p>
            <a:r>
              <a:rPr lang="en-US" sz="2200" cap="none">
                <a:latin typeface="Calibri"/>
                <a:cs typeface="Calibri"/>
              </a:rPr>
              <a:t>This image / label of being a powerful politician has changed to the label of a criminal. </a:t>
            </a:r>
            <a:endParaRPr lang="en-US" sz="1800" cap="none">
              <a:latin typeface="Calibri" panose="020F0502020204030204" pitchFamily="34" charset="0"/>
              <a:cs typeface="Calibri" panose="020F0502020204030204" pitchFamily="34" charset="0"/>
            </a:endParaRPr>
          </a:p>
          <a:p>
            <a:pPr marL="0" indent="0" algn="r">
              <a:buNone/>
            </a:pPr>
            <a:r>
              <a:rPr lang="en-US" sz="1400" b="1" cap="none">
                <a:latin typeface="Calibri" panose="020F0502020204030204" pitchFamily="34" charset="0"/>
                <a:cs typeface="Calibri" panose="020F0502020204030204" pitchFamily="34" charset="0"/>
              </a:rPr>
              <a:t>(Reference #3) (attribution #9)</a:t>
            </a:r>
          </a:p>
        </p:txBody>
      </p:sp>
    </p:spTree>
    <p:extLst>
      <p:ext uri="{BB962C8B-B14F-4D97-AF65-F5344CB8AC3E}">
        <p14:creationId xmlns:p14="http://schemas.microsoft.com/office/powerpoint/2010/main" val="2837457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2EB25-A162-D340-A211-76FC66BFD68F}"/>
              </a:ext>
            </a:extLst>
          </p:cNvPr>
          <p:cNvSpPr>
            <a:spLocks noGrp="1"/>
          </p:cNvSpPr>
          <p:nvPr>
            <p:ph type="title"/>
          </p:nvPr>
        </p:nvSpPr>
        <p:spPr/>
        <p:txBody>
          <a:bodyPr vert="horz" lIns="91440" tIns="45720" rIns="91440" bIns="45720" rtlCol="0" anchor="ctr">
            <a:normAutofit/>
          </a:bodyPr>
          <a:lstStyle/>
          <a:p>
            <a:pPr algn="ctr"/>
            <a:r>
              <a:rPr lang="en-US">
                <a:solidFill>
                  <a:schemeClr val="tx1"/>
                </a:solidFill>
              </a:rPr>
              <a:t>Dramaturgy </a:t>
            </a:r>
          </a:p>
        </p:txBody>
      </p:sp>
      <p:sp>
        <p:nvSpPr>
          <p:cNvPr id="3" name="Content Placeholder 2">
            <a:extLst>
              <a:ext uri="{FF2B5EF4-FFF2-40B4-BE49-F238E27FC236}">
                <a16:creationId xmlns:a16="http://schemas.microsoft.com/office/drawing/2014/main" id="{EE6D8EBE-A849-1F4C-B7DD-0695D546FD47}"/>
              </a:ext>
            </a:extLst>
          </p:cNvPr>
          <p:cNvSpPr>
            <a:spLocks noGrp="1"/>
          </p:cNvSpPr>
          <p:nvPr>
            <p:ph sz="quarter" idx="13"/>
          </p:nvPr>
        </p:nvSpPr>
        <p:spPr/>
        <p:txBody>
          <a:bodyPr vert="horz" lIns="91440" tIns="45720" rIns="91440" bIns="45720" rtlCol="0" anchor="ctr">
            <a:normAutofit/>
          </a:bodyPr>
          <a:lstStyle/>
          <a:p>
            <a:pPr>
              <a:lnSpc>
                <a:spcPct val="110000"/>
              </a:lnSpc>
            </a:pPr>
            <a:r>
              <a:rPr lang="en-US" cap="none">
                <a:latin typeface="Calibri" panose="020F0502020204030204" pitchFamily="34" charset="0"/>
                <a:cs typeface="Calibri" panose="020F0502020204030204" pitchFamily="34" charset="0"/>
              </a:rPr>
              <a:t>Erving Goffman (1959)</a:t>
            </a:r>
          </a:p>
          <a:p>
            <a:pPr>
              <a:lnSpc>
                <a:spcPct val="110000"/>
              </a:lnSpc>
            </a:pPr>
            <a:r>
              <a:rPr lang="en-US" b="1" cap="none">
                <a:latin typeface="Calibri" panose="020F0502020204030204" pitchFamily="34" charset="0"/>
                <a:cs typeface="Calibri" panose="020F0502020204030204" pitchFamily="34" charset="0"/>
              </a:rPr>
              <a:t>Dramaturgy</a:t>
            </a:r>
            <a:r>
              <a:rPr lang="en-US" cap="none">
                <a:latin typeface="Calibri" panose="020F0502020204030204" pitchFamily="34" charset="0"/>
                <a:cs typeface="Calibri" panose="020F0502020204030204" pitchFamily="34" charset="0"/>
              </a:rPr>
              <a:t> - people are like actors on a stage using “impression management” to present ourselves to others as we hope to be perceived</a:t>
            </a:r>
          </a:p>
          <a:p>
            <a:pPr lvl="1">
              <a:lnSpc>
                <a:spcPct val="110000"/>
              </a:lnSpc>
            </a:pPr>
            <a:r>
              <a:rPr lang="en-US" sz="2000" cap="none">
                <a:latin typeface="Calibri" panose="020F0502020204030204" pitchFamily="34" charset="0"/>
                <a:cs typeface="Calibri" panose="020F0502020204030204" pitchFamily="34" charset="0"/>
              </a:rPr>
              <a:t>Compare how you act in front of the following:</a:t>
            </a:r>
          </a:p>
          <a:p>
            <a:pPr lvl="2">
              <a:lnSpc>
                <a:spcPct val="110000"/>
              </a:lnSpc>
            </a:pPr>
            <a:r>
              <a:rPr lang="en-US" sz="2000" cap="none">
                <a:latin typeface="Calibri" panose="020F0502020204030204" pitchFamily="34" charset="0"/>
                <a:cs typeface="Calibri" panose="020F0502020204030204" pitchFamily="34" charset="0"/>
              </a:rPr>
              <a:t>Coworker, teacher, grandparent, friend</a:t>
            </a:r>
          </a:p>
          <a:p>
            <a:pPr marL="914400" lvl="2" indent="0">
              <a:lnSpc>
                <a:spcPct val="110000"/>
              </a:lnSpc>
              <a:buNone/>
            </a:pPr>
            <a:endParaRPr lang="en-US" sz="2000" cap="none">
              <a:latin typeface="Calibri" panose="020F0502020204030204" pitchFamily="34" charset="0"/>
              <a:cs typeface="Calibri" panose="020F0502020204030204" pitchFamily="34" charset="0"/>
            </a:endParaRPr>
          </a:p>
          <a:p>
            <a:pPr marL="914400" lvl="2" indent="0" algn="r">
              <a:lnSpc>
                <a:spcPct val="110000"/>
              </a:lnSpc>
              <a:buNone/>
            </a:pPr>
            <a:endParaRPr lang="en-US" sz="1400" b="1" cap="none">
              <a:latin typeface="Calibri" panose="020F0502020204030204" pitchFamily="34" charset="0"/>
              <a:cs typeface="Calibri" panose="020F0502020204030204" pitchFamily="34" charset="0"/>
            </a:endParaRPr>
          </a:p>
          <a:p>
            <a:pPr marL="914400" lvl="2" indent="0" algn="r">
              <a:lnSpc>
                <a:spcPct val="110000"/>
              </a:lnSpc>
              <a:buNone/>
            </a:pPr>
            <a:r>
              <a:rPr lang="en-US" sz="1400" b="1" cap="none">
                <a:latin typeface="Calibri" panose="020F0502020204030204" pitchFamily="34" charset="0"/>
                <a:cs typeface="Calibri" panose="020F0502020204030204" pitchFamily="34" charset="0"/>
              </a:rPr>
              <a:t>(Reference #2) (Attribution #10) </a:t>
            </a:r>
          </a:p>
        </p:txBody>
      </p:sp>
    </p:spTree>
    <p:extLst>
      <p:ext uri="{BB962C8B-B14F-4D97-AF65-F5344CB8AC3E}">
        <p14:creationId xmlns:p14="http://schemas.microsoft.com/office/powerpoint/2010/main" val="1880643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11705-6F03-C947-86E2-0468CFEB3BDC}"/>
              </a:ext>
            </a:extLst>
          </p:cNvPr>
          <p:cNvSpPr>
            <a:spLocks noGrp="1"/>
          </p:cNvSpPr>
          <p:nvPr>
            <p:ph type="title"/>
          </p:nvPr>
        </p:nvSpPr>
        <p:spPr/>
        <p:txBody>
          <a:bodyPr>
            <a:normAutofit fontScale="90000"/>
          </a:bodyPr>
          <a:lstStyle/>
          <a:p>
            <a:pPr algn="ctr"/>
            <a:r>
              <a:rPr lang="en-US">
                <a:solidFill>
                  <a:schemeClr val="tx1"/>
                </a:solidFill>
              </a:rPr>
              <a:t>Criminal Profile – Dramaturgy</a:t>
            </a:r>
            <a:br>
              <a:rPr lang="en-US">
                <a:solidFill>
                  <a:schemeClr val="tx1"/>
                </a:solidFill>
              </a:rPr>
            </a:br>
            <a:r>
              <a:rPr lang="en-US">
                <a:solidFill>
                  <a:schemeClr val="tx1"/>
                </a:solidFill>
              </a:rPr>
              <a:t>“Pogo the Clown” </a:t>
            </a:r>
          </a:p>
        </p:txBody>
      </p:sp>
      <p:sp>
        <p:nvSpPr>
          <p:cNvPr id="4" name="Content Placeholder 3">
            <a:extLst>
              <a:ext uri="{FF2B5EF4-FFF2-40B4-BE49-F238E27FC236}">
                <a16:creationId xmlns:a16="http://schemas.microsoft.com/office/drawing/2014/main" id="{2029E7C8-8FB8-E64E-811B-C2C43BEDB5DD}"/>
              </a:ext>
            </a:extLst>
          </p:cNvPr>
          <p:cNvSpPr>
            <a:spLocks noGrp="1"/>
          </p:cNvSpPr>
          <p:nvPr>
            <p:ph sz="quarter" idx="13"/>
          </p:nvPr>
        </p:nvSpPr>
        <p:spPr>
          <a:xfrm>
            <a:off x="685800" y="2063396"/>
            <a:ext cx="6892925" cy="3311189"/>
          </a:xfrm>
        </p:spPr>
        <p:txBody>
          <a:bodyPr>
            <a:normAutofit fontScale="77500" lnSpcReduction="20000"/>
          </a:bodyPr>
          <a:lstStyle/>
          <a:p>
            <a:r>
              <a:rPr lang="en-US" sz="1800" b="1" cap="none">
                <a:latin typeface="Calibri" panose="020F0502020204030204" pitchFamily="34" charset="0"/>
                <a:cs typeface="Calibri" panose="020F0502020204030204" pitchFamily="34" charset="0"/>
              </a:rPr>
              <a:t>John Wayne </a:t>
            </a:r>
            <a:r>
              <a:rPr lang="en-US" sz="1800" b="1" cap="none" err="1">
                <a:latin typeface="Calibri" panose="020F0502020204030204" pitchFamily="34" charset="0"/>
                <a:cs typeface="Calibri" panose="020F0502020204030204" pitchFamily="34" charset="0"/>
              </a:rPr>
              <a:t>Gacy</a:t>
            </a:r>
            <a:r>
              <a:rPr lang="en-US" sz="1800" b="1" cap="none">
                <a:latin typeface="Calibri" panose="020F0502020204030204" pitchFamily="34" charset="0"/>
                <a:cs typeface="Calibri" panose="020F0502020204030204" pitchFamily="34" charset="0"/>
              </a:rPr>
              <a:t> (1972 – 1978) </a:t>
            </a:r>
          </a:p>
          <a:p>
            <a:r>
              <a:rPr lang="en-US" sz="1800" cap="none" err="1">
                <a:latin typeface="Calibri" panose="020F0502020204030204" pitchFamily="34" charset="0"/>
                <a:cs typeface="Calibri" panose="020F0502020204030204" pitchFamily="34" charset="0"/>
              </a:rPr>
              <a:t>Gacy</a:t>
            </a:r>
            <a:r>
              <a:rPr lang="en-US" sz="1800" cap="none">
                <a:latin typeface="Calibri" panose="020F0502020204030204" pitchFamily="34" charset="0"/>
                <a:cs typeface="Calibri" panose="020F0502020204030204" pitchFamily="34" charset="0"/>
              </a:rPr>
              <a:t> was well-liked in the community</a:t>
            </a:r>
          </a:p>
          <a:p>
            <a:pPr lvl="1"/>
            <a:r>
              <a:rPr lang="en-US" sz="1600" cap="none">
                <a:latin typeface="Calibri" panose="020F0502020204030204" pitchFamily="34" charset="0"/>
                <a:cs typeface="Calibri" panose="020F0502020204030204" pitchFamily="34" charset="0"/>
              </a:rPr>
              <a:t>Seen as upstanding man, but he wasn’t</a:t>
            </a:r>
          </a:p>
          <a:p>
            <a:r>
              <a:rPr lang="en-US" sz="1800" cap="none" err="1">
                <a:latin typeface="Calibri" panose="020F0502020204030204" pitchFamily="34" charset="0"/>
                <a:cs typeface="Calibri" panose="020F0502020204030204" pitchFamily="34" charset="0"/>
              </a:rPr>
              <a:t>Gacy</a:t>
            </a:r>
            <a:r>
              <a:rPr lang="en-US" sz="1800" cap="none">
                <a:latin typeface="Calibri" panose="020F0502020204030204" pitchFamily="34" charset="0"/>
                <a:cs typeface="Calibri" panose="020F0502020204030204" pitchFamily="34" charset="0"/>
              </a:rPr>
              <a:t> would lure his victims to his home by pretending to be a police officer or falsely promising them work in construction. </a:t>
            </a:r>
          </a:p>
          <a:p>
            <a:pPr lvl="1"/>
            <a:r>
              <a:rPr lang="en-US" sz="1600" cap="none">
                <a:latin typeface="Calibri" panose="020F0502020204030204" pitchFamily="34" charset="0"/>
                <a:cs typeface="Calibri" panose="020F0502020204030204" pitchFamily="34" charset="0"/>
              </a:rPr>
              <a:t>Often times dressed as ”Pogo," he would drug and sexually assault his victims. He then strangled most of them and buried as many bodies as he could in the crawl space of his home.</a:t>
            </a:r>
          </a:p>
          <a:p>
            <a:r>
              <a:rPr lang="en-US" sz="1800" b="1" cap="none">
                <a:solidFill>
                  <a:schemeClr val="accent3"/>
                </a:solidFill>
                <a:latin typeface="Calibri" panose="020F0502020204030204" pitchFamily="34" charset="0"/>
                <a:cs typeface="Calibri" panose="020F0502020204030204" pitchFamily="34" charset="0"/>
              </a:rPr>
              <a:t>The Dramaturgical Perspective </a:t>
            </a:r>
            <a:r>
              <a:rPr lang="en-US" sz="1800" cap="none">
                <a:latin typeface="Calibri" panose="020F0502020204030204" pitchFamily="34" charset="0"/>
                <a:cs typeface="Calibri" panose="020F0502020204030204" pitchFamily="34" charset="0"/>
              </a:rPr>
              <a:t>could help explain how Mr. </a:t>
            </a:r>
            <a:r>
              <a:rPr lang="en-US" sz="1800" cap="none" err="1">
                <a:latin typeface="Calibri" panose="020F0502020204030204" pitchFamily="34" charset="0"/>
                <a:cs typeface="Calibri" panose="020F0502020204030204" pitchFamily="34" charset="0"/>
              </a:rPr>
              <a:t>Gacy</a:t>
            </a:r>
            <a:r>
              <a:rPr lang="en-US" sz="1800" cap="none">
                <a:latin typeface="Calibri" panose="020F0502020204030204" pitchFamily="34" charset="0"/>
                <a:cs typeface="Calibri" panose="020F0502020204030204" pitchFamily="34" charset="0"/>
              </a:rPr>
              <a:t> was able to be active and mobile in the community while committing horrific crimes at horrific numbers.  </a:t>
            </a:r>
          </a:p>
          <a:p>
            <a:r>
              <a:rPr lang="en-US" sz="1700" cap="none">
                <a:latin typeface="Calibri" panose="020F0502020204030204" pitchFamily="34" charset="0"/>
                <a:cs typeface="Calibri" panose="020F0502020204030204" pitchFamily="34" charset="0"/>
                <a:hlinkClick r:id="rId3"/>
              </a:rPr>
              <a:t>Link to Video</a:t>
            </a:r>
            <a:r>
              <a:rPr lang="en-US" sz="1700" cap="none">
                <a:latin typeface="Calibri" panose="020F0502020204030204" pitchFamily="34" charset="0"/>
                <a:cs typeface="Calibri" panose="020F0502020204030204" pitchFamily="34" charset="0"/>
              </a:rPr>
              <a:t> (7:06)</a:t>
            </a:r>
          </a:p>
          <a:p>
            <a:pPr marL="0" indent="0" algn="r">
              <a:buNone/>
            </a:pPr>
            <a:r>
              <a:rPr lang="en-US" sz="1500" b="1" cap="none">
                <a:latin typeface="Calibri" panose="020F0502020204030204" pitchFamily="34" charset="0"/>
                <a:cs typeface="Calibri" panose="020F0502020204030204" pitchFamily="34" charset="0"/>
              </a:rPr>
              <a:t>(Reference #5 &amp; 6) </a:t>
            </a:r>
            <a:endParaRPr lang="en-US" sz="2200" b="1" cap="none">
              <a:latin typeface="Calibri" panose="020F0502020204030204" pitchFamily="34" charset="0"/>
              <a:cs typeface="Calibri" panose="020F0502020204030204" pitchFamily="34" charset="0"/>
            </a:endParaRPr>
          </a:p>
        </p:txBody>
      </p:sp>
      <p:pic>
        <p:nvPicPr>
          <p:cNvPr id="3" name="Man Reveals How He Escaped John Wayne Gacy" descr="Video on John Wayne Gacy&#10;&#10;">
            <a:hlinkClick r:id="" action="ppaction://media"/>
            <a:extLst>
              <a:ext uri="{FF2B5EF4-FFF2-40B4-BE49-F238E27FC236}">
                <a16:creationId xmlns:a16="http://schemas.microsoft.com/office/drawing/2014/main" id="{BF4AEFE1-FCBB-1749-8B5B-E9FF4C4125A6}"/>
              </a:ext>
            </a:extLst>
          </p:cNvPr>
          <p:cNvPicPr>
            <a:picLocks noGrp="1" noRot="1" noChangeAspect="1"/>
          </p:cNvPicPr>
          <p:nvPr>
            <p:ph sz="quarter" idx="4294967295"/>
            <a:videoFile r:link="rId1"/>
          </p:nvPr>
        </p:nvPicPr>
        <p:blipFill>
          <a:blip r:embed="rId4"/>
          <a:stretch>
            <a:fillRect/>
          </a:stretch>
        </p:blipFill>
        <p:spPr>
          <a:xfrm>
            <a:off x="7578725" y="1957388"/>
            <a:ext cx="4613275" cy="2597150"/>
          </a:xfrm>
          <a:prstGeom prst="rect">
            <a:avLst/>
          </a:prstGeom>
        </p:spPr>
      </p:pic>
    </p:spTree>
    <p:extLst>
      <p:ext uri="{BB962C8B-B14F-4D97-AF65-F5344CB8AC3E}">
        <p14:creationId xmlns:p14="http://schemas.microsoft.com/office/powerpoint/2010/main" val="103212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34E48-A38A-4143-BB56-BDFC08EC0CBE}"/>
              </a:ext>
            </a:extLst>
          </p:cNvPr>
          <p:cNvSpPr>
            <a:spLocks noGrp="1"/>
          </p:cNvSpPr>
          <p:nvPr>
            <p:ph type="title"/>
          </p:nvPr>
        </p:nvSpPr>
        <p:spPr/>
        <p:txBody>
          <a:bodyPr>
            <a:normAutofit/>
          </a:bodyPr>
          <a:lstStyle/>
          <a:p>
            <a:pPr algn="ctr"/>
            <a:r>
              <a:rPr lang="en-US"/>
              <a:t>Social Learning Theories</a:t>
            </a:r>
          </a:p>
        </p:txBody>
      </p:sp>
      <p:graphicFrame>
        <p:nvGraphicFramePr>
          <p:cNvPr id="16" name="Content Placeholder 2" descr="List:&#10;Differential Association Theory, Differential Association-Reinforcement Theory, and Differential Identification Theory&#10;">
            <a:extLst>
              <a:ext uri="{FF2B5EF4-FFF2-40B4-BE49-F238E27FC236}">
                <a16:creationId xmlns:a16="http://schemas.microsoft.com/office/drawing/2014/main" id="{CEC441C5-E240-429F-B78C-A88876E3D83E}"/>
              </a:ext>
            </a:extLst>
          </p:cNvPr>
          <p:cNvGraphicFramePr>
            <a:graphicFrameLocks noGrp="1"/>
          </p:cNvGraphicFramePr>
          <p:nvPr>
            <p:ph sz="quarter" idx="13"/>
            <p:extLst>
              <p:ext uri="{D42A27DB-BD31-4B8C-83A1-F6EECF244321}">
                <p14:modId xmlns:p14="http://schemas.microsoft.com/office/powerpoint/2010/main" val="658082774"/>
              </p:ext>
            </p:extLst>
          </p:nvPr>
        </p:nvGraphicFramePr>
        <p:xfrm>
          <a:off x="685800" y="2063750"/>
          <a:ext cx="10394950" cy="331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4205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735A9-149D-4848-8C84-F7D1A64B9F5D}"/>
              </a:ext>
            </a:extLst>
          </p:cNvPr>
          <p:cNvSpPr>
            <a:spLocks noGrp="1"/>
          </p:cNvSpPr>
          <p:nvPr>
            <p:ph type="title"/>
          </p:nvPr>
        </p:nvSpPr>
        <p:spPr/>
        <p:txBody>
          <a:bodyPr>
            <a:normAutofit/>
          </a:bodyPr>
          <a:lstStyle/>
          <a:p>
            <a:pPr algn="ctr"/>
            <a:r>
              <a:rPr lang="en-US" sz="4800">
                <a:solidFill>
                  <a:schemeClr val="tx1"/>
                </a:solidFill>
              </a:rPr>
              <a:t>References</a:t>
            </a:r>
          </a:p>
        </p:txBody>
      </p:sp>
      <p:sp>
        <p:nvSpPr>
          <p:cNvPr id="3" name="Content Placeholder 2">
            <a:extLst>
              <a:ext uri="{FF2B5EF4-FFF2-40B4-BE49-F238E27FC236}">
                <a16:creationId xmlns:a16="http://schemas.microsoft.com/office/drawing/2014/main" id="{18343E9A-34F9-A143-B009-BCF649D67823}"/>
              </a:ext>
            </a:extLst>
          </p:cNvPr>
          <p:cNvSpPr>
            <a:spLocks noGrp="1"/>
          </p:cNvSpPr>
          <p:nvPr>
            <p:ph sz="quarter" idx="13"/>
          </p:nvPr>
        </p:nvSpPr>
        <p:spPr/>
        <p:txBody>
          <a:bodyPr anchor="t">
            <a:normAutofit fontScale="47500" lnSpcReduction="20000"/>
          </a:bodyPr>
          <a:lstStyle/>
          <a:p>
            <a:pPr marL="457200" indent="-457200">
              <a:buSzPct val="110000"/>
              <a:buFont typeface="+mj-lt"/>
              <a:buAutoNum type="arabicPeriod"/>
            </a:pPr>
            <a:endParaRPr lang="en-US" sz="2500" cap="none"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endParaRPr>
          </a:p>
          <a:p>
            <a:pPr marL="457200" indent="-457200">
              <a:buSzPct val="110000"/>
              <a:buFont typeface="+mj-lt"/>
              <a:buAutoNum type="arabicPeriod"/>
            </a:pPr>
            <a:r>
              <a:rPr lang="en-US" sz="2500" cap="none"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https://pdxscholar.library.pdx.edu/cgi/viewcontent.cgi?article=1856&amp;context=open_access_etds</a:t>
            </a:r>
            <a:r>
              <a:rPr lang="en-US" sz="2500" cap="none" dirty="0">
                <a:latin typeface="Calibri" panose="020F0502020204030204" pitchFamily="34" charset="0"/>
                <a:cs typeface="Calibri" panose="020F0502020204030204" pitchFamily="34" charset="0"/>
              </a:rPr>
              <a:t>. </a:t>
            </a:r>
          </a:p>
          <a:p>
            <a:pPr marL="457200" indent="-457200">
              <a:buSzPct val="110000"/>
              <a:buFont typeface="+mj-lt"/>
              <a:buAutoNum type="arabicPeriod"/>
            </a:pPr>
            <a:r>
              <a:rPr lang="en-US" sz="2500" cap="none"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https://opentextbc.ca/introductiontosociology/chapter/chapter7-deviance-crime-and-social-control/</a:t>
            </a:r>
            <a:endParaRPr lang="en-US" sz="2500" cap="none" dirty="0">
              <a:latin typeface="Calibri" panose="020F0502020204030204" pitchFamily="34" charset="0"/>
              <a:cs typeface="Calibri" panose="020F0502020204030204" pitchFamily="34" charset="0"/>
            </a:endParaRPr>
          </a:p>
          <a:p>
            <a:pPr marL="457200" indent="-457200">
              <a:buSzPct val="110000"/>
              <a:buFont typeface="+mj-lt"/>
              <a:buAutoNum type="arabicPeriod"/>
            </a:pPr>
            <a:r>
              <a:rPr lang="en-US" sz="2500" cap="none" dirty="0">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http://time.com/4448803/rob-ford-crack-video-released/</a:t>
            </a:r>
            <a:endParaRPr lang="en-US" sz="2500" cap="none" dirty="0">
              <a:latin typeface="Calibri" panose="020F0502020204030204" pitchFamily="34" charset="0"/>
              <a:cs typeface="Calibri" panose="020F0502020204030204" pitchFamily="34" charset="0"/>
            </a:endParaRPr>
          </a:p>
          <a:p>
            <a:pPr marL="457200" indent="-457200">
              <a:buSzPct val="110000"/>
              <a:buFont typeface="+mj-lt"/>
              <a:buAutoNum type="arabicPeriod"/>
            </a:pPr>
            <a:r>
              <a:rPr lang="en-US" sz="2500" cap="none" dirty="0">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https://www.wausaudailyherald.com/story/news/2017/10/31/60-years-ago-true-story-ed-gein-played-out-wisconsin/816579001/</a:t>
            </a:r>
            <a:endParaRPr lang="en-US" sz="2500" cap="none" dirty="0">
              <a:latin typeface="Calibri" panose="020F0502020204030204" pitchFamily="34" charset="0"/>
              <a:cs typeface="Calibri" panose="020F0502020204030204" pitchFamily="34" charset="0"/>
            </a:endParaRPr>
          </a:p>
          <a:p>
            <a:pPr marL="457200" indent="-457200">
              <a:buSzPct val="110000"/>
              <a:buFont typeface="+mj-lt"/>
              <a:buAutoNum type="arabicPeriod"/>
            </a:pPr>
            <a:r>
              <a:rPr lang="en-US" sz="2500" cap="none" dirty="0">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https://www.insideedition.com/who-was-killer-clown-john-wayne-gacy-52448</a:t>
            </a:r>
            <a:endParaRPr lang="en-US" sz="2500" cap="none" dirty="0">
              <a:latin typeface="Calibri" panose="020F0502020204030204" pitchFamily="34" charset="0"/>
              <a:cs typeface="Calibri" panose="020F0502020204030204" pitchFamily="34" charset="0"/>
            </a:endParaRPr>
          </a:p>
          <a:p>
            <a:pPr marL="457200" indent="-457200">
              <a:buSzPct val="110000"/>
              <a:buFont typeface="+mj-lt"/>
              <a:buAutoNum type="arabicPeriod"/>
            </a:pPr>
            <a:r>
              <a:rPr lang="en-US" sz="2500" cap="none" dirty="0">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https://www.youtube.com/watch?v=8oe7k32hwom</a:t>
            </a:r>
            <a:endParaRPr lang="en-US" sz="2500" cap="none" dirty="0">
              <a:latin typeface="Calibri" panose="020F0502020204030204" pitchFamily="34" charset="0"/>
              <a:cs typeface="Calibri" panose="020F0502020204030204" pitchFamily="34" charset="0"/>
            </a:endParaRPr>
          </a:p>
          <a:p>
            <a:pPr marL="0" indent="0">
              <a:buSzPct val="110000"/>
              <a:buNone/>
            </a:pPr>
            <a:endParaRPr lang="en-US" sz="2500">
              <a:solidFill>
                <a:srgbClr val="000000"/>
              </a:solidFill>
              <a:latin typeface="Calibri" panose="020F0502020204030204" pitchFamily="34" charset="0"/>
            </a:endParaRPr>
          </a:p>
          <a:p>
            <a:pPr marL="0" indent="0">
              <a:buSzPct val="110000"/>
              <a:buNone/>
            </a:pPr>
            <a:r>
              <a:rPr lang="en-US" sz="2500">
                <a:solidFill>
                  <a:srgbClr val="000000"/>
                </a:solidFill>
                <a:latin typeface="Calibri" panose="020F0502020204030204" pitchFamily="34" charset="0"/>
              </a:rPr>
              <a:t>Katie </a:t>
            </a:r>
            <a:r>
              <a:rPr lang="en-US" sz="2500" dirty="0">
                <a:solidFill>
                  <a:srgbClr val="000000"/>
                </a:solidFill>
                <a:latin typeface="Calibri" panose="020F0502020204030204" pitchFamily="34" charset="0"/>
              </a:rPr>
              <a:t>Cali, Instructor of Sociology and Criminal Justice, at Northshore Technical Community College.  </a:t>
            </a:r>
            <a:r>
              <a:rPr lang="en-US" sz="2200" dirty="0">
                <a:solidFill>
                  <a:srgbClr val="201F1E"/>
                </a:solidFill>
                <a:latin typeface="Calibri" panose="020F0502020204030204" pitchFamily="34" charset="0"/>
              </a:rPr>
              <a:t>“This work is licensed under the Creative Commons Attribution (CC-BY) License. To view a copy of the license, visit </a:t>
            </a:r>
            <a:r>
              <a:rPr lang="en-US" sz="2200" u="sng" dirty="0">
                <a:solidFill>
                  <a:srgbClr val="0563C1"/>
                </a:solidFill>
                <a:latin typeface="Calibri" panose="020F0502020204030204" pitchFamily="34" charset="0"/>
                <a:hlinkClick r:id="rId9">
                  <a:extLst>
                    <a:ext uri="{A12FA001-AC4F-418D-AE19-62706E023703}">
                      <ahyp:hlinkClr xmlns:ahyp="http://schemas.microsoft.com/office/drawing/2018/hyperlinkcolor" val="tx"/>
                    </a:ext>
                  </a:extLst>
                </a:hlinkClick>
              </a:rPr>
              <a:t>https://creativecommons.org/licenses/by/4.0/</a:t>
            </a:r>
            <a:r>
              <a:rPr lang="en-US" sz="2200" dirty="0">
                <a:solidFill>
                  <a:srgbClr val="000000"/>
                </a:solidFill>
                <a:latin typeface="Calibri" panose="020F0502020204030204" pitchFamily="34" charset="0"/>
              </a:rPr>
              <a:t>” </a:t>
            </a:r>
            <a:endParaRPr lang="en-US" sz="2200" cap="none" dirty="0">
              <a:latin typeface="Calibri" panose="020F0502020204030204" pitchFamily="34" charset="0"/>
              <a:cs typeface="Calibri" panose="020F0502020204030204" pitchFamily="34" charset="0"/>
            </a:endParaRPr>
          </a:p>
          <a:p>
            <a:pPr marL="0" indent="0">
              <a:buSzPct val="86000"/>
              <a:buNone/>
            </a:pPr>
            <a:br>
              <a:rPr lang="en-US" sz="1800" dirty="0"/>
            </a:br>
            <a:endParaRPr lang="en-US" sz="1800" dirty="0"/>
          </a:p>
        </p:txBody>
      </p:sp>
    </p:spTree>
    <p:extLst>
      <p:ext uri="{BB962C8B-B14F-4D97-AF65-F5344CB8AC3E}">
        <p14:creationId xmlns:p14="http://schemas.microsoft.com/office/powerpoint/2010/main" val="2328963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3A827-3028-2646-AAC9-CF4C5630C4FA}"/>
              </a:ext>
            </a:extLst>
          </p:cNvPr>
          <p:cNvSpPr>
            <a:spLocks noGrp="1"/>
          </p:cNvSpPr>
          <p:nvPr>
            <p:ph type="title"/>
          </p:nvPr>
        </p:nvSpPr>
        <p:spPr/>
        <p:txBody>
          <a:bodyPr vert="horz" lIns="91440" tIns="45720" rIns="91440" bIns="45720" rtlCol="0" anchor="ctr">
            <a:normAutofit/>
          </a:bodyPr>
          <a:lstStyle/>
          <a:p>
            <a:pPr algn="ctr"/>
            <a:r>
              <a:rPr lang="en-US" sz="3700">
                <a:solidFill>
                  <a:schemeClr val="tx1"/>
                </a:solidFill>
              </a:rPr>
              <a:t>Differential Association Theory</a:t>
            </a:r>
          </a:p>
        </p:txBody>
      </p:sp>
      <p:sp>
        <p:nvSpPr>
          <p:cNvPr id="3" name="Content Placeholder 2">
            <a:extLst>
              <a:ext uri="{FF2B5EF4-FFF2-40B4-BE49-F238E27FC236}">
                <a16:creationId xmlns:a16="http://schemas.microsoft.com/office/drawing/2014/main" id="{EF3FF998-D9ED-6243-8869-8D0486F746AC}"/>
              </a:ext>
            </a:extLst>
          </p:cNvPr>
          <p:cNvSpPr>
            <a:spLocks noGrp="1"/>
          </p:cNvSpPr>
          <p:nvPr>
            <p:ph sz="quarter" idx="13"/>
          </p:nvPr>
        </p:nvSpPr>
        <p:spPr/>
        <p:txBody>
          <a:bodyPr vert="horz" lIns="91440" tIns="45720" rIns="91440" bIns="45720" rtlCol="0" anchor="ctr">
            <a:normAutofit lnSpcReduction="10000"/>
          </a:bodyPr>
          <a:lstStyle/>
          <a:p>
            <a:pPr>
              <a:lnSpc>
                <a:spcPct val="110000"/>
              </a:lnSpc>
            </a:pPr>
            <a:r>
              <a:rPr lang="en-US" sz="2400" cap="none">
                <a:latin typeface="Calibri" panose="020F0502020204030204" pitchFamily="34" charset="0"/>
                <a:cs typeface="Calibri" panose="020F0502020204030204" pitchFamily="34" charset="0"/>
              </a:rPr>
              <a:t>Edwin Sutherland (1939)</a:t>
            </a:r>
          </a:p>
          <a:p>
            <a:pPr>
              <a:lnSpc>
                <a:spcPct val="110000"/>
              </a:lnSpc>
            </a:pPr>
            <a:r>
              <a:rPr lang="en-US" sz="2400" b="1" cap="none">
                <a:latin typeface="Calibri" panose="020F0502020204030204" pitchFamily="34" charset="0"/>
                <a:cs typeface="Calibri" panose="020F0502020204030204" pitchFamily="34" charset="0"/>
              </a:rPr>
              <a:t>Differential Association Theory - </a:t>
            </a:r>
            <a:r>
              <a:rPr lang="en-US" sz="2400" cap="none">
                <a:latin typeface="Calibri" panose="020F0502020204030204" pitchFamily="34" charset="0"/>
                <a:cs typeface="Calibri" panose="020F0502020204030204" pitchFamily="34" charset="0"/>
              </a:rPr>
              <a:t>individuals learn deviant behavior from those close to them who provide models of and opportunities for deviance. </a:t>
            </a:r>
          </a:p>
          <a:p>
            <a:pPr>
              <a:lnSpc>
                <a:spcPct val="110000"/>
              </a:lnSpc>
            </a:pPr>
            <a:r>
              <a:rPr lang="en-US" sz="2400" cap="none">
                <a:latin typeface="Calibri" panose="020F0502020204030204" pitchFamily="34" charset="0"/>
                <a:cs typeface="Calibri" panose="020F0502020204030204" pitchFamily="34" charset="0"/>
              </a:rPr>
              <a:t>Deviance is less a personal choice and more a result of differential socialization processes. </a:t>
            </a:r>
          </a:p>
          <a:p>
            <a:pPr lvl="1">
              <a:lnSpc>
                <a:spcPct val="110000"/>
              </a:lnSpc>
            </a:pPr>
            <a:r>
              <a:rPr lang="en-US" sz="2200" cap="none">
                <a:latin typeface="Calibri" panose="020F0502020204030204" pitchFamily="34" charset="0"/>
                <a:cs typeface="Calibri" panose="020F0502020204030204" pitchFamily="34" charset="0"/>
              </a:rPr>
              <a:t>Ex: a tween whose friends are sexually active is more likely to view sexual activity as acceptable</a:t>
            </a:r>
          </a:p>
          <a:p>
            <a:pPr marL="0" indent="0" algn="r">
              <a:lnSpc>
                <a:spcPct val="110000"/>
              </a:lnSpc>
              <a:buNone/>
            </a:pPr>
            <a:r>
              <a:rPr lang="en-US" sz="1700" cap="none">
                <a:latin typeface="Calibri" panose="020F0502020204030204" pitchFamily="34" charset="0"/>
                <a:cs typeface="Calibri" panose="020F0502020204030204" pitchFamily="34" charset="0"/>
              </a:rPr>
              <a:t> </a:t>
            </a:r>
            <a:r>
              <a:rPr lang="en-US" sz="1500" b="1" cap="none">
                <a:latin typeface="Calibri" panose="020F0502020204030204" pitchFamily="34" charset="0"/>
                <a:cs typeface="Calibri" panose="020F0502020204030204" pitchFamily="34" charset="0"/>
              </a:rPr>
              <a:t>(Reference #2) (Attribution #2) </a:t>
            </a:r>
          </a:p>
        </p:txBody>
      </p:sp>
    </p:spTree>
    <p:extLst>
      <p:ext uri="{BB962C8B-B14F-4D97-AF65-F5344CB8AC3E}">
        <p14:creationId xmlns:p14="http://schemas.microsoft.com/office/powerpoint/2010/main" val="2934552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E53D4-B6BB-B94A-9AFD-63DD5491B275}"/>
              </a:ext>
            </a:extLst>
          </p:cNvPr>
          <p:cNvSpPr>
            <a:spLocks noGrp="1"/>
          </p:cNvSpPr>
          <p:nvPr>
            <p:ph type="title"/>
          </p:nvPr>
        </p:nvSpPr>
        <p:spPr/>
        <p:txBody>
          <a:bodyPr anchor="ctr">
            <a:normAutofit/>
          </a:bodyPr>
          <a:lstStyle/>
          <a:p>
            <a:pPr algn="ctr"/>
            <a:r>
              <a:rPr lang="en-US" sz="6600"/>
              <a:t>Social Control Theories</a:t>
            </a:r>
          </a:p>
        </p:txBody>
      </p:sp>
      <p:sp>
        <p:nvSpPr>
          <p:cNvPr id="3" name="Subtitle 2">
            <a:extLst>
              <a:ext uri="{FF2B5EF4-FFF2-40B4-BE49-F238E27FC236}">
                <a16:creationId xmlns:a16="http://schemas.microsoft.com/office/drawing/2014/main" id="{C4158234-51F1-9D4C-B4E7-A378C2F2B79A}"/>
              </a:ext>
            </a:extLst>
          </p:cNvPr>
          <p:cNvSpPr>
            <a:spLocks noGrp="1"/>
          </p:cNvSpPr>
          <p:nvPr>
            <p:ph sz="quarter" idx="13"/>
          </p:nvPr>
        </p:nvSpPr>
        <p:spPr/>
        <p:txBody>
          <a:bodyPr anchor="ctr">
            <a:normAutofit/>
          </a:bodyPr>
          <a:lstStyle/>
          <a:p>
            <a:pPr marL="342900" indent="-342900" algn="l">
              <a:buFont typeface="Arial" panose="020B0604020202020204" pitchFamily="34" charset="0"/>
              <a:buChar char="•"/>
            </a:pPr>
            <a:r>
              <a:rPr lang="en-US" b="1" cap="none">
                <a:latin typeface="Calibri" panose="020F0502020204030204" pitchFamily="34" charset="0"/>
                <a:cs typeface="Calibri" panose="020F0502020204030204" pitchFamily="34" charset="0"/>
              </a:rPr>
              <a:t>Social Control Theory</a:t>
            </a:r>
          </a:p>
          <a:p>
            <a:pPr marL="342900" indent="-342900" algn="l">
              <a:buFont typeface="Arial" panose="020B0604020202020204" pitchFamily="34" charset="0"/>
              <a:buChar char="•"/>
            </a:pPr>
            <a:r>
              <a:rPr lang="en-US" b="1" cap="none">
                <a:latin typeface="Calibri" panose="020F0502020204030204" pitchFamily="34" charset="0"/>
                <a:cs typeface="Calibri" panose="020F0502020204030204" pitchFamily="34" charset="0"/>
              </a:rPr>
              <a:t>Labeling Theory</a:t>
            </a:r>
          </a:p>
          <a:p>
            <a:pPr marL="342900" indent="-342900" algn="l">
              <a:buFont typeface="Arial" panose="020B0604020202020204" pitchFamily="34" charset="0"/>
              <a:buChar char="•"/>
            </a:pPr>
            <a:r>
              <a:rPr lang="en-US" b="1" cap="none">
                <a:latin typeface="Calibri" panose="020F0502020204030204" pitchFamily="34" charset="0"/>
                <a:cs typeface="Calibri" panose="020F0502020204030204" pitchFamily="34" charset="0"/>
              </a:rPr>
              <a:t>The Theory of Dramaturgy </a:t>
            </a:r>
          </a:p>
        </p:txBody>
      </p:sp>
    </p:spTree>
    <p:extLst>
      <p:ext uri="{BB962C8B-B14F-4D97-AF65-F5344CB8AC3E}">
        <p14:creationId xmlns:p14="http://schemas.microsoft.com/office/powerpoint/2010/main" val="3604805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38682-C57B-2441-92A9-1BEA5A721A7A}"/>
              </a:ext>
            </a:extLst>
          </p:cNvPr>
          <p:cNvSpPr>
            <a:spLocks noGrp="1"/>
          </p:cNvSpPr>
          <p:nvPr>
            <p:ph type="title"/>
          </p:nvPr>
        </p:nvSpPr>
        <p:spPr/>
        <p:txBody>
          <a:bodyPr vert="horz" lIns="91440" tIns="45720" rIns="91440" bIns="45720" rtlCol="0" anchor="ctr">
            <a:normAutofit/>
          </a:bodyPr>
          <a:lstStyle/>
          <a:p>
            <a:pPr algn="ctr"/>
            <a:r>
              <a:rPr lang="en-US" sz="3800">
                <a:solidFill>
                  <a:schemeClr val="tx1"/>
                </a:solidFill>
              </a:rPr>
              <a:t>Social Control </a:t>
            </a:r>
            <a:r>
              <a:rPr lang="en-US" sz="2400">
                <a:solidFill>
                  <a:schemeClr val="tx1"/>
                </a:solidFill>
              </a:rPr>
              <a:t>(1 of 3)</a:t>
            </a:r>
          </a:p>
        </p:txBody>
      </p:sp>
      <p:sp>
        <p:nvSpPr>
          <p:cNvPr id="3" name="Content Placeholder 2">
            <a:extLst>
              <a:ext uri="{FF2B5EF4-FFF2-40B4-BE49-F238E27FC236}">
                <a16:creationId xmlns:a16="http://schemas.microsoft.com/office/drawing/2014/main" id="{361F560A-EBB1-4A41-9B2F-6647B08246A8}"/>
              </a:ext>
            </a:extLst>
          </p:cNvPr>
          <p:cNvSpPr>
            <a:spLocks noGrp="1"/>
          </p:cNvSpPr>
          <p:nvPr>
            <p:ph sz="quarter" idx="13"/>
          </p:nvPr>
        </p:nvSpPr>
        <p:spPr/>
        <p:txBody>
          <a:bodyPr vert="horz" lIns="91440" tIns="45720" rIns="91440" bIns="45720" rtlCol="0" anchor="ctr">
            <a:normAutofit/>
          </a:bodyPr>
          <a:lstStyle/>
          <a:p>
            <a:pPr>
              <a:lnSpc>
                <a:spcPct val="110000"/>
              </a:lnSpc>
            </a:pPr>
            <a:r>
              <a:rPr lang="en-US" cap="none">
                <a:latin typeface="Calibri" panose="020F0502020204030204" pitchFamily="34" charset="0"/>
                <a:cs typeface="Calibri" panose="020F0502020204030204" pitchFamily="34" charset="0"/>
              </a:rPr>
              <a:t>All societies practice </a:t>
            </a:r>
            <a:r>
              <a:rPr lang="en-US" b="1" cap="none">
                <a:solidFill>
                  <a:schemeClr val="accent4">
                    <a:lumMod val="75000"/>
                  </a:schemeClr>
                </a:solidFill>
                <a:latin typeface="Calibri" panose="020F0502020204030204" pitchFamily="34" charset="0"/>
                <a:cs typeface="Calibri" panose="020F0502020204030204" pitchFamily="34" charset="0"/>
              </a:rPr>
              <a:t>social control </a:t>
            </a:r>
          </a:p>
          <a:p>
            <a:pPr lvl="1">
              <a:lnSpc>
                <a:spcPct val="110000"/>
              </a:lnSpc>
            </a:pPr>
            <a:r>
              <a:rPr lang="en-US" sz="2000" cap="none">
                <a:latin typeface="Calibri" panose="020F0502020204030204" pitchFamily="34" charset="0"/>
                <a:cs typeface="Calibri" panose="020F0502020204030204" pitchFamily="34" charset="0"/>
              </a:rPr>
              <a:t>An organized action intended to change people’s behavior through the regulation and enforcement of norms. </a:t>
            </a:r>
          </a:p>
          <a:p>
            <a:pPr>
              <a:lnSpc>
                <a:spcPct val="110000"/>
              </a:lnSpc>
            </a:pPr>
            <a:r>
              <a:rPr lang="en-US" cap="none">
                <a:latin typeface="Calibri" panose="020F0502020204030204" pitchFamily="34" charset="0"/>
                <a:cs typeface="Calibri" panose="020F0502020204030204" pitchFamily="34" charset="0"/>
              </a:rPr>
              <a:t>Goal of social control is to maintain </a:t>
            </a:r>
            <a:r>
              <a:rPr lang="en-US" b="1" cap="none">
                <a:solidFill>
                  <a:schemeClr val="accent6">
                    <a:lumMod val="75000"/>
                  </a:schemeClr>
                </a:solidFill>
                <a:latin typeface="Calibri" panose="020F0502020204030204" pitchFamily="34" charset="0"/>
                <a:cs typeface="Calibri" panose="020F0502020204030204" pitchFamily="34" charset="0"/>
              </a:rPr>
              <a:t>social order</a:t>
            </a:r>
            <a:r>
              <a:rPr lang="en-US" b="1" cap="none">
                <a:latin typeface="Calibri" panose="020F0502020204030204" pitchFamily="34" charset="0"/>
                <a:cs typeface="Calibri" panose="020F0502020204030204" pitchFamily="34" charset="0"/>
              </a:rPr>
              <a:t> </a:t>
            </a:r>
            <a:r>
              <a:rPr lang="en-US" cap="none">
                <a:latin typeface="Calibri" panose="020F0502020204030204" pitchFamily="34" charset="0"/>
                <a:cs typeface="Calibri" panose="020F0502020204030204" pitchFamily="34" charset="0"/>
              </a:rPr>
              <a:t> </a:t>
            </a:r>
          </a:p>
          <a:p>
            <a:pPr lvl="1">
              <a:lnSpc>
                <a:spcPct val="110000"/>
              </a:lnSpc>
            </a:pPr>
            <a:r>
              <a:rPr lang="en-US" sz="2000" cap="none">
                <a:latin typeface="Calibri" panose="020F0502020204030204" pitchFamily="34" charset="0"/>
                <a:cs typeface="Calibri" panose="020F0502020204030204" pitchFamily="34" charset="0"/>
              </a:rPr>
              <a:t>An arrangement of practices and behaviors on which society’s members base their daily lives.</a:t>
            </a:r>
          </a:p>
          <a:p>
            <a:pPr marL="0" indent="0" algn="r">
              <a:lnSpc>
                <a:spcPct val="110000"/>
              </a:lnSpc>
              <a:buNone/>
            </a:pPr>
            <a:endParaRPr lang="en-US" sz="1400" b="1" cap="none">
              <a:latin typeface="Calibri" panose="020F0502020204030204" pitchFamily="34" charset="0"/>
              <a:cs typeface="Calibri" panose="020F0502020204030204" pitchFamily="34" charset="0"/>
            </a:endParaRPr>
          </a:p>
          <a:p>
            <a:pPr marL="0" indent="0" algn="r">
              <a:lnSpc>
                <a:spcPct val="110000"/>
              </a:lnSpc>
              <a:buNone/>
            </a:pPr>
            <a:r>
              <a:rPr lang="en-US" sz="1400" b="1" cap="none">
                <a:latin typeface="Calibri" panose="020F0502020204030204" pitchFamily="34" charset="0"/>
                <a:cs typeface="Calibri" panose="020F0502020204030204" pitchFamily="34" charset="0"/>
              </a:rPr>
              <a:t>(Reference #2) (Attribution #5)</a:t>
            </a:r>
          </a:p>
        </p:txBody>
      </p:sp>
    </p:spTree>
    <p:extLst>
      <p:ext uri="{BB962C8B-B14F-4D97-AF65-F5344CB8AC3E}">
        <p14:creationId xmlns:p14="http://schemas.microsoft.com/office/powerpoint/2010/main" val="2018125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DF41-7432-244E-A205-3EB93DAEECA3}"/>
              </a:ext>
            </a:extLst>
          </p:cNvPr>
          <p:cNvSpPr>
            <a:spLocks noGrp="1"/>
          </p:cNvSpPr>
          <p:nvPr>
            <p:ph type="title"/>
          </p:nvPr>
        </p:nvSpPr>
        <p:spPr/>
        <p:txBody>
          <a:bodyPr vert="horz" lIns="91440" tIns="45720" rIns="91440" bIns="45720" rtlCol="0" anchor="ctr">
            <a:normAutofit/>
          </a:bodyPr>
          <a:lstStyle/>
          <a:p>
            <a:pPr algn="ctr"/>
            <a:r>
              <a:rPr lang="en-US">
                <a:solidFill>
                  <a:schemeClr val="tx1"/>
                </a:solidFill>
              </a:rPr>
              <a:t>Social Control </a:t>
            </a:r>
            <a:r>
              <a:rPr lang="en-US" sz="2400">
                <a:solidFill>
                  <a:schemeClr val="tx1"/>
                </a:solidFill>
              </a:rPr>
              <a:t>(2 of 3)</a:t>
            </a:r>
          </a:p>
        </p:txBody>
      </p:sp>
      <p:sp>
        <p:nvSpPr>
          <p:cNvPr id="3" name="Content Placeholder 2">
            <a:extLst>
              <a:ext uri="{FF2B5EF4-FFF2-40B4-BE49-F238E27FC236}">
                <a16:creationId xmlns:a16="http://schemas.microsoft.com/office/drawing/2014/main" id="{4F17236D-409C-FA4D-A5A7-92FF6D9D990E}"/>
              </a:ext>
            </a:extLst>
          </p:cNvPr>
          <p:cNvSpPr>
            <a:spLocks noGrp="1"/>
          </p:cNvSpPr>
          <p:nvPr>
            <p:ph sz="quarter" idx="13"/>
          </p:nvPr>
        </p:nvSpPr>
        <p:spPr/>
        <p:txBody>
          <a:bodyPr vert="horz" lIns="91440" tIns="45720" rIns="91440" bIns="45720" rtlCol="0" anchor="ctr">
            <a:normAutofit lnSpcReduction="10000"/>
          </a:bodyPr>
          <a:lstStyle/>
          <a:p>
            <a:r>
              <a:rPr lang="en-US" sz="2400" cap="none">
                <a:latin typeface="Calibri" panose="020F0502020204030204" pitchFamily="34" charset="0"/>
                <a:cs typeface="Calibri" panose="020F0502020204030204" pitchFamily="34" charset="0"/>
              </a:rPr>
              <a:t>One means of enforcing rules are through</a:t>
            </a:r>
            <a:r>
              <a:rPr lang="en-US" sz="2400" b="1" cap="none">
                <a:latin typeface="Calibri" panose="020F0502020204030204" pitchFamily="34" charset="0"/>
                <a:cs typeface="Calibri" panose="020F0502020204030204" pitchFamily="34" charset="0"/>
              </a:rPr>
              <a:t> sanctions</a:t>
            </a:r>
            <a:r>
              <a:rPr lang="en-US" sz="2400" cap="none">
                <a:latin typeface="Calibri" panose="020F0502020204030204" pitchFamily="34" charset="0"/>
                <a:cs typeface="Calibri" panose="020F0502020204030204" pitchFamily="34" charset="0"/>
              </a:rPr>
              <a:t>. </a:t>
            </a:r>
          </a:p>
          <a:p>
            <a:r>
              <a:rPr lang="en-US" sz="2400" cap="none">
                <a:latin typeface="Calibri"/>
                <a:cs typeface="Calibri"/>
              </a:rPr>
              <a:t> </a:t>
            </a:r>
            <a:r>
              <a:rPr lang="en-US" sz="2400" b="1" cap="none">
                <a:solidFill>
                  <a:schemeClr val="accent3"/>
                </a:solidFill>
                <a:latin typeface="Calibri"/>
                <a:cs typeface="Calibri"/>
              </a:rPr>
              <a:t>Positive sanctions</a:t>
            </a:r>
            <a:r>
              <a:rPr lang="en-US" sz="2400" cap="none">
                <a:latin typeface="Calibri"/>
                <a:cs typeface="Calibri"/>
              </a:rPr>
              <a:t> are rewards given for conforming to norms.  </a:t>
            </a:r>
            <a:endParaRPr lang="en-US" sz="2400" cap="none">
              <a:latin typeface="Calibri" panose="020F0502020204030204" pitchFamily="34" charset="0"/>
              <a:cs typeface="Calibri" panose="020F0502020204030204" pitchFamily="34" charset="0"/>
            </a:endParaRPr>
          </a:p>
          <a:p>
            <a:pPr lvl="1"/>
            <a:r>
              <a:rPr lang="en-US" sz="2400" cap="none">
                <a:latin typeface="Calibri" panose="020F0502020204030204" pitchFamily="34" charset="0"/>
                <a:cs typeface="Calibri" panose="020F0502020204030204" pitchFamily="34" charset="0"/>
              </a:rPr>
              <a:t>Promotion at work </a:t>
            </a:r>
          </a:p>
          <a:p>
            <a:r>
              <a:rPr lang="en-US" sz="2400" b="1" cap="none">
                <a:solidFill>
                  <a:schemeClr val="accent1"/>
                </a:solidFill>
                <a:latin typeface="Calibri"/>
                <a:cs typeface="Calibri"/>
              </a:rPr>
              <a:t>Negative sanctions</a:t>
            </a:r>
            <a:r>
              <a:rPr lang="en-US" sz="2400" cap="none">
                <a:latin typeface="Calibri"/>
                <a:cs typeface="Calibri"/>
              </a:rPr>
              <a:t> are punishments for violating norms. </a:t>
            </a:r>
            <a:endParaRPr lang="en-US" sz="2400" cap="none">
              <a:latin typeface="Calibri" panose="020F0502020204030204" pitchFamily="34" charset="0"/>
              <a:cs typeface="Calibri" panose="020F0502020204030204" pitchFamily="34" charset="0"/>
            </a:endParaRPr>
          </a:p>
          <a:p>
            <a:pPr lvl="1"/>
            <a:r>
              <a:rPr lang="en-US" sz="2400" cap="none">
                <a:latin typeface="Calibri" panose="020F0502020204030204" pitchFamily="34" charset="0"/>
                <a:cs typeface="Calibri" panose="020F0502020204030204" pitchFamily="34" charset="0"/>
              </a:rPr>
              <a:t>Being arrested is a punishment for shoplifting.</a:t>
            </a:r>
          </a:p>
          <a:p>
            <a:pPr lvl="1"/>
            <a:endParaRPr lang="en-US" cap="none">
              <a:latin typeface="Calibri" panose="020F0502020204030204" pitchFamily="34" charset="0"/>
              <a:cs typeface="Calibri" panose="020F0502020204030204" pitchFamily="34" charset="0"/>
            </a:endParaRPr>
          </a:p>
          <a:p>
            <a:pPr marL="228600" lvl="1" indent="0" algn="r">
              <a:buNone/>
            </a:pPr>
            <a:r>
              <a:rPr lang="en-US" sz="1400" b="1" cap="none">
                <a:latin typeface="Calibri" panose="020F0502020204030204" pitchFamily="34" charset="0"/>
                <a:cs typeface="Calibri" panose="020F0502020204030204" pitchFamily="34" charset="0"/>
              </a:rPr>
              <a:t>(Reference #2) (Attribution #3)</a:t>
            </a:r>
            <a:r>
              <a:rPr lang="en-US" sz="1400" cap="none">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053950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FDD33-1FDF-7444-9AAA-28A281C1C63D}"/>
              </a:ext>
            </a:extLst>
          </p:cNvPr>
          <p:cNvSpPr>
            <a:spLocks noGrp="1"/>
          </p:cNvSpPr>
          <p:nvPr>
            <p:ph type="title"/>
          </p:nvPr>
        </p:nvSpPr>
        <p:spPr/>
        <p:txBody>
          <a:bodyPr vert="horz" lIns="91440" tIns="45720" rIns="91440" bIns="45720" rtlCol="0" anchor="ctr">
            <a:normAutofit/>
          </a:bodyPr>
          <a:lstStyle/>
          <a:p>
            <a:pPr algn="ctr"/>
            <a:r>
              <a:rPr lang="en-US" sz="3700">
                <a:solidFill>
                  <a:schemeClr val="tx1"/>
                </a:solidFill>
              </a:rPr>
              <a:t>Social Control </a:t>
            </a:r>
            <a:r>
              <a:rPr lang="en-US" sz="2400">
                <a:solidFill>
                  <a:schemeClr val="tx1"/>
                </a:solidFill>
              </a:rPr>
              <a:t>(3 of 3)</a:t>
            </a:r>
          </a:p>
        </p:txBody>
      </p:sp>
      <p:sp>
        <p:nvSpPr>
          <p:cNvPr id="3" name="Content Placeholder 2">
            <a:extLst>
              <a:ext uri="{FF2B5EF4-FFF2-40B4-BE49-F238E27FC236}">
                <a16:creationId xmlns:a16="http://schemas.microsoft.com/office/drawing/2014/main" id="{047BC404-735E-3F46-9F42-64004E0D1E9B}"/>
              </a:ext>
            </a:extLst>
          </p:cNvPr>
          <p:cNvSpPr>
            <a:spLocks noGrp="1"/>
          </p:cNvSpPr>
          <p:nvPr>
            <p:ph sz="quarter" idx="13"/>
          </p:nvPr>
        </p:nvSpPr>
        <p:spPr/>
        <p:txBody>
          <a:bodyPr vert="horz" lIns="91440" tIns="45720" rIns="91440" bIns="45720" rtlCol="0" anchor="ctr">
            <a:normAutofit lnSpcReduction="10000"/>
          </a:bodyPr>
          <a:lstStyle/>
          <a:p>
            <a:pPr>
              <a:lnSpc>
                <a:spcPct val="110000"/>
              </a:lnSpc>
            </a:pPr>
            <a:r>
              <a:rPr lang="en-US" sz="2400" b="1" cap="none">
                <a:latin typeface="Calibri" panose="020F0502020204030204" pitchFamily="34" charset="0"/>
                <a:cs typeface="Calibri" panose="020F0502020204030204" pitchFamily="34" charset="0"/>
              </a:rPr>
              <a:t> Informal sanctions </a:t>
            </a:r>
            <a:r>
              <a:rPr lang="en-US" sz="2400" cap="none">
                <a:latin typeface="Calibri" panose="020F0502020204030204" pitchFamily="34" charset="0"/>
                <a:cs typeface="Calibri" panose="020F0502020204030204" pitchFamily="34" charset="0"/>
              </a:rPr>
              <a:t>– not against the law, but not approved by society</a:t>
            </a:r>
          </a:p>
          <a:p>
            <a:pPr lvl="1">
              <a:lnSpc>
                <a:spcPct val="110000"/>
              </a:lnSpc>
            </a:pPr>
            <a:r>
              <a:rPr lang="en-US" sz="2400" cap="none">
                <a:latin typeface="Calibri" panose="020F0502020204030204" pitchFamily="34" charset="0"/>
                <a:cs typeface="Calibri" panose="020F0502020204030204" pitchFamily="34" charset="0"/>
              </a:rPr>
              <a:t>Nose-picking</a:t>
            </a:r>
          </a:p>
          <a:p>
            <a:pPr lvl="1">
              <a:lnSpc>
                <a:spcPct val="110000"/>
              </a:lnSpc>
            </a:pPr>
            <a:r>
              <a:rPr lang="en-US" sz="2400" cap="none">
                <a:latin typeface="Calibri" panose="020F0502020204030204" pitchFamily="34" charset="0"/>
                <a:cs typeface="Calibri" panose="020F0502020204030204" pitchFamily="34" charset="0"/>
              </a:rPr>
              <a:t>Receive disapproving looks or verbal reprimands </a:t>
            </a:r>
          </a:p>
          <a:p>
            <a:pPr>
              <a:lnSpc>
                <a:spcPct val="110000"/>
              </a:lnSpc>
            </a:pPr>
            <a:r>
              <a:rPr lang="en-US" sz="2400" b="1" cap="none">
                <a:latin typeface="Calibri" panose="020F0502020204030204" pitchFamily="34" charset="0"/>
                <a:cs typeface="Calibri" panose="020F0502020204030204" pitchFamily="34" charset="0"/>
              </a:rPr>
              <a:t>Formal sanctions </a:t>
            </a:r>
            <a:r>
              <a:rPr lang="en-US" sz="2400" cap="none">
                <a:latin typeface="Calibri" panose="020F0502020204030204" pitchFamily="34" charset="0"/>
                <a:cs typeface="Calibri" panose="020F0502020204030204" pitchFamily="34" charset="0"/>
              </a:rPr>
              <a:t>are ways to officially recognize and enforce norm violations</a:t>
            </a:r>
          </a:p>
          <a:p>
            <a:pPr lvl="1">
              <a:lnSpc>
                <a:spcPct val="110000"/>
              </a:lnSpc>
            </a:pPr>
            <a:r>
              <a:rPr lang="en-US" sz="2400" cap="none">
                <a:latin typeface="Calibri" panose="020F0502020204030204" pitchFamily="34" charset="0"/>
                <a:cs typeface="Calibri" panose="020F0502020204030204" pitchFamily="34" charset="0"/>
              </a:rPr>
              <a:t>Plagiarizing, saving a life</a:t>
            </a:r>
          </a:p>
          <a:p>
            <a:pPr lvl="1">
              <a:lnSpc>
                <a:spcPct val="110000"/>
              </a:lnSpc>
            </a:pPr>
            <a:r>
              <a:rPr lang="en-US" sz="2400" cap="none">
                <a:latin typeface="Calibri" panose="020F0502020204030204" pitchFamily="34" charset="0"/>
                <a:cs typeface="Calibri" panose="020F0502020204030204" pitchFamily="34" charset="0"/>
              </a:rPr>
              <a:t>Expelled, medal </a:t>
            </a:r>
          </a:p>
          <a:p>
            <a:pPr lvl="1">
              <a:lnSpc>
                <a:spcPct val="110000"/>
              </a:lnSpc>
            </a:pPr>
            <a:endParaRPr lang="en-US" cap="none">
              <a:latin typeface="Calibri" panose="020F0502020204030204" pitchFamily="34" charset="0"/>
              <a:cs typeface="Calibri" panose="020F0502020204030204" pitchFamily="34" charset="0"/>
            </a:endParaRPr>
          </a:p>
          <a:p>
            <a:pPr marL="457200" lvl="1" indent="0" algn="r">
              <a:lnSpc>
                <a:spcPct val="110000"/>
              </a:lnSpc>
              <a:buNone/>
            </a:pPr>
            <a:r>
              <a:rPr lang="en-US" sz="1400" b="1" cap="none">
                <a:latin typeface="Calibri" panose="020F0502020204030204" pitchFamily="34" charset="0"/>
                <a:cs typeface="Calibri" panose="020F0502020204030204" pitchFamily="34" charset="0"/>
              </a:rPr>
              <a:t>(References #2) (Attribution #4)</a:t>
            </a:r>
          </a:p>
        </p:txBody>
      </p:sp>
    </p:spTree>
    <p:extLst>
      <p:ext uri="{BB962C8B-B14F-4D97-AF65-F5344CB8AC3E}">
        <p14:creationId xmlns:p14="http://schemas.microsoft.com/office/powerpoint/2010/main" val="2707562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5DB21-14B1-1449-9A2D-AB2A9985B764}"/>
              </a:ext>
            </a:extLst>
          </p:cNvPr>
          <p:cNvSpPr>
            <a:spLocks noGrp="1"/>
          </p:cNvSpPr>
          <p:nvPr>
            <p:ph type="title"/>
          </p:nvPr>
        </p:nvSpPr>
        <p:spPr/>
        <p:txBody>
          <a:bodyPr vert="horz" lIns="91440" tIns="45720" rIns="91440" bIns="45720" rtlCol="0" anchor="ctr">
            <a:normAutofit/>
          </a:bodyPr>
          <a:lstStyle/>
          <a:p>
            <a:pPr algn="ctr"/>
            <a:r>
              <a:rPr lang="en-US" sz="3400">
                <a:solidFill>
                  <a:schemeClr val="tx1"/>
                </a:solidFill>
              </a:rPr>
              <a:t>Social Control Theory </a:t>
            </a:r>
            <a:r>
              <a:rPr lang="en-US" sz="2400">
                <a:solidFill>
                  <a:schemeClr val="tx1"/>
                </a:solidFill>
              </a:rPr>
              <a:t>(1 of 4) </a:t>
            </a:r>
          </a:p>
        </p:txBody>
      </p:sp>
      <p:sp>
        <p:nvSpPr>
          <p:cNvPr id="3" name="Content Placeholder 2">
            <a:extLst>
              <a:ext uri="{FF2B5EF4-FFF2-40B4-BE49-F238E27FC236}">
                <a16:creationId xmlns:a16="http://schemas.microsoft.com/office/drawing/2014/main" id="{A1A28F98-FCF3-014A-8153-78C22E9CBEEB}"/>
              </a:ext>
            </a:extLst>
          </p:cNvPr>
          <p:cNvSpPr>
            <a:spLocks noGrp="1"/>
          </p:cNvSpPr>
          <p:nvPr>
            <p:ph sz="quarter" idx="13"/>
          </p:nvPr>
        </p:nvSpPr>
        <p:spPr/>
        <p:txBody>
          <a:bodyPr vert="horz" lIns="91440" tIns="45720" rIns="91440" bIns="45720" rtlCol="0" anchor="t">
            <a:normAutofit/>
          </a:bodyPr>
          <a:lstStyle/>
          <a:p>
            <a:pPr>
              <a:lnSpc>
                <a:spcPct val="110000"/>
              </a:lnSpc>
            </a:pPr>
            <a:r>
              <a:rPr lang="en-US" sz="1800" cap="none">
                <a:latin typeface="Calibri"/>
                <a:cs typeface="Calibri"/>
              </a:rPr>
              <a:t>Travis Hirschi </a:t>
            </a:r>
            <a:r>
              <a:rPr lang="en-US" sz="1800">
                <a:latin typeface="Calibri"/>
                <a:cs typeface="Calibri"/>
              </a:rPr>
              <a:t>(1969)</a:t>
            </a:r>
          </a:p>
          <a:p>
            <a:pPr>
              <a:lnSpc>
                <a:spcPct val="110000"/>
              </a:lnSpc>
            </a:pPr>
            <a:r>
              <a:rPr lang="en-US" sz="1800" b="1">
                <a:solidFill>
                  <a:schemeClr val="accent3"/>
                </a:solidFill>
                <a:latin typeface="Calibri" panose="020F0502020204030204" pitchFamily="34" charset="0"/>
                <a:cs typeface="Calibri" panose="020F0502020204030204" pitchFamily="34" charset="0"/>
              </a:rPr>
              <a:t>Social Control Theory </a:t>
            </a:r>
            <a:r>
              <a:rPr lang="en-US" sz="1800">
                <a:latin typeface="Calibri" panose="020F0502020204030204" pitchFamily="34" charset="0"/>
                <a:cs typeface="Calibri" panose="020F0502020204030204" pitchFamily="34" charset="0"/>
              </a:rPr>
              <a:t>- </a:t>
            </a:r>
            <a:r>
              <a:rPr lang="en-US" sz="1800" cap="none">
                <a:latin typeface="Calibri" panose="020F0502020204030204" pitchFamily="34" charset="0"/>
                <a:cs typeface="Calibri" panose="020F0502020204030204" pitchFamily="34" charset="0"/>
              </a:rPr>
              <a:t>Delinquency results when an individual fails to become bound to the social order, or when the bond which a person forms becomes diminished, freeing the individual to engage in law-breaking behavior. </a:t>
            </a:r>
          </a:p>
          <a:p>
            <a:pPr marL="0" indent="0">
              <a:lnSpc>
                <a:spcPct val="110000"/>
              </a:lnSpc>
              <a:buNone/>
            </a:pPr>
            <a:endParaRPr lang="en-US" sz="1400" cap="none">
              <a:latin typeface="Calibri" panose="020F0502020204030204" pitchFamily="34" charset="0"/>
              <a:cs typeface="Calibri" panose="020F0502020204030204" pitchFamily="34" charset="0"/>
            </a:endParaRPr>
          </a:p>
          <a:p>
            <a:pPr marL="0" indent="0" algn="r">
              <a:lnSpc>
                <a:spcPct val="110000"/>
              </a:lnSpc>
              <a:buNone/>
            </a:pPr>
            <a:endParaRPr lang="en-US" sz="1400" b="1" cap="none">
              <a:latin typeface="Calibri" panose="020F0502020204030204" pitchFamily="34" charset="0"/>
              <a:cs typeface="Calibri" panose="020F0502020204030204" pitchFamily="34" charset="0"/>
            </a:endParaRPr>
          </a:p>
          <a:p>
            <a:pPr marL="0" indent="0" algn="r">
              <a:lnSpc>
                <a:spcPct val="110000"/>
              </a:lnSpc>
              <a:buNone/>
            </a:pPr>
            <a:r>
              <a:rPr lang="en-US" sz="1400" b="1" cap="none">
                <a:latin typeface="Calibri" panose="020F0502020204030204" pitchFamily="34" charset="0"/>
                <a:cs typeface="Calibri" panose="020F0502020204030204" pitchFamily="34" charset="0"/>
              </a:rPr>
              <a:t>(Reference #1) (Attribution #6</a:t>
            </a:r>
            <a:r>
              <a:rPr lang="en-US" sz="1400" b="1">
                <a:latin typeface="Calibri" panose="020F0502020204030204" pitchFamily="34" charset="0"/>
                <a:cs typeface="Calibri" panose="020F0502020204030204" pitchFamily="34" charset="0"/>
              </a:rPr>
              <a:t>)</a:t>
            </a:r>
            <a:endParaRPr lang="en-US" sz="1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4671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FBE52-D038-3F42-9E8F-42F57CFF151C}"/>
              </a:ext>
            </a:extLst>
          </p:cNvPr>
          <p:cNvSpPr>
            <a:spLocks noGrp="1"/>
          </p:cNvSpPr>
          <p:nvPr>
            <p:ph type="title"/>
          </p:nvPr>
        </p:nvSpPr>
        <p:spPr/>
        <p:txBody>
          <a:bodyPr/>
          <a:lstStyle/>
          <a:p>
            <a:pPr algn="ctr"/>
            <a:r>
              <a:rPr lang="en-US">
                <a:solidFill>
                  <a:schemeClr val="tx1"/>
                </a:solidFill>
              </a:rPr>
              <a:t>Social Control Theory </a:t>
            </a:r>
            <a:r>
              <a:rPr lang="en-US" sz="2400">
                <a:solidFill>
                  <a:schemeClr val="tx1"/>
                </a:solidFill>
              </a:rPr>
              <a:t>(2 of 4)</a:t>
            </a:r>
          </a:p>
        </p:txBody>
      </p:sp>
      <p:sp>
        <p:nvSpPr>
          <p:cNvPr id="4" name="Content Placeholder 3">
            <a:extLst>
              <a:ext uri="{FF2B5EF4-FFF2-40B4-BE49-F238E27FC236}">
                <a16:creationId xmlns:a16="http://schemas.microsoft.com/office/drawing/2014/main" id="{78EACED9-BC0B-6C42-B423-6372A996381E}"/>
              </a:ext>
            </a:extLst>
          </p:cNvPr>
          <p:cNvSpPr>
            <a:spLocks noGrp="1"/>
          </p:cNvSpPr>
          <p:nvPr>
            <p:ph sz="quarter" idx="13"/>
          </p:nvPr>
        </p:nvSpPr>
        <p:spPr/>
        <p:txBody>
          <a:bodyPr>
            <a:normAutofit fontScale="92500"/>
          </a:bodyPr>
          <a:lstStyle/>
          <a:p>
            <a:r>
              <a:rPr lang="en-US" sz="2400" cap="none">
                <a:latin typeface="Calibri" panose="020F0502020204030204" pitchFamily="34" charset="0"/>
                <a:cs typeface="Calibri" panose="020F0502020204030204" pitchFamily="34" charset="0"/>
              </a:rPr>
              <a:t>The four elements of the bond which Hirschi believed are related to socialization are </a:t>
            </a:r>
          </a:p>
          <a:p>
            <a:pPr marL="457200" indent="-457200">
              <a:buSzPct val="110000"/>
              <a:buFont typeface="+mj-lt"/>
              <a:buAutoNum type="arabicParenR"/>
            </a:pPr>
            <a:r>
              <a:rPr lang="en-US" sz="2400" b="1" cap="none">
                <a:solidFill>
                  <a:schemeClr val="accent3"/>
                </a:solidFill>
                <a:latin typeface="Calibri" panose="020F0502020204030204" pitchFamily="34" charset="0"/>
                <a:cs typeface="Calibri" panose="020F0502020204030204" pitchFamily="34" charset="0"/>
              </a:rPr>
              <a:t>Attachment </a:t>
            </a:r>
          </a:p>
          <a:p>
            <a:pPr marL="457200" indent="-457200">
              <a:buSzPct val="110000"/>
              <a:buFont typeface="+mj-lt"/>
              <a:buAutoNum type="arabicParenR"/>
            </a:pPr>
            <a:r>
              <a:rPr lang="en-US" sz="2400" b="1" cap="none">
                <a:solidFill>
                  <a:schemeClr val="accent3"/>
                </a:solidFill>
                <a:latin typeface="Calibri" panose="020F0502020204030204" pitchFamily="34" charset="0"/>
                <a:cs typeface="Calibri" panose="020F0502020204030204" pitchFamily="34" charset="0"/>
              </a:rPr>
              <a:t>Commitment</a:t>
            </a:r>
          </a:p>
          <a:p>
            <a:pPr marL="457200" indent="-457200">
              <a:buSzPct val="110000"/>
              <a:buFont typeface="+mj-lt"/>
              <a:buAutoNum type="arabicParenR"/>
            </a:pPr>
            <a:r>
              <a:rPr lang="en-US" sz="2400" b="1" cap="none">
                <a:solidFill>
                  <a:schemeClr val="accent3"/>
                </a:solidFill>
                <a:latin typeface="Calibri" panose="020F0502020204030204" pitchFamily="34" charset="0"/>
                <a:cs typeface="Calibri" panose="020F0502020204030204" pitchFamily="34" charset="0"/>
              </a:rPr>
              <a:t>Involvement  </a:t>
            </a:r>
          </a:p>
          <a:p>
            <a:pPr marL="457200" indent="-457200">
              <a:buSzPct val="110000"/>
              <a:buFont typeface="+mj-lt"/>
              <a:buAutoNum type="arabicParenR"/>
            </a:pPr>
            <a:r>
              <a:rPr lang="en-US" sz="2400" b="1" cap="none">
                <a:solidFill>
                  <a:schemeClr val="accent3"/>
                </a:solidFill>
                <a:latin typeface="Calibri" panose="020F0502020204030204" pitchFamily="34" charset="0"/>
                <a:cs typeface="Calibri" panose="020F0502020204030204" pitchFamily="34" charset="0"/>
              </a:rPr>
              <a:t>Belief</a:t>
            </a:r>
          </a:p>
          <a:p>
            <a:pPr marL="0" indent="0">
              <a:buNone/>
            </a:pPr>
            <a:r>
              <a:rPr lang="en-US" sz="1500"/>
              <a:t>			  </a:t>
            </a:r>
            <a:r>
              <a:rPr lang="en-US" sz="1500" b="1" cap="none">
                <a:latin typeface="Calibri" panose="020F0502020204030204" pitchFamily="34" charset="0"/>
                <a:cs typeface="Calibri" panose="020F0502020204030204" pitchFamily="34" charset="0"/>
              </a:rPr>
              <a:t> </a:t>
            </a:r>
            <a:r>
              <a:rPr lang="en-US" sz="1400" b="1" cap="none">
                <a:latin typeface="Calibri" panose="020F0502020204030204" pitchFamily="34" charset="0"/>
                <a:cs typeface="Calibri" panose="020F0502020204030204" pitchFamily="34" charset="0"/>
              </a:rPr>
              <a:t>(Reference #1) (Attribution #7) </a:t>
            </a:r>
            <a:endParaRPr lang="en-US" sz="1400"/>
          </a:p>
        </p:txBody>
      </p:sp>
    </p:spTree>
    <p:extLst>
      <p:ext uri="{BB962C8B-B14F-4D97-AF65-F5344CB8AC3E}">
        <p14:creationId xmlns:p14="http://schemas.microsoft.com/office/powerpoint/2010/main" val="17393918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docProps/app.xml><?xml version="1.0" encoding="utf-8"?>
<Properties xmlns="http://schemas.openxmlformats.org/officeDocument/2006/extended-properties" xmlns:vt="http://schemas.openxmlformats.org/officeDocument/2006/docPropsVTypes">
  <TotalTime>0</TotalTime>
  <Words>905</Words>
  <Application>Microsoft Office PowerPoint</Application>
  <PresentationFormat>Widescreen</PresentationFormat>
  <Paragraphs>132</Paragraphs>
  <Slides>20</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Impact</vt:lpstr>
      <vt:lpstr>Wingdings</vt:lpstr>
      <vt:lpstr>Main Event</vt:lpstr>
      <vt:lpstr>Social Process &amp; Social Development Theories</vt:lpstr>
      <vt:lpstr>Social Learning Theories</vt:lpstr>
      <vt:lpstr>Differential Association Theory</vt:lpstr>
      <vt:lpstr>Social Control Theories</vt:lpstr>
      <vt:lpstr>Social Control (1 of 3)</vt:lpstr>
      <vt:lpstr>Social Control (2 of 3)</vt:lpstr>
      <vt:lpstr>Social Control (3 of 3)</vt:lpstr>
      <vt:lpstr>Social Control Theory (1 of 4) </vt:lpstr>
      <vt:lpstr>Social Control Theory (2 of 4)</vt:lpstr>
      <vt:lpstr>Social Control Theory (3 of 4) </vt:lpstr>
      <vt:lpstr>Social Control Theory (4 of 4)</vt:lpstr>
      <vt:lpstr>Social Control as Discipline (1 of 2)</vt:lpstr>
      <vt:lpstr>Social Control as Discipline (2 of 2)</vt:lpstr>
      <vt:lpstr>Criminal Profile – Social Control Theory Ed Gein (50’s)</vt:lpstr>
      <vt:lpstr>Labeling Theory</vt:lpstr>
      <vt:lpstr>Labeling Theory - Types of Deviance</vt:lpstr>
      <vt:lpstr>Criminal Profile – Labeling Theory Rob Ford (44)</vt:lpstr>
      <vt:lpstr>Dramaturgy </vt:lpstr>
      <vt:lpstr>Criminal Profile – Dramaturgy “Pogo the Clown”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Process &amp; Social Development Theories</dc:title>
  <dc:creator>Katie Cali</dc:creator>
  <cp:lastModifiedBy>Samuel Haynes</cp:lastModifiedBy>
  <cp:revision>3</cp:revision>
  <dcterms:created xsi:type="dcterms:W3CDTF">2019-05-14T20:41:34Z</dcterms:created>
  <dcterms:modified xsi:type="dcterms:W3CDTF">2019-06-18T16:21:17Z</dcterms:modified>
</cp:coreProperties>
</file>