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72" r:id="rId3"/>
    <p:sldId id="257" r:id="rId4"/>
    <p:sldId id="258" r:id="rId5"/>
    <p:sldId id="278" r:id="rId6"/>
    <p:sldId id="279" r:id="rId7"/>
    <p:sldId id="261" r:id="rId8"/>
    <p:sldId id="260" r:id="rId9"/>
    <p:sldId id="265" r:id="rId10"/>
    <p:sldId id="263" r:id="rId11"/>
    <p:sldId id="262" r:id="rId12"/>
    <p:sldId id="264" r:id="rId13"/>
    <p:sldId id="270" r:id="rId14"/>
    <p:sldId id="268" r:id="rId15"/>
    <p:sldId id="276" r:id="rId16"/>
    <p:sldId id="269"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83"/>
    <p:restoredTop sz="94694"/>
  </p:normalViewPr>
  <p:slideViewPr>
    <p:cSldViewPr snapToGrid="0" snapToObjects="1">
      <p:cViewPr varScale="1">
        <p:scale>
          <a:sx n="71" d="100"/>
          <a:sy n="71" d="100"/>
        </p:scale>
        <p:origin x="29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ie Cali" userId="S::katiecali@northshorecollege.edu::5618c10d-0a6d-4667-a8bc-30e13ad0ca2b" providerId="AD" clId="Web-{23651767-F306-28A5-AA1A-E62F8B77CC1C}"/>
    <pc:docChg chg="modSld">
      <pc:chgData name="Katie Cali" userId="S::katiecali@northshorecollege.edu::5618c10d-0a6d-4667-a8bc-30e13ad0ca2b" providerId="AD" clId="Web-{23651767-F306-28A5-AA1A-E62F8B77CC1C}" dt="2019-05-28T16:26:58.966" v="251" actId="20577"/>
      <pc:docMkLst>
        <pc:docMk/>
      </pc:docMkLst>
      <pc:sldChg chg="modSp">
        <pc:chgData name="Katie Cali" userId="S::katiecali@northshorecollege.edu::5618c10d-0a6d-4667-a8bc-30e13ad0ca2b" providerId="AD" clId="Web-{23651767-F306-28A5-AA1A-E62F8B77CC1C}" dt="2019-05-28T16:26:58.966" v="250" actId="20577"/>
        <pc:sldMkLst>
          <pc:docMk/>
          <pc:sldMk cId="1068752424" sldId="269"/>
        </pc:sldMkLst>
        <pc:spChg chg="mod">
          <ac:chgData name="Katie Cali" userId="S::katiecali@northshorecollege.edu::5618c10d-0a6d-4667-a8bc-30e13ad0ca2b" providerId="AD" clId="Web-{23651767-F306-28A5-AA1A-E62F8B77CC1C}" dt="2019-05-28T16:26:58.966" v="250" actId="20577"/>
          <ac:spMkLst>
            <pc:docMk/>
            <pc:sldMk cId="1068752424" sldId="269"/>
            <ac:spMk id="3" creationId="{87213CBA-E4E3-EC49-B478-39802C84BEC2}"/>
          </ac:spMkLst>
        </pc:spChg>
      </pc:sldChg>
    </pc:docChg>
  </pc:docChgLst>
  <pc:docChgLst>
    <pc:chgData name="Guest User" userId="S::urn:spo:anon#36e366284d5dba3bcffb5c28c26a06b82a2e8974b9bd2c19b22b07819169fe4f::" providerId="AD" clId="Web-{42AF0443-6EA1-74F0-DA3D-FCEBD58AD2D1}"/>
    <pc:docChg chg="addSld delSld">
      <pc:chgData name="Guest User" userId="S::urn:spo:anon#36e366284d5dba3bcffb5c28c26a06b82a2e8974b9bd2c19b22b07819169fe4f::" providerId="AD" clId="Web-{42AF0443-6EA1-74F0-DA3D-FCEBD58AD2D1}" dt="2019-05-28T15:28:28.434" v="3"/>
      <pc:docMkLst>
        <pc:docMk/>
      </pc:docMkLst>
      <pc:sldChg chg="del">
        <pc:chgData name="Guest User" userId="S::urn:spo:anon#36e366284d5dba3bcffb5c28c26a06b82a2e8974b9bd2c19b22b07819169fe4f::" providerId="AD" clId="Web-{42AF0443-6EA1-74F0-DA3D-FCEBD58AD2D1}" dt="2019-05-28T15:28:18.684" v="0"/>
        <pc:sldMkLst>
          <pc:docMk/>
          <pc:sldMk cId="1873433900" sldId="274"/>
        </pc:sldMkLst>
      </pc:sldChg>
      <pc:sldChg chg="add del">
        <pc:chgData name="Guest User" userId="S::urn:spo:anon#36e366284d5dba3bcffb5c28c26a06b82a2e8974b9bd2c19b22b07819169fe4f::" providerId="AD" clId="Web-{42AF0443-6EA1-74F0-DA3D-FCEBD58AD2D1}" dt="2019-05-28T15:28:28.434" v="3"/>
        <pc:sldMkLst>
          <pc:docMk/>
          <pc:sldMk cId="820482075" sldId="275"/>
        </pc:sldMkLst>
      </pc:sldChg>
    </pc:docChg>
  </pc:docChgLst>
  <pc:docChgLst>
    <pc:chgData name="Katie Cali" userId="S::katiecali@northshorecollege.edu::5618c10d-0a6d-4667-a8bc-30e13ad0ca2b" providerId="AD" clId="Web-{99816F95-E617-45C8-BF9C-ED82AFA48478}"/>
    <pc:docChg chg="modSld">
      <pc:chgData name="Katie Cali" userId="S::katiecali@northshorecollege.edu::5618c10d-0a6d-4667-a8bc-30e13ad0ca2b" providerId="AD" clId="Web-{99816F95-E617-45C8-BF9C-ED82AFA48478}" dt="2019-05-30T14:54:06.667" v="6" actId="20577"/>
      <pc:docMkLst>
        <pc:docMk/>
      </pc:docMkLst>
      <pc:sldChg chg="modSp">
        <pc:chgData name="Katie Cali" userId="S::katiecali@northshorecollege.edu::5618c10d-0a6d-4667-a8bc-30e13ad0ca2b" providerId="AD" clId="Web-{99816F95-E617-45C8-BF9C-ED82AFA48478}" dt="2019-05-30T14:54:04.729" v="4" actId="20577"/>
        <pc:sldMkLst>
          <pc:docMk/>
          <pc:sldMk cId="3147376284" sldId="263"/>
        </pc:sldMkLst>
        <pc:spChg chg="mod">
          <ac:chgData name="Katie Cali" userId="S::katiecali@northshorecollege.edu::5618c10d-0a6d-4667-a8bc-30e13ad0ca2b" providerId="AD" clId="Web-{99816F95-E617-45C8-BF9C-ED82AFA48478}" dt="2019-05-30T14:54:04.729" v="4" actId="20577"/>
          <ac:spMkLst>
            <pc:docMk/>
            <pc:sldMk cId="3147376284" sldId="263"/>
            <ac:spMk id="2" creationId="{1ED92AE3-B34C-2A45-8F3A-ECFD400D8E03}"/>
          </ac:spMkLst>
        </pc:spChg>
      </pc:sldChg>
    </pc:docChg>
  </pc:docChgLst>
  <pc:docChgLst>
    <pc:chgData name="Katie Cali" userId="S::katiecali@northshorecollege.edu::5618c10d-0a6d-4667-a8bc-30e13ad0ca2b" providerId="AD" clId="Web-{2094DBBD-EAC4-91A8-62A6-FA369B32704D}"/>
    <pc:docChg chg="modSld">
      <pc:chgData name="Katie Cali" userId="S::katiecali@northshorecollege.edu::5618c10d-0a6d-4667-a8bc-30e13ad0ca2b" providerId="AD" clId="Web-{2094DBBD-EAC4-91A8-62A6-FA369B32704D}" dt="2019-05-28T16:21:06.473" v="117" actId="20577"/>
      <pc:docMkLst>
        <pc:docMk/>
      </pc:docMkLst>
      <pc:sldChg chg="modSp">
        <pc:chgData name="Katie Cali" userId="S::katiecali@northshorecollege.edu::5618c10d-0a6d-4667-a8bc-30e13ad0ca2b" providerId="AD" clId="Web-{2094DBBD-EAC4-91A8-62A6-FA369B32704D}" dt="2019-05-28T16:21:06.457" v="116" actId="20577"/>
        <pc:sldMkLst>
          <pc:docMk/>
          <pc:sldMk cId="165023522" sldId="260"/>
        </pc:sldMkLst>
        <pc:spChg chg="mod">
          <ac:chgData name="Katie Cali" userId="S::katiecali@northshorecollege.edu::5618c10d-0a6d-4667-a8bc-30e13ad0ca2b" providerId="AD" clId="Web-{2094DBBD-EAC4-91A8-62A6-FA369B32704D}" dt="2019-05-28T16:21:06.457" v="116" actId="20577"/>
          <ac:spMkLst>
            <pc:docMk/>
            <pc:sldMk cId="165023522" sldId="260"/>
            <ac:spMk id="2" creationId="{80856D40-6F86-E74D-96BF-696A33C736C0}"/>
          </ac:spMkLst>
        </pc:spChg>
      </pc:sldChg>
      <pc:sldChg chg="modSp">
        <pc:chgData name="Katie Cali" userId="S::katiecali@northshorecollege.edu::5618c10d-0a6d-4667-a8bc-30e13ad0ca2b" providerId="AD" clId="Web-{2094DBBD-EAC4-91A8-62A6-FA369B32704D}" dt="2019-05-28T16:17:51.466" v="69" actId="20577"/>
        <pc:sldMkLst>
          <pc:docMk/>
          <pc:sldMk cId="1068752424" sldId="269"/>
        </pc:sldMkLst>
        <pc:spChg chg="mod">
          <ac:chgData name="Katie Cali" userId="S::katiecali@northshorecollege.edu::5618c10d-0a6d-4667-a8bc-30e13ad0ca2b" providerId="AD" clId="Web-{2094DBBD-EAC4-91A8-62A6-FA369B32704D}" dt="2019-05-28T16:17:51.466" v="69" actId="20577"/>
          <ac:spMkLst>
            <pc:docMk/>
            <pc:sldMk cId="1068752424" sldId="269"/>
            <ac:spMk id="3" creationId="{87213CBA-E4E3-EC49-B478-39802C84BEC2}"/>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7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7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40000"/>
                    <a:lumOff val="60000"/>
                  </a:schemeClr>
                </a:solidFill>
              </a:defRPr>
            </a:lvl1pPr>
          </a:lstStyle>
          <a:p>
            <a:fld id="{F7AFFB9B-9FB8-469E-96F9-4D32314110B6}" type="datetimeFigureOut">
              <a:rPr lang="en-US" smtClean="0"/>
              <a:t>2019-06-18</a:t>
            </a:fld>
            <a:endParaRPr lang="en-US" dirty="0"/>
          </a:p>
        </p:txBody>
      </p:sp>
      <p:sp>
        <p:nvSpPr>
          <p:cNvPr id="5" name="Footer Placeholder 4"/>
          <p:cNvSpPr>
            <a:spLocks noGrp="1"/>
          </p:cNvSpPr>
          <p:nvPr>
            <p:ph type="ftr" sz="quarter" idx="11"/>
          </p:nvPr>
        </p:nvSpPr>
        <p:spPr>
          <a:xfrm rot="21420000">
            <a:off x="-9144" y="4882896"/>
            <a:ext cx="4050792" cy="1197864"/>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smtClean="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accent1">
              <a:lumMod val="40000"/>
              <a:lumOff val="60000"/>
              <a:alpha val="6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447634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1D2AC3-6A0B-4169-B1EA-E3AE8B351BDD}" type="datetimeFigureOut">
              <a:rPr lang="en-US" smtClean="0"/>
              <a:t>2019-06-18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82589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D4B9363-8B87-41B7-9F8E-64519CBB8F34}" type="datetimeFigureOut">
              <a:rPr lang="en-US" smtClean="0"/>
              <a:t>2019-06-18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694290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EF5746-5284-4951-9F37-7AE924EDBCB7}" type="datetimeFigureOut">
              <a:rPr lang="en-US" smtClean="0"/>
              <a:t>2019-06-18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631605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398B29-7265-4A65-A2A4-6703C057B7C1}" type="datetimeFigureOut">
              <a:rPr lang="en-US" smtClean="0"/>
              <a:t>2019-06-18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757381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8FBA082-94DF-4C4B-A041-6624924AB0A8}" type="datetimeFigureOut">
              <a:rPr lang="en-US" smtClean="0"/>
              <a:t>2019-06-18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79240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27686C4-3AB5-4E0C-86CA-FB108C350AA9}" type="datetimeFigureOut">
              <a:rPr lang="en-US" smtClean="0"/>
              <a:t>2019-06-18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320151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smtClean="0"/>
              <a:t>2019-06-18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919905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smtClean="0"/>
              <a:t>2019-06-18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5988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smtClean="0"/>
              <a:t>2019-06-18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31518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smtClean="0"/>
              <a:t>2019-06-18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74563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smtClean="0"/>
              <a:t>2019-06-18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42469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smtClean="0"/>
              <a:t>2019-06-18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5782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smtClean="0"/>
              <a:t>2019-06-18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28314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smtClean="0"/>
              <a:t>2019-06-18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61219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C3BFE2-83B7-4B0A-B9D3-AB28331082B3}" type="datetimeFigureOut">
              <a:rPr lang="en-US" smtClean="0"/>
              <a:t>2019-06-18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64298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smtClean="0"/>
              <a:t>2019-06-18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16540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7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40000"/>
                    <a:lumOff val="60000"/>
                  </a:schemeClr>
                </a:solidFill>
              </a:defRPr>
            </a:lvl1pPr>
          </a:lstStyle>
          <a:p>
            <a:fld id="{C35BB1C6-BF8F-4481-8AB2-603A1C8A906A}" type="datetimeFigureOut">
              <a:rPr lang="en-US" smtClean="0"/>
              <a:t>2019-06-18</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40000"/>
                    <a:lumOff val="6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40000"/>
                    <a:lumOff val="60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25137706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socialsci.libretexts.org/Courses/Sacramento_City_College/SCC:_SOC_300_-_Introduction_to_Sociology_(Block)/Text/5:_Deviance,_Crime,_and_Social_Control/6.2:_Explaining_Deviance" TargetMode="External"/><Relationship Id="rId3" Type="http://schemas.openxmlformats.org/officeDocument/2006/relationships/hyperlink" Target="https://opentextbc.ca/introductiontosociology/chapter/chapter7-deviance-crime-and-social-control/" TargetMode="External"/><Relationship Id="rId7" Type="http://schemas.openxmlformats.org/officeDocument/2006/relationships/hyperlink" Target="https://scholarlycommons.law.northwestern.edu/cgi/viewcontent.cgi?referer=https://www.google.com/&amp;httpsredir=1&amp;article=5086&amp;context=jclc"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s://www.fox10tv.com/news/fight-against-blight-in-mobile-moves-into-higher-gear/article_7f1cb738-75c3-11e9-af0e-df40abe50e64.html" TargetMode="External"/><Relationship Id="rId5" Type="http://schemas.openxmlformats.org/officeDocument/2006/relationships/hyperlink" Target="https://scholarship.law.nd.edu/cgi/viewcontent.cgi?article=1578&amp;context=law_faculty_scholarship" TargetMode="External"/><Relationship Id="rId10" Type="http://schemas.openxmlformats.org/officeDocument/2006/relationships/hyperlink" Target="https://creativecommons.org/licenses/by/4.0/" TargetMode="External"/><Relationship Id="rId4" Type="http://schemas.openxmlformats.org/officeDocument/2006/relationships/hyperlink" Target="https://openoregon.pressbooks.pub/ccj230/chapter/4-10-strain-theories/" TargetMode="External"/><Relationship Id="rId9" Type="http://schemas.openxmlformats.org/officeDocument/2006/relationships/hyperlink" Target="http://creativecommons.org/licenses/by-nc-sa/4.0/deed.en_GB"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F7227-929E-BC4E-90F8-1741C4A955B1}"/>
              </a:ext>
            </a:extLst>
          </p:cNvPr>
          <p:cNvSpPr>
            <a:spLocks noGrp="1"/>
          </p:cNvSpPr>
          <p:nvPr>
            <p:ph type="ctrTitle"/>
          </p:nvPr>
        </p:nvSpPr>
        <p:spPr/>
        <p:txBody>
          <a:bodyPr>
            <a:normAutofit fontScale="90000"/>
          </a:bodyPr>
          <a:lstStyle/>
          <a:p>
            <a:r>
              <a:rPr lang="en-US" dirty="0"/>
              <a:t>Social Structure Theories of Criminology</a:t>
            </a:r>
          </a:p>
        </p:txBody>
      </p:sp>
      <p:sp>
        <p:nvSpPr>
          <p:cNvPr id="3" name="Subtitle 2">
            <a:extLst>
              <a:ext uri="{FF2B5EF4-FFF2-40B4-BE49-F238E27FC236}">
                <a16:creationId xmlns:a16="http://schemas.microsoft.com/office/drawing/2014/main" id="{C1C1A807-1E1E-4041-B191-4565EBC8BF64}"/>
              </a:ext>
            </a:extLst>
          </p:cNvPr>
          <p:cNvSpPr>
            <a:spLocks noGrp="1"/>
          </p:cNvSpPr>
          <p:nvPr>
            <p:ph type="subTitle" idx="1"/>
          </p:nvPr>
        </p:nvSpPr>
        <p:spPr/>
        <p:txBody>
          <a:bodyPr/>
          <a:lstStyle/>
          <a:p>
            <a:r>
              <a:rPr lang="en-US" dirty="0"/>
              <a:t>Deviance: Unit 7</a:t>
            </a:r>
          </a:p>
        </p:txBody>
      </p:sp>
    </p:spTree>
    <p:extLst>
      <p:ext uri="{BB962C8B-B14F-4D97-AF65-F5344CB8AC3E}">
        <p14:creationId xmlns:p14="http://schemas.microsoft.com/office/powerpoint/2010/main" val="621773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92AE3-B34C-2A45-8F3A-ECFD400D8E03}"/>
              </a:ext>
            </a:extLst>
          </p:cNvPr>
          <p:cNvSpPr>
            <a:spLocks noGrp="1"/>
          </p:cNvSpPr>
          <p:nvPr>
            <p:ph type="title"/>
          </p:nvPr>
        </p:nvSpPr>
        <p:spPr/>
        <p:txBody>
          <a:bodyPr/>
          <a:lstStyle/>
          <a:p>
            <a:pPr algn="ctr"/>
            <a:r>
              <a:rPr lang="en-US" dirty="0">
                <a:solidFill>
                  <a:schemeClr val="tx1"/>
                </a:solidFill>
              </a:rPr>
              <a:t>Strain Theory </a:t>
            </a:r>
            <a:r>
              <a:rPr lang="en-US" sz="2400" dirty="0">
                <a:solidFill>
                  <a:schemeClr val="tx1"/>
                </a:solidFill>
              </a:rPr>
              <a:t>(2 of 3) </a:t>
            </a:r>
          </a:p>
        </p:txBody>
      </p:sp>
      <p:sp>
        <p:nvSpPr>
          <p:cNvPr id="3" name="Content Placeholder 2">
            <a:extLst>
              <a:ext uri="{FF2B5EF4-FFF2-40B4-BE49-F238E27FC236}">
                <a16:creationId xmlns:a16="http://schemas.microsoft.com/office/drawing/2014/main" id="{CEF1C9F8-2222-D946-BCE3-C198AF58FFA5}"/>
              </a:ext>
            </a:extLst>
          </p:cNvPr>
          <p:cNvSpPr>
            <a:spLocks noGrp="1"/>
          </p:cNvSpPr>
          <p:nvPr>
            <p:ph sz="quarter" idx="13"/>
          </p:nvPr>
        </p:nvSpPr>
        <p:spPr/>
        <p:txBody>
          <a:bodyPr anchor="t">
            <a:normAutofit fontScale="92500" lnSpcReduction="20000"/>
          </a:bodyPr>
          <a:lstStyle/>
          <a:p>
            <a:r>
              <a:rPr lang="en-US" b="1" cap="none" dirty="0">
                <a:solidFill>
                  <a:schemeClr val="accent4"/>
                </a:solidFill>
                <a:latin typeface="Calibri" panose="020F0502020204030204" pitchFamily="34" charset="0"/>
                <a:cs typeface="Calibri" panose="020F0502020204030204" pitchFamily="34" charset="0"/>
              </a:rPr>
              <a:t>Conformists</a:t>
            </a:r>
            <a:r>
              <a:rPr lang="en-US" cap="none" dirty="0">
                <a:latin typeface="Calibri" panose="020F0502020204030204" pitchFamily="34" charset="0"/>
                <a:cs typeface="Calibri" panose="020F0502020204030204" pitchFamily="34" charset="0"/>
              </a:rPr>
              <a:t> are the most common adaptation. Without it, societal norms and values would undermine the cultural goals. Conformists accept the goals and legitimate means to achieve the goal. </a:t>
            </a:r>
          </a:p>
          <a:p>
            <a:r>
              <a:rPr lang="en-US" b="1" cap="none" dirty="0">
                <a:solidFill>
                  <a:schemeClr val="accent2">
                    <a:lumMod val="75000"/>
                  </a:schemeClr>
                </a:solidFill>
                <a:latin typeface="Calibri" panose="020F0502020204030204" pitchFamily="34" charset="0"/>
                <a:cs typeface="Calibri" panose="020F0502020204030204" pitchFamily="34" charset="0"/>
              </a:rPr>
              <a:t>Innovators</a:t>
            </a:r>
            <a:r>
              <a:rPr lang="en-US" cap="none" dirty="0">
                <a:latin typeface="Calibri" panose="020F0502020204030204" pitchFamily="34" charset="0"/>
                <a:cs typeface="Calibri" panose="020F0502020204030204" pitchFamily="34" charset="0"/>
              </a:rPr>
              <a:t> accept the goal, but they reject the means or have their means blocked. Thus, they innovate ways to meet society’s goal. </a:t>
            </a:r>
          </a:p>
          <a:p>
            <a:r>
              <a:rPr lang="en-US" b="1" cap="none" dirty="0">
                <a:solidFill>
                  <a:schemeClr val="accent5">
                    <a:lumMod val="75000"/>
                  </a:schemeClr>
                </a:solidFill>
                <a:latin typeface="Calibri" panose="020F0502020204030204" pitchFamily="34" charset="0"/>
                <a:cs typeface="Calibri" panose="020F0502020204030204" pitchFamily="34" charset="0"/>
              </a:rPr>
              <a:t>Ritualists </a:t>
            </a:r>
            <a:r>
              <a:rPr lang="en-US" cap="none" dirty="0">
                <a:latin typeface="Calibri" panose="020F0502020204030204" pitchFamily="34" charset="0"/>
                <a:cs typeface="Calibri" panose="020F0502020204030204" pitchFamily="34" charset="0"/>
              </a:rPr>
              <a:t>conform to the predominant means of achieving wealth and success through hard work, but they may be blocked from achieving success, or they drop the social goal. For example, some people work hard for the sake of working hard. They want their children to see the significance of work ethic above all else, including monetary achievement. </a:t>
            </a:r>
          </a:p>
          <a:p>
            <a:pPr marL="0" indent="0" algn="r">
              <a:buNone/>
            </a:pPr>
            <a:r>
              <a:rPr lang="en-US" cap="none" dirty="0">
                <a:latin typeface="Calibri" panose="020F0502020204030204" pitchFamily="34" charset="0"/>
                <a:cs typeface="Calibri" panose="020F0502020204030204" pitchFamily="34" charset="0"/>
              </a:rPr>
              <a:t>								</a:t>
            </a:r>
            <a:r>
              <a:rPr lang="en-US" sz="1600" cap="none" dirty="0">
                <a:latin typeface="Calibri" panose="020F0502020204030204" pitchFamily="34" charset="0"/>
                <a:cs typeface="Calibri" panose="020F0502020204030204" pitchFamily="34" charset="0"/>
              </a:rPr>
              <a:t>	(Reference #2)</a:t>
            </a:r>
            <a:r>
              <a:rPr lang="en-US" cap="none"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147376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CA6B6-FE2C-3547-8B46-F071FEDA57E7}"/>
              </a:ext>
            </a:extLst>
          </p:cNvPr>
          <p:cNvSpPr>
            <a:spLocks noGrp="1"/>
          </p:cNvSpPr>
          <p:nvPr>
            <p:ph type="title"/>
          </p:nvPr>
        </p:nvSpPr>
        <p:spPr/>
        <p:txBody>
          <a:bodyPr/>
          <a:lstStyle/>
          <a:p>
            <a:pPr algn="ctr"/>
            <a:r>
              <a:rPr lang="en-US" dirty="0">
                <a:solidFill>
                  <a:schemeClr val="tx1"/>
                </a:solidFill>
              </a:rPr>
              <a:t>Strain Theory </a:t>
            </a:r>
            <a:r>
              <a:rPr lang="en-US" sz="2400" dirty="0">
                <a:solidFill>
                  <a:schemeClr val="tx1"/>
                </a:solidFill>
              </a:rPr>
              <a:t>(3 of 3) </a:t>
            </a:r>
          </a:p>
        </p:txBody>
      </p:sp>
      <p:sp>
        <p:nvSpPr>
          <p:cNvPr id="3" name="Content Placeholder 2">
            <a:extLst>
              <a:ext uri="{FF2B5EF4-FFF2-40B4-BE49-F238E27FC236}">
                <a16:creationId xmlns:a16="http://schemas.microsoft.com/office/drawing/2014/main" id="{A3778997-AD42-5C44-8E38-8FAA87C537D6}"/>
              </a:ext>
            </a:extLst>
          </p:cNvPr>
          <p:cNvSpPr>
            <a:spLocks noGrp="1"/>
          </p:cNvSpPr>
          <p:nvPr>
            <p:ph sz="quarter" idx="13"/>
          </p:nvPr>
        </p:nvSpPr>
        <p:spPr/>
        <p:txBody>
          <a:bodyPr anchor="t">
            <a:normAutofit/>
          </a:bodyPr>
          <a:lstStyle/>
          <a:p>
            <a:r>
              <a:rPr lang="en-US" b="1" cap="none" dirty="0">
                <a:solidFill>
                  <a:schemeClr val="accent3">
                    <a:lumMod val="75000"/>
                  </a:schemeClr>
                </a:solidFill>
                <a:latin typeface="Calibri" panose="020F0502020204030204" pitchFamily="34" charset="0"/>
                <a:cs typeface="Calibri" panose="020F0502020204030204" pitchFamily="34" charset="0"/>
              </a:rPr>
              <a:t>Retreatists</a:t>
            </a:r>
            <a:r>
              <a:rPr lang="en-US" cap="none" dirty="0">
                <a:latin typeface="Calibri" panose="020F0502020204030204" pitchFamily="34" charset="0"/>
                <a:cs typeface="Calibri" panose="020F0502020204030204" pitchFamily="34" charset="0"/>
              </a:rPr>
              <a:t> do not share the shared values of society. Thus, they adjust by dropping out of conventional society. Drug addicts, alcoholics, and vagrants are just some examples who select this adjustment.</a:t>
            </a:r>
          </a:p>
          <a:p>
            <a:r>
              <a:rPr lang="en-US" b="1" cap="none" dirty="0">
                <a:solidFill>
                  <a:schemeClr val="accent6"/>
                </a:solidFill>
                <a:latin typeface="Calibri" panose="020F0502020204030204" pitchFamily="34" charset="0"/>
                <a:cs typeface="Calibri" panose="020F0502020204030204" pitchFamily="34" charset="0"/>
              </a:rPr>
              <a:t> Rebels </a:t>
            </a:r>
            <a:r>
              <a:rPr lang="en-US" cap="none" dirty="0">
                <a:latin typeface="Calibri" panose="020F0502020204030204" pitchFamily="34" charset="0"/>
                <a:cs typeface="Calibri" panose="020F0502020204030204" pitchFamily="34" charset="0"/>
              </a:rPr>
              <a:t>reject the current goals and means of society, but they want to replace them with new goals and standards. They seek to establish a new social order.</a:t>
            </a:r>
          </a:p>
          <a:p>
            <a:endParaRPr lang="en-US" dirty="0"/>
          </a:p>
          <a:p>
            <a:pPr marL="3657600" lvl="8" indent="0">
              <a:buNone/>
            </a:pPr>
            <a:r>
              <a:rPr lang="en-US" cap="none" dirty="0">
                <a:latin typeface="Calibri" panose="020F0502020204030204" pitchFamily="34" charset="0"/>
                <a:cs typeface="Calibri" panose="020F0502020204030204" pitchFamily="34" charset="0"/>
              </a:rPr>
              <a:t>						(Reference #2)</a:t>
            </a:r>
          </a:p>
          <a:p>
            <a:pPr marL="3657600" lvl="8" indent="0">
              <a:buNone/>
            </a:pPr>
            <a:endParaRPr lang="en-US" cap="none"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14709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24E02-DE45-5B4C-929F-5D9C6E15C4AD}"/>
              </a:ext>
            </a:extLst>
          </p:cNvPr>
          <p:cNvSpPr>
            <a:spLocks noGrp="1"/>
          </p:cNvSpPr>
          <p:nvPr>
            <p:ph type="title"/>
          </p:nvPr>
        </p:nvSpPr>
        <p:spPr/>
        <p:txBody>
          <a:bodyPr vert="horz" lIns="91440" tIns="45720" rIns="91440" bIns="45720" rtlCol="0" anchor="ctr">
            <a:normAutofit/>
          </a:bodyPr>
          <a:lstStyle/>
          <a:p>
            <a:r>
              <a:rPr lang="en-US" sz="3800" dirty="0">
                <a:solidFill>
                  <a:schemeClr val="tx1"/>
                </a:solidFill>
              </a:rPr>
              <a:t>General Strain Theory </a:t>
            </a:r>
            <a:r>
              <a:rPr lang="en-US" sz="2400" dirty="0">
                <a:solidFill>
                  <a:schemeClr val="tx1"/>
                </a:solidFill>
              </a:rPr>
              <a:t>(1 of 2)</a:t>
            </a:r>
            <a:endParaRPr lang="en-US" sz="3800" dirty="0">
              <a:solidFill>
                <a:schemeClr val="tx1"/>
              </a:solidFill>
            </a:endParaRPr>
          </a:p>
        </p:txBody>
      </p:sp>
      <p:sp>
        <p:nvSpPr>
          <p:cNvPr id="3" name="Content Placeholder 2">
            <a:extLst>
              <a:ext uri="{FF2B5EF4-FFF2-40B4-BE49-F238E27FC236}">
                <a16:creationId xmlns:a16="http://schemas.microsoft.com/office/drawing/2014/main" id="{77B7027C-2897-C948-BF69-3D043D3E9E2D}"/>
              </a:ext>
            </a:extLst>
          </p:cNvPr>
          <p:cNvSpPr>
            <a:spLocks noGrp="1"/>
          </p:cNvSpPr>
          <p:nvPr>
            <p:ph sz="quarter" idx="13"/>
          </p:nvPr>
        </p:nvSpPr>
        <p:spPr/>
        <p:txBody>
          <a:bodyPr vert="horz" lIns="91440" tIns="45720" rIns="91440" bIns="45720" rtlCol="0" anchor="ctr">
            <a:normAutofit lnSpcReduction="10000"/>
          </a:bodyPr>
          <a:lstStyle/>
          <a:p>
            <a:pPr>
              <a:lnSpc>
                <a:spcPct val="110000"/>
              </a:lnSpc>
              <a:buClr>
                <a:schemeClr val="accent5">
                  <a:lumMod val="40000"/>
                  <a:lumOff val="60000"/>
                </a:schemeClr>
              </a:buClr>
            </a:pPr>
            <a:r>
              <a:rPr lang="en-US" sz="1800" b="1" cap="none" dirty="0">
                <a:latin typeface="Calibri" panose="020F0502020204030204" pitchFamily="34" charset="0"/>
                <a:cs typeface="Calibri" panose="020F0502020204030204" pitchFamily="34" charset="0"/>
              </a:rPr>
              <a:t>The General Strain Theory</a:t>
            </a:r>
            <a:r>
              <a:rPr lang="en-US" sz="1800" cap="none" dirty="0">
                <a:latin typeface="Calibri" panose="020F0502020204030204" pitchFamily="34" charset="0"/>
                <a:cs typeface="Calibri" panose="020F0502020204030204" pitchFamily="34" charset="0"/>
              </a:rPr>
              <a:t>, by Robert Agnew (2006). </a:t>
            </a:r>
          </a:p>
          <a:p>
            <a:pPr lvl="1">
              <a:lnSpc>
                <a:spcPct val="110000"/>
              </a:lnSpc>
              <a:buClr>
                <a:schemeClr val="accent5">
                  <a:lumMod val="40000"/>
                  <a:lumOff val="60000"/>
                </a:schemeClr>
              </a:buClr>
            </a:pPr>
            <a:r>
              <a:rPr lang="en-US" cap="none" dirty="0">
                <a:latin typeface="Calibri" panose="020F0502020204030204" pitchFamily="34" charset="0"/>
                <a:cs typeface="Calibri" panose="020F0502020204030204" pitchFamily="34" charset="0"/>
              </a:rPr>
              <a:t>Agnew defined strain as any event that a person would rather avoid. </a:t>
            </a:r>
          </a:p>
          <a:p>
            <a:pPr lvl="1">
              <a:lnSpc>
                <a:spcPct val="110000"/>
              </a:lnSpc>
              <a:buClr>
                <a:schemeClr val="accent5">
                  <a:lumMod val="40000"/>
                  <a:lumOff val="60000"/>
                </a:schemeClr>
              </a:buClr>
            </a:pPr>
            <a:r>
              <a:rPr lang="en-US" cap="none" dirty="0">
                <a:latin typeface="Calibri" panose="020F0502020204030204" pitchFamily="34" charset="0"/>
                <a:cs typeface="Calibri" panose="020F0502020204030204" pitchFamily="34" charset="0"/>
              </a:rPr>
              <a:t>Three types of strains </a:t>
            </a:r>
          </a:p>
          <a:p>
            <a:pPr lvl="2">
              <a:lnSpc>
                <a:spcPct val="110000"/>
              </a:lnSpc>
              <a:buClr>
                <a:schemeClr val="accent5">
                  <a:lumMod val="40000"/>
                  <a:lumOff val="60000"/>
                </a:schemeClr>
              </a:buClr>
            </a:pPr>
            <a:r>
              <a:rPr lang="en-US" sz="1800" cap="none" dirty="0">
                <a:latin typeface="Calibri" panose="020F0502020204030204" pitchFamily="34" charset="0"/>
                <a:cs typeface="Calibri" panose="020F0502020204030204" pitchFamily="34" charset="0"/>
              </a:rPr>
              <a:t>Failure to achieve a positively valued stimulus </a:t>
            </a:r>
          </a:p>
          <a:p>
            <a:pPr lvl="2">
              <a:lnSpc>
                <a:spcPct val="110000"/>
              </a:lnSpc>
              <a:buClr>
                <a:schemeClr val="accent5">
                  <a:lumMod val="40000"/>
                  <a:lumOff val="60000"/>
                </a:schemeClr>
              </a:buClr>
            </a:pPr>
            <a:r>
              <a:rPr lang="en-US" sz="1800" cap="none" dirty="0">
                <a:latin typeface="Calibri" panose="020F0502020204030204" pitchFamily="34" charset="0"/>
                <a:cs typeface="Calibri" panose="020F0502020204030204" pitchFamily="34" charset="0"/>
              </a:rPr>
              <a:t>The removal of a positively valued stimulus  </a:t>
            </a:r>
          </a:p>
          <a:p>
            <a:pPr lvl="2">
              <a:lnSpc>
                <a:spcPct val="110000"/>
              </a:lnSpc>
              <a:buClr>
                <a:schemeClr val="accent5">
                  <a:lumMod val="40000"/>
                  <a:lumOff val="60000"/>
                </a:schemeClr>
              </a:buClr>
            </a:pPr>
            <a:r>
              <a:rPr lang="en-US" sz="1800" cap="none" dirty="0">
                <a:latin typeface="Calibri" panose="020F0502020204030204" pitchFamily="34" charset="0"/>
                <a:cs typeface="Calibri" panose="020F0502020204030204" pitchFamily="34" charset="0"/>
              </a:rPr>
              <a:t>The confrontation of negative stimuli. </a:t>
            </a:r>
          </a:p>
          <a:p>
            <a:pPr lvl="3">
              <a:lnSpc>
                <a:spcPct val="110000"/>
              </a:lnSpc>
              <a:buClr>
                <a:schemeClr val="accent5">
                  <a:lumMod val="40000"/>
                  <a:lumOff val="60000"/>
                </a:schemeClr>
              </a:buClr>
            </a:pPr>
            <a:r>
              <a:rPr lang="en-US" sz="1800" cap="none" dirty="0">
                <a:latin typeface="Calibri" panose="020F0502020204030204" pitchFamily="34" charset="0"/>
                <a:cs typeface="Calibri" panose="020F0502020204030204" pitchFamily="34" charset="0"/>
              </a:rPr>
              <a:t>Parental rejection, child abuse, bullying, loss of job, loss of a loved one, discrimination, and criminal victimization.</a:t>
            </a:r>
          </a:p>
          <a:p>
            <a:pPr marL="457200" lvl="1">
              <a:lnSpc>
                <a:spcPct val="110000"/>
              </a:lnSpc>
            </a:pPr>
            <a:endParaRPr lang="en-US" sz="1600" cap="none" dirty="0">
              <a:latin typeface="Calibri" panose="020F0502020204030204" pitchFamily="34" charset="0"/>
              <a:cs typeface="Calibri" panose="020F0502020204030204" pitchFamily="34" charset="0"/>
            </a:endParaRPr>
          </a:p>
          <a:p>
            <a:pPr marL="228600" lvl="1" indent="0" algn="r">
              <a:lnSpc>
                <a:spcPct val="110000"/>
              </a:lnSpc>
              <a:buNone/>
            </a:pPr>
            <a:r>
              <a:rPr lang="en-US" sz="1400" b="1" cap="none" dirty="0">
                <a:latin typeface="Calibri" panose="020F0502020204030204" pitchFamily="34" charset="0"/>
                <a:cs typeface="Calibri" panose="020F0502020204030204" pitchFamily="34" charset="0"/>
              </a:rPr>
              <a:t>(Reference #2)</a:t>
            </a:r>
          </a:p>
        </p:txBody>
      </p:sp>
    </p:spTree>
    <p:extLst>
      <p:ext uri="{BB962C8B-B14F-4D97-AF65-F5344CB8AC3E}">
        <p14:creationId xmlns:p14="http://schemas.microsoft.com/office/powerpoint/2010/main" val="1051681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A0AFA-CBE2-C640-80D3-78E836AD4E83}"/>
              </a:ext>
            </a:extLst>
          </p:cNvPr>
          <p:cNvSpPr>
            <a:spLocks noGrp="1"/>
          </p:cNvSpPr>
          <p:nvPr>
            <p:ph type="title"/>
          </p:nvPr>
        </p:nvSpPr>
        <p:spPr/>
        <p:txBody>
          <a:bodyPr/>
          <a:lstStyle/>
          <a:p>
            <a:pPr algn="ctr"/>
            <a:r>
              <a:rPr lang="en-US" dirty="0">
                <a:solidFill>
                  <a:schemeClr val="tx1"/>
                </a:solidFill>
              </a:rPr>
              <a:t>General Strain Theory </a:t>
            </a:r>
            <a:r>
              <a:rPr lang="en-US" sz="2400" dirty="0">
                <a:solidFill>
                  <a:schemeClr val="tx1"/>
                </a:solidFill>
              </a:rPr>
              <a:t>(2 of 2)</a:t>
            </a:r>
          </a:p>
        </p:txBody>
      </p:sp>
      <p:sp>
        <p:nvSpPr>
          <p:cNvPr id="3" name="Content Placeholder 2">
            <a:extLst>
              <a:ext uri="{FF2B5EF4-FFF2-40B4-BE49-F238E27FC236}">
                <a16:creationId xmlns:a16="http://schemas.microsoft.com/office/drawing/2014/main" id="{1B76D83C-3A21-7745-8CC1-FFF98240E1F1}"/>
              </a:ext>
            </a:extLst>
          </p:cNvPr>
          <p:cNvSpPr>
            <a:spLocks noGrp="1"/>
          </p:cNvSpPr>
          <p:nvPr>
            <p:ph sz="quarter" idx="13"/>
          </p:nvPr>
        </p:nvSpPr>
        <p:spPr/>
        <p:txBody>
          <a:bodyPr>
            <a:normAutofit fontScale="92500" lnSpcReduction="20000"/>
          </a:bodyPr>
          <a:lstStyle/>
          <a:p>
            <a:r>
              <a:rPr lang="en-US" cap="none" dirty="0">
                <a:latin typeface="Calibri" panose="020F0502020204030204" pitchFamily="34" charset="0"/>
                <a:cs typeface="Calibri" panose="020F0502020204030204" pitchFamily="34" charset="0"/>
              </a:rPr>
              <a:t>The characteristics of some strains are more likely to lead to crime. </a:t>
            </a:r>
          </a:p>
          <a:p>
            <a:r>
              <a:rPr lang="en-US" cap="none" dirty="0">
                <a:latin typeface="Calibri" panose="020F0502020204030204" pitchFamily="34" charset="0"/>
                <a:cs typeface="Calibri" panose="020F0502020204030204" pitchFamily="34" charset="0"/>
              </a:rPr>
              <a:t>When a person views a strain as high in magnitude and unjust, and the pressure promotes criminal coping mechanism, people with minimal social control are more likely to commit a crime. Strains lead to negative emotions such as anger, depression, and fear. </a:t>
            </a:r>
          </a:p>
          <a:p>
            <a:r>
              <a:rPr lang="en-US" cap="none" dirty="0">
                <a:latin typeface="Calibri" panose="020F0502020204030204" pitchFamily="34" charset="0"/>
                <a:cs typeface="Calibri" panose="020F0502020204030204" pitchFamily="34" charset="0"/>
              </a:rPr>
              <a:t>Some people without prosocial coping mechanisms may commit a crime to vent, which can create social control issues (trouble in school, parents, employers) as well as facilitate social learning (joining peers who also need to vent their frustration).</a:t>
            </a:r>
          </a:p>
          <a:p>
            <a:r>
              <a:rPr lang="en-US" b="1" cap="none" dirty="0">
                <a:solidFill>
                  <a:schemeClr val="accent5">
                    <a:lumMod val="75000"/>
                  </a:schemeClr>
                </a:solidFill>
                <a:latin typeface="Calibri" panose="020F0502020204030204" pitchFamily="34" charset="0"/>
                <a:cs typeface="Calibri" panose="020F0502020204030204" pitchFamily="34" charset="0"/>
              </a:rPr>
              <a:t>Criminal behavior serves a purpose – to escape strain, stress, or pressure.</a:t>
            </a:r>
          </a:p>
          <a:p>
            <a:pPr marL="457200" lvl="1" indent="0" algn="r">
              <a:buNone/>
            </a:pPr>
            <a:r>
              <a:rPr lang="en-US" b="1" cap="none" dirty="0">
                <a:solidFill>
                  <a:schemeClr val="accent4"/>
                </a:solidFill>
                <a:latin typeface="Calibri" panose="020F0502020204030204" pitchFamily="34" charset="0"/>
                <a:cs typeface="Calibri" panose="020F0502020204030204" pitchFamily="34" charset="0"/>
              </a:rPr>
              <a:t>								</a:t>
            </a:r>
            <a:r>
              <a:rPr lang="en-US" cap="none" dirty="0">
                <a:latin typeface="Calibri" panose="020F0502020204030204" pitchFamily="34" charset="0"/>
                <a:cs typeface="Calibri" panose="020F0502020204030204" pitchFamily="34" charset="0"/>
              </a:rPr>
              <a:t>(Reference #2)</a:t>
            </a:r>
          </a:p>
        </p:txBody>
      </p:sp>
    </p:spTree>
    <p:extLst>
      <p:ext uri="{BB962C8B-B14F-4D97-AF65-F5344CB8AC3E}">
        <p14:creationId xmlns:p14="http://schemas.microsoft.com/office/powerpoint/2010/main" val="807103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28791-44FC-0242-BFF1-3158C457947C}"/>
              </a:ext>
            </a:extLst>
          </p:cNvPr>
          <p:cNvSpPr>
            <a:spLocks noGrp="1"/>
          </p:cNvSpPr>
          <p:nvPr>
            <p:ph type="title"/>
          </p:nvPr>
        </p:nvSpPr>
        <p:spPr/>
        <p:txBody>
          <a:bodyPr/>
          <a:lstStyle/>
          <a:p>
            <a:pPr algn="ctr"/>
            <a:r>
              <a:rPr lang="en-US" dirty="0">
                <a:solidFill>
                  <a:schemeClr val="tx1"/>
                </a:solidFill>
              </a:rPr>
              <a:t>Broken Windows Theory </a:t>
            </a:r>
          </a:p>
        </p:txBody>
      </p:sp>
      <p:sp>
        <p:nvSpPr>
          <p:cNvPr id="3" name="Content Placeholder 2">
            <a:extLst>
              <a:ext uri="{FF2B5EF4-FFF2-40B4-BE49-F238E27FC236}">
                <a16:creationId xmlns:a16="http://schemas.microsoft.com/office/drawing/2014/main" id="{C88F9997-CC15-854D-ACF5-37EEEF838517}"/>
              </a:ext>
            </a:extLst>
          </p:cNvPr>
          <p:cNvSpPr>
            <a:spLocks noGrp="1"/>
          </p:cNvSpPr>
          <p:nvPr>
            <p:ph sz="quarter" idx="13"/>
          </p:nvPr>
        </p:nvSpPr>
        <p:spPr/>
        <p:txBody>
          <a:bodyPr>
            <a:normAutofit fontScale="92500" lnSpcReduction="20000"/>
          </a:bodyPr>
          <a:lstStyle/>
          <a:p>
            <a:r>
              <a:rPr lang="en-US" cap="none" dirty="0">
                <a:latin typeface="Calibri" panose="020F0502020204030204" pitchFamily="34" charset="0"/>
                <a:cs typeface="Calibri" panose="020F0502020204030204" pitchFamily="34" charset="0"/>
              </a:rPr>
              <a:t>George </a:t>
            </a:r>
            <a:r>
              <a:rPr lang="en-US" cap="none" dirty="0" err="1">
                <a:latin typeface="Calibri" panose="020F0502020204030204" pitchFamily="34" charset="0"/>
                <a:cs typeface="Calibri" panose="020F0502020204030204" pitchFamily="34" charset="0"/>
              </a:rPr>
              <a:t>Kelling</a:t>
            </a:r>
            <a:r>
              <a:rPr lang="en-US" cap="none" dirty="0">
                <a:latin typeface="Calibri" panose="020F0502020204030204" pitchFamily="34" charset="0"/>
                <a:cs typeface="Calibri" panose="020F0502020204030204" pitchFamily="34" charset="0"/>
              </a:rPr>
              <a:t> &amp; James Wilson (1982)</a:t>
            </a:r>
          </a:p>
          <a:p>
            <a:r>
              <a:rPr lang="en-US" b="1" cap="none" dirty="0">
                <a:solidFill>
                  <a:schemeClr val="accent5">
                    <a:lumMod val="75000"/>
                  </a:schemeClr>
                </a:solidFill>
                <a:latin typeface="Calibri" panose="020F0502020204030204" pitchFamily="34" charset="0"/>
                <a:cs typeface="Calibri" panose="020F0502020204030204" pitchFamily="34" charset="0"/>
              </a:rPr>
              <a:t>Broken Windows Theory: </a:t>
            </a:r>
            <a:r>
              <a:rPr lang="en-US" cap="none" dirty="0">
                <a:latin typeface="Calibri" panose="020F0502020204030204" pitchFamily="34" charset="0"/>
                <a:cs typeface="Calibri" panose="020F0502020204030204" pitchFamily="34" charset="0"/>
              </a:rPr>
              <a:t>Serious street crime flourishes in areas in which disorderly behavior goes unchecked.</a:t>
            </a:r>
          </a:p>
          <a:p>
            <a:pPr lvl="1"/>
            <a:r>
              <a:rPr lang="en-US" cap="none" dirty="0">
                <a:latin typeface="Calibri" panose="020F0502020204030204" pitchFamily="34" charset="0"/>
                <a:cs typeface="Calibri" panose="020F0502020204030204" pitchFamily="34" charset="0"/>
              </a:rPr>
              <a:t>If the police maintain its traditional role as night watchman against threats to order, society flourishes. But as soon as the police stop maintaining order-when vandalism and graffiti go unreported, rowdy vagrants are uncontrolled, and broken windows are unrepaired-community controls break down and serious crime has the opportunity to flourish. </a:t>
            </a:r>
          </a:p>
          <a:p>
            <a:r>
              <a:rPr lang="en-US" cap="none" dirty="0">
                <a:latin typeface="Calibri" panose="020F0502020204030204" pitchFamily="34" charset="0"/>
                <a:cs typeface="Calibri" panose="020F0502020204030204" pitchFamily="34" charset="0"/>
              </a:rPr>
              <a:t>Citizen fear, created by disorder, leads to weakened social controls, thus creating the conditions in which crime can flourish. </a:t>
            </a:r>
          </a:p>
          <a:p>
            <a:pPr marL="0" indent="0" algn="r">
              <a:buNone/>
            </a:pPr>
            <a:r>
              <a:rPr lang="en-US" sz="1600" cap="none" dirty="0">
                <a:latin typeface="Calibri" panose="020F0502020204030204" pitchFamily="34" charset="0"/>
                <a:cs typeface="Calibri" panose="020F0502020204030204" pitchFamily="34" charset="0"/>
              </a:rPr>
              <a:t>(Reference #3)</a:t>
            </a:r>
          </a:p>
        </p:txBody>
      </p:sp>
    </p:spTree>
    <p:extLst>
      <p:ext uri="{BB962C8B-B14F-4D97-AF65-F5344CB8AC3E}">
        <p14:creationId xmlns:p14="http://schemas.microsoft.com/office/powerpoint/2010/main" val="1630886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AC681-9328-334F-9451-EAC532A8F45D}"/>
              </a:ext>
            </a:extLst>
          </p:cNvPr>
          <p:cNvSpPr>
            <a:spLocks noGrp="1"/>
          </p:cNvSpPr>
          <p:nvPr>
            <p:ph type="title"/>
          </p:nvPr>
        </p:nvSpPr>
        <p:spPr>
          <a:xfrm>
            <a:off x="685800" y="685800"/>
            <a:ext cx="11131951" cy="1151965"/>
          </a:xfrm>
        </p:spPr>
        <p:txBody>
          <a:bodyPr>
            <a:noAutofit/>
          </a:bodyPr>
          <a:lstStyle/>
          <a:p>
            <a:r>
              <a:rPr lang="en-US" sz="4400" dirty="0">
                <a:solidFill>
                  <a:schemeClr val="tx1"/>
                </a:solidFill>
              </a:rPr>
              <a:t>Criminal Profile – Broken Windows Theory</a:t>
            </a:r>
            <a:br>
              <a:rPr lang="en-US" sz="4400" dirty="0">
                <a:solidFill>
                  <a:schemeClr val="tx1"/>
                </a:solidFill>
              </a:rPr>
            </a:br>
            <a:r>
              <a:rPr lang="en-US" sz="4400" dirty="0">
                <a:solidFill>
                  <a:schemeClr val="tx1"/>
                </a:solidFill>
              </a:rPr>
              <a:t>Blight</a:t>
            </a:r>
          </a:p>
        </p:txBody>
      </p:sp>
      <p:sp>
        <p:nvSpPr>
          <p:cNvPr id="3" name="Content Placeholder 2">
            <a:extLst>
              <a:ext uri="{FF2B5EF4-FFF2-40B4-BE49-F238E27FC236}">
                <a16:creationId xmlns:a16="http://schemas.microsoft.com/office/drawing/2014/main" id="{79D6DACC-CD9D-7541-867F-571FFC39C913}"/>
              </a:ext>
            </a:extLst>
          </p:cNvPr>
          <p:cNvSpPr>
            <a:spLocks noGrp="1"/>
          </p:cNvSpPr>
          <p:nvPr>
            <p:ph sz="quarter" idx="13"/>
          </p:nvPr>
        </p:nvSpPr>
        <p:spPr/>
        <p:txBody>
          <a:bodyPr>
            <a:normAutofit fontScale="85000" lnSpcReduction="20000"/>
          </a:bodyPr>
          <a:lstStyle/>
          <a:p>
            <a:r>
              <a:rPr lang="en-US" sz="2600" cap="none" dirty="0">
                <a:latin typeface="Calibri" panose="020F0502020204030204" pitchFamily="34" charset="0"/>
                <a:cs typeface="Calibri" panose="020F0502020204030204" pitchFamily="34" charset="0"/>
              </a:rPr>
              <a:t>Mobile, Alabama (2019)</a:t>
            </a:r>
          </a:p>
          <a:p>
            <a:r>
              <a:rPr lang="en-US" sz="2600" cap="none" dirty="0">
                <a:latin typeface="Calibri" panose="020F0502020204030204" pitchFamily="34" charset="0"/>
                <a:cs typeface="Calibri" panose="020F0502020204030204" pitchFamily="34" charset="0"/>
              </a:rPr>
              <a:t>The City of Mobile has started to fix up blighted homes.</a:t>
            </a:r>
          </a:p>
          <a:p>
            <a:pPr lvl="1"/>
            <a:r>
              <a:rPr lang="en-US" sz="2200" cap="none" dirty="0">
                <a:latin typeface="Calibri" panose="020F0502020204030204" pitchFamily="34" charset="0"/>
                <a:cs typeface="Calibri" panose="020F0502020204030204" pitchFamily="34" charset="0"/>
              </a:rPr>
              <a:t>Neighborhood Renewal Program</a:t>
            </a:r>
          </a:p>
          <a:p>
            <a:r>
              <a:rPr lang="en-US" sz="2600" cap="none" dirty="0">
                <a:latin typeface="Calibri" panose="020F0502020204030204" pitchFamily="34" charset="0"/>
                <a:cs typeface="Calibri" panose="020F0502020204030204" pitchFamily="34" charset="0"/>
              </a:rPr>
              <a:t>Mobile city officials say blight can lead to crime.</a:t>
            </a:r>
          </a:p>
          <a:p>
            <a:r>
              <a:rPr lang="en-US" sz="2300" cap="none" dirty="0">
                <a:latin typeface="Calibri" panose="020F0502020204030204" pitchFamily="34" charset="0"/>
                <a:cs typeface="Calibri" panose="020F0502020204030204" pitchFamily="34" charset="0"/>
              </a:rPr>
              <a:t>Neighbor: "it's been boarded up until they did this, which makes it look a lot more presentable and makes you feel safer in the neighborhood."</a:t>
            </a:r>
            <a:endParaRPr lang="en-US" sz="3100" cap="none" dirty="0">
              <a:latin typeface="Calibri" panose="020F0502020204030204" pitchFamily="34" charset="0"/>
              <a:cs typeface="Calibri" panose="020F0502020204030204" pitchFamily="34" charset="0"/>
            </a:endParaRPr>
          </a:p>
          <a:p>
            <a:r>
              <a:rPr lang="en-US" sz="2100" b="1" cap="none" dirty="0">
                <a:solidFill>
                  <a:schemeClr val="accent4"/>
                </a:solidFill>
                <a:latin typeface="Calibri" panose="020F0502020204030204" pitchFamily="34" charset="0"/>
                <a:cs typeface="Calibri" panose="020F0502020204030204" pitchFamily="34" charset="0"/>
              </a:rPr>
              <a:t>Broken Windows Theory </a:t>
            </a:r>
            <a:r>
              <a:rPr lang="en-US" sz="2100" cap="none" dirty="0">
                <a:latin typeface="Calibri" panose="020F0502020204030204" pitchFamily="34" charset="0"/>
                <a:cs typeface="Calibri" panose="020F0502020204030204" pitchFamily="34" charset="0"/>
              </a:rPr>
              <a:t>argues that diminishing areas are linked to an increase in crime. </a:t>
            </a:r>
          </a:p>
          <a:p>
            <a:pPr marL="0" indent="0" algn="r">
              <a:buNone/>
            </a:pPr>
            <a:r>
              <a:rPr lang="en-US" sz="1400" b="1" cap="none" dirty="0">
                <a:latin typeface="Calibri" panose="020F0502020204030204" pitchFamily="34" charset="0"/>
                <a:cs typeface="Calibri" panose="020F0502020204030204" pitchFamily="34" charset="0"/>
              </a:rPr>
              <a:t>(Reference #4)</a:t>
            </a:r>
          </a:p>
        </p:txBody>
      </p:sp>
    </p:spTree>
    <p:extLst>
      <p:ext uri="{BB962C8B-B14F-4D97-AF65-F5344CB8AC3E}">
        <p14:creationId xmlns:p14="http://schemas.microsoft.com/office/powerpoint/2010/main" val="2915656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F3880-62E6-3242-BC6F-CBEFB7763B4F}"/>
              </a:ext>
            </a:extLst>
          </p:cNvPr>
          <p:cNvSpPr>
            <a:spLocks noGrp="1"/>
          </p:cNvSpPr>
          <p:nvPr>
            <p:ph type="title"/>
          </p:nvPr>
        </p:nvSpPr>
        <p:spPr/>
        <p:txBody>
          <a:bodyPr>
            <a:normAutofit/>
          </a:bodyPr>
          <a:lstStyle/>
          <a:p>
            <a:pPr algn="ctr"/>
            <a:r>
              <a:rPr lang="en-US" sz="4800" dirty="0">
                <a:solidFill>
                  <a:schemeClr val="tx1"/>
                </a:solidFill>
              </a:rPr>
              <a:t>References</a:t>
            </a:r>
          </a:p>
        </p:txBody>
      </p:sp>
      <p:sp>
        <p:nvSpPr>
          <p:cNvPr id="3" name="Content Placeholder 2">
            <a:extLst>
              <a:ext uri="{FF2B5EF4-FFF2-40B4-BE49-F238E27FC236}">
                <a16:creationId xmlns:a16="http://schemas.microsoft.com/office/drawing/2014/main" id="{87213CBA-E4E3-EC49-B478-39802C84BEC2}"/>
              </a:ext>
            </a:extLst>
          </p:cNvPr>
          <p:cNvSpPr>
            <a:spLocks noGrp="1"/>
          </p:cNvSpPr>
          <p:nvPr>
            <p:ph sz="quarter" idx="13"/>
          </p:nvPr>
        </p:nvSpPr>
        <p:spPr/>
        <p:txBody>
          <a:bodyPr anchor="t">
            <a:normAutofit/>
          </a:bodyPr>
          <a:lstStyle/>
          <a:p>
            <a:pPr marL="342900" indent="-342900">
              <a:buSzPct val="110000"/>
              <a:buFont typeface="+mj-lt"/>
              <a:buAutoNum type="arabicPeriod"/>
            </a:pPr>
            <a:r>
              <a:rPr lang="en-US" sz="1200" cap="none"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https://opentextbc.ca/introductiontosociology/chapter/chapter7-deviance-crime-and-social-control/</a:t>
            </a:r>
            <a:endParaRPr lang="en-US" sz="1200" cap="none" dirty="0">
              <a:latin typeface="Calibri" panose="020F0502020204030204" pitchFamily="34" charset="0"/>
              <a:cs typeface="Calibri" panose="020F0502020204030204" pitchFamily="34" charset="0"/>
            </a:endParaRPr>
          </a:p>
          <a:p>
            <a:pPr marL="342900" indent="-342900">
              <a:buSzPct val="110000"/>
              <a:buFont typeface="+mj-lt"/>
              <a:buAutoNum type="arabicPeriod"/>
            </a:pPr>
            <a:r>
              <a:rPr lang="en-US" sz="1200" cap="none" dirty="0">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https://openoregon.pressbooks.pub/ccj230/chapter/4-10-strain-theories/</a:t>
            </a:r>
            <a:endParaRPr lang="en-US" sz="1200" cap="none" dirty="0">
              <a:latin typeface="Calibri" panose="020F0502020204030204" pitchFamily="34" charset="0"/>
              <a:cs typeface="Calibri" panose="020F0502020204030204" pitchFamily="34" charset="0"/>
            </a:endParaRPr>
          </a:p>
          <a:p>
            <a:pPr marL="342900" indent="-342900">
              <a:buSzPct val="110000"/>
              <a:buFont typeface="+mj-lt"/>
              <a:buAutoNum type="arabicPeriod"/>
            </a:pPr>
            <a:r>
              <a:rPr lang="en-US" sz="1200" cap="none" dirty="0">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https://scholarship.law.nd.edu/cgi/viewcontent.cgi?article=1578&amp;context=law_faculty_scholarship</a:t>
            </a:r>
            <a:endParaRPr lang="en-US" sz="1200" cap="none" dirty="0">
              <a:latin typeface="Calibri" panose="020F0502020204030204" pitchFamily="34" charset="0"/>
              <a:cs typeface="Calibri" panose="020F0502020204030204" pitchFamily="34" charset="0"/>
            </a:endParaRPr>
          </a:p>
          <a:p>
            <a:pPr marL="342900" indent="-342900">
              <a:buSzPct val="110000"/>
              <a:buFont typeface="+mj-lt"/>
              <a:buAutoNum type="arabicPeriod"/>
            </a:pPr>
            <a:r>
              <a:rPr lang="en-US" sz="1200" cap="none" dirty="0">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https://www.fox10tv.com/news/fight-against-blight-in-mobile-moves-into-higher-gear/article_7f1cb738-75c3-11e9-af0e-df40abe50e64.html</a:t>
            </a:r>
            <a:endParaRPr lang="en-US" sz="1200" cap="none" dirty="0">
              <a:latin typeface="Calibri" panose="020F0502020204030204" pitchFamily="34" charset="0"/>
              <a:cs typeface="Calibri" panose="020F0502020204030204" pitchFamily="34" charset="0"/>
            </a:endParaRPr>
          </a:p>
          <a:p>
            <a:pPr marL="342900" indent="-342900">
              <a:buSzPct val="110000"/>
              <a:buFont typeface="+mj-lt"/>
              <a:buAutoNum type="arabicPeriod"/>
            </a:pPr>
            <a:r>
              <a:rPr lang="en-US" sz="1200" cap="none" dirty="0">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https://scholarlycommons.law.northwestern.edu/cgi/viewcontent.cgi?referer=https://www.google.com/&amp;httpsredir=1&amp;article=5086&amp;context=jclc</a:t>
            </a:r>
            <a:endParaRPr lang="en-US" sz="1200" cap="none" dirty="0">
              <a:latin typeface="Calibri" panose="020F0502020204030204" pitchFamily="34" charset="0"/>
              <a:cs typeface="Calibri" panose="020F0502020204030204" pitchFamily="34" charset="0"/>
            </a:endParaRPr>
          </a:p>
          <a:p>
            <a:pPr marL="342900" indent="-342900">
              <a:buSzPct val="90000"/>
              <a:buAutoNum type="arabicPeriod"/>
            </a:pPr>
            <a:r>
              <a:rPr lang="en-US" sz="1200" cap="none" dirty="0">
                <a:latin typeface="Calibri"/>
                <a:ea typeface="+mn-lt"/>
                <a:cs typeface="+mn-lt"/>
                <a:hlinkClick r:id="rId8"/>
              </a:rPr>
              <a:t>"Introduction to Critical Criminology" An OpenLearn Chunk used/reworked by permission of The Open University. Copyright </a:t>
            </a:r>
            <a:r>
              <a:rPr lang="en-US" sz="1200" cap="none" dirty="0">
                <a:latin typeface="Calibri"/>
                <a:ea typeface="+mn-lt"/>
                <a:cs typeface="+mn-lt"/>
              </a:rPr>
              <a:t>C2016. </a:t>
            </a:r>
            <a:r>
              <a:rPr lang="en-US" sz="1200" cap="none" dirty="0">
                <a:latin typeface="Calibri"/>
                <a:ea typeface="+mn-lt"/>
                <a:cs typeface="+mn-lt"/>
                <a:hlinkClick r:id="rId8"/>
              </a:rPr>
              <a:t>https://socialsci.libretexts.org/Courses/Sacramento_City_College/SCC%3A_SOC_300_-_Introduction_to_Sociology_(Block)/Text/5%3A_Deviance%2C_Crime%2C_and_Social_Control/6.2%3A_Explaining_Deviance</a:t>
            </a:r>
            <a:r>
              <a:rPr lang="en-US" sz="1200" cap="none" dirty="0">
                <a:latin typeface="Calibri"/>
                <a:ea typeface="+mn-lt"/>
                <a:cs typeface="+mn-lt"/>
              </a:rPr>
              <a:t>.  </a:t>
            </a:r>
            <a:r>
              <a:rPr lang="en-US" sz="1200" cap="none" dirty="0">
                <a:latin typeface="Calibri"/>
                <a:ea typeface="+mn-lt"/>
                <a:cs typeface="+mn-lt"/>
                <a:hlinkClick r:id="rId9"/>
              </a:rPr>
              <a:t>http://creativecommons.org/licenses/by-nc-sa/4.0/deed.en_GB</a:t>
            </a:r>
            <a:endParaRPr lang="en-US" sz="1200" cap="none" dirty="0">
              <a:latin typeface="Calibri"/>
              <a:cs typeface="Calibri"/>
            </a:endParaRPr>
          </a:p>
          <a:p>
            <a:pPr marL="0" indent="0">
              <a:buSzPct val="110000"/>
              <a:buNone/>
            </a:pPr>
            <a:r>
              <a:rPr lang="en-US" sz="1400" dirty="0">
                <a:solidFill>
                  <a:srgbClr val="000000"/>
                </a:solidFill>
                <a:latin typeface="Calibri" panose="020F0502020204030204" pitchFamily="34" charset="0"/>
              </a:rPr>
              <a:t>Katie Cali, Instructor of Sociology and Criminal Justice, at Northshore Technical Community College.  </a:t>
            </a:r>
            <a:r>
              <a:rPr lang="en-US" sz="1200" dirty="0">
                <a:solidFill>
                  <a:srgbClr val="201F1E"/>
                </a:solidFill>
                <a:latin typeface="Calibri" panose="020F0502020204030204" pitchFamily="34" charset="0"/>
              </a:rPr>
              <a:t>“This work is licensed under the Creative Commons Attribution (CC-BY) License. To view a copy of the license, visit </a:t>
            </a:r>
            <a:r>
              <a:rPr lang="en-US" sz="1200" u="sng" dirty="0">
                <a:solidFill>
                  <a:srgbClr val="0563C1"/>
                </a:solidFill>
                <a:latin typeface="Calibri" panose="020F0502020204030204" pitchFamily="34" charset="0"/>
                <a:hlinkClick r:id="rId10">
                  <a:extLst>
                    <a:ext uri="{A12FA001-AC4F-418D-AE19-62706E023703}">
                      <ahyp:hlinkClr xmlns:ahyp="http://schemas.microsoft.com/office/drawing/2018/hyperlinkcolor" val="tx"/>
                    </a:ext>
                  </a:extLst>
                </a:hlinkClick>
              </a:rPr>
              <a:t>https://creativecommons.org/licenses/by/4.0/</a:t>
            </a:r>
            <a:r>
              <a:rPr lang="en-US" sz="1200" dirty="0">
                <a:solidFill>
                  <a:srgbClr val="000000"/>
                </a:solidFill>
                <a:latin typeface="Calibri" panose="020F0502020204030204" pitchFamily="34" charset="0"/>
              </a:rPr>
              <a:t>” </a:t>
            </a:r>
            <a:endParaRPr lang="en-US" sz="1200" cap="none" dirty="0">
              <a:latin typeface="Impact"/>
              <a:cs typeface="Calibri"/>
            </a:endParaRPr>
          </a:p>
          <a:p>
            <a:pPr marL="342900" indent="-342900">
              <a:buFont typeface="Arial" panose="020B0604020202020204" pitchFamily="34" charset="0"/>
              <a:buAutoNum type="arabicPeriod"/>
            </a:pPr>
            <a:endParaRPr lang="en-US" sz="1200" cap="none" dirty="0">
              <a:latin typeface="Calibri"/>
              <a:cs typeface="Calibri"/>
            </a:endParaRPr>
          </a:p>
          <a:p>
            <a:pPr marL="342900" indent="-342900">
              <a:buFont typeface="Arial" panose="020B0604020202020204" pitchFamily="34" charset="0"/>
              <a:buAutoNum type="arabicPeriod"/>
            </a:pPr>
            <a:endParaRPr lang="en-US" sz="1200" cap="none" dirty="0">
              <a:cs typeface="Calibri"/>
            </a:endParaRPr>
          </a:p>
          <a:p>
            <a:pPr marL="457200" indent="-457200">
              <a:buFont typeface="Impact" panose="020B0806030902050204"/>
              <a:buAutoNum type="arabicPeriod"/>
            </a:pPr>
            <a:endParaRPr lang="en-US" sz="1800" dirty="0"/>
          </a:p>
          <a:p>
            <a:pPr marL="342900" indent="-342900">
              <a:buFont typeface="Impact" panose="020B0806030902050204"/>
              <a:buAutoNum type="arabicPeriod"/>
            </a:pPr>
            <a:endParaRPr lang="en-US" sz="1800" dirty="0"/>
          </a:p>
          <a:p>
            <a:endParaRPr lang="en-US" sz="1800" dirty="0"/>
          </a:p>
          <a:p>
            <a:endParaRPr lang="en-US" sz="1800" dirty="0"/>
          </a:p>
          <a:p>
            <a:endParaRPr lang="en-US" sz="1800" dirty="0"/>
          </a:p>
        </p:txBody>
      </p:sp>
    </p:spTree>
    <p:extLst>
      <p:ext uri="{BB962C8B-B14F-4D97-AF65-F5344CB8AC3E}">
        <p14:creationId xmlns:p14="http://schemas.microsoft.com/office/powerpoint/2010/main" val="1068752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20EBE-7E47-1F4A-89C2-469BD2532BAA}"/>
              </a:ext>
            </a:extLst>
          </p:cNvPr>
          <p:cNvSpPr>
            <a:spLocks noGrp="1"/>
          </p:cNvSpPr>
          <p:nvPr>
            <p:ph type="title"/>
          </p:nvPr>
        </p:nvSpPr>
        <p:spPr>
          <a:xfrm>
            <a:off x="685800" y="107066"/>
            <a:ext cx="10396882" cy="1151965"/>
          </a:xfrm>
        </p:spPr>
        <p:txBody>
          <a:bodyPr vert="horz" lIns="91440" tIns="45720" rIns="91440" bIns="45720" rtlCol="0" anchor="b">
            <a:normAutofit/>
          </a:bodyPr>
          <a:lstStyle/>
          <a:p>
            <a:pPr algn="ctr"/>
            <a:r>
              <a:rPr lang="en-US" sz="6000" dirty="0"/>
              <a:t>Theories </a:t>
            </a:r>
          </a:p>
        </p:txBody>
      </p:sp>
      <p:sp>
        <p:nvSpPr>
          <p:cNvPr id="3" name="Content Placeholder 2">
            <a:extLst>
              <a:ext uri="{FF2B5EF4-FFF2-40B4-BE49-F238E27FC236}">
                <a16:creationId xmlns:a16="http://schemas.microsoft.com/office/drawing/2014/main" id="{614870E0-B4B3-2A41-8797-8BAF05F961A8}"/>
              </a:ext>
            </a:extLst>
          </p:cNvPr>
          <p:cNvSpPr>
            <a:spLocks noGrp="1"/>
          </p:cNvSpPr>
          <p:nvPr>
            <p:ph sz="quarter" idx="13"/>
          </p:nvPr>
        </p:nvSpPr>
        <p:spPr>
          <a:xfrm>
            <a:off x="685800" y="1400538"/>
            <a:ext cx="10394707" cy="3974048"/>
          </a:xfrm>
        </p:spPr>
        <p:txBody>
          <a:bodyPr>
            <a:normAutofit/>
          </a:bodyPr>
          <a:lstStyle/>
          <a:p>
            <a:pPr marL="0" indent="0" algn="ctr">
              <a:buNone/>
            </a:pPr>
            <a:r>
              <a:rPr lang="en-US" sz="4000" dirty="0"/>
              <a:t>Social Disorganization Theory ☆ Culture Conflict Theory ☆ Strain Theory  </a:t>
            </a:r>
          </a:p>
          <a:p>
            <a:pPr marL="0" indent="0" algn="ctr">
              <a:buNone/>
            </a:pPr>
            <a:r>
              <a:rPr lang="en-US" sz="4000" dirty="0"/>
              <a:t>General Strain Theory ☆ Broken Windows Theory </a:t>
            </a:r>
          </a:p>
          <a:p>
            <a:pPr marL="0" indent="0">
              <a:buNone/>
            </a:pPr>
            <a:endParaRPr lang="en-US" sz="4000" dirty="0"/>
          </a:p>
        </p:txBody>
      </p:sp>
    </p:spTree>
    <p:extLst>
      <p:ext uri="{BB962C8B-B14F-4D97-AF65-F5344CB8AC3E}">
        <p14:creationId xmlns:p14="http://schemas.microsoft.com/office/powerpoint/2010/main" val="2427627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C5690-8689-E94C-BFFF-87A501366BA1}"/>
              </a:ext>
            </a:extLst>
          </p:cNvPr>
          <p:cNvSpPr>
            <a:spLocks noGrp="1"/>
          </p:cNvSpPr>
          <p:nvPr>
            <p:ph type="title"/>
          </p:nvPr>
        </p:nvSpPr>
        <p:spPr/>
        <p:txBody>
          <a:bodyPr>
            <a:normAutofit/>
          </a:bodyPr>
          <a:lstStyle/>
          <a:p>
            <a:pPr algn="ctr"/>
            <a:r>
              <a:rPr lang="en-US" dirty="0">
                <a:solidFill>
                  <a:schemeClr val="tx1"/>
                </a:solidFill>
              </a:rPr>
              <a:t>Social Disorganization Theory </a:t>
            </a:r>
            <a:r>
              <a:rPr lang="en-US" sz="2400" dirty="0">
                <a:solidFill>
                  <a:schemeClr val="tx1"/>
                </a:solidFill>
              </a:rPr>
              <a:t>(1 of 4)</a:t>
            </a:r>
            <a:endParaRPr lang="en-US" dirty="0">
              <a:solidFill>
                <a:schemeClr val="tx1"/>
              </a:solidFill>
            </a:endParaRPr>
          </a:p>
        </p:txBody>
      </p:sp>
      <p:sp>
        <p:nvSpPr>
          <p:cNvPr id="3" name="Content Placeholder 2">
            <a:extLst>
              <a:ext uri="{FF2B5EF4-FFF2-40B4-BE49-F238E27FC236}">
                <a16:creationId xmlns:a16="http://schemas.microsoft.com/office/drawing/2014/main" id="{5E63E573-3C6B-E943-A9FA-23D8DF93EF7A}"/>
              </a:ext>
            </a:extLst>
          </p:cNvPr>
          <p:cNvSpPr>
            <a:spLocks noGrp="1"/>
          </p:cNvSpPr>
          <p:nvPr>
            <p:ph sz="quarter" idx="13"/>
          </p:nvPr>
        </p:nvSpPr>
        <p:spPr/>
        <p:txBody>
          <a:bodyPr>
            <a:normAutofit/>
          </a:bodyPr>
          <a:lstStyle/>
          <a:p>
            <a:r>
              <a:rPr lang="en-US" sz="2400" cap="none" dirty="0">
                <a:solidFill>
                  <a:schemeClr val="accent4"/>
                </a:solidFill>
                <a:latin typeface="Calibri" panose="020F0502020204030204" pitchFamily="34" charset="0"/>
                <a:cs typeface="Calibri" panose="020F0502020204030204" pitchFamily="34" charset="0"/>
              </a:rPr>
              <a:t> </a:t>
            </a:r>
            <a:r>
              <a:rPr lang="en-US" sz="2400" b="1" cap="none" dirty="0">
                <a:solidFill>
                  <a:schemeClr val="accent4"/>
                </a:solidFill>
                <a:latin typeface="Calibri" panose="020F0502020204030204" pitchFamily="34" charset="0"/>
                <a:cs typeface="Calibri" panose="020F0502020204030204" pitchFamily="34" charset="0"/>
              </a:rPr>
              <a:t>Social Disorganization Theory</a:t>
            </a:r>
            <a:r>
              <a:rPr lang="en-US" sz="2400" cap="none" dirty="0">
                <a:latin typeface="Calibri" panose="020F0502020204030204" pitchFamily="34" charset="0"/>
                <a:cs typeface="Calibri" panose="020F0502020204030204" pitchFamily="34" charset="0"/>
              </a:rPr>
              <a:t> asserts that crime is most likely to occur in communities with weak social ties and the absence of social control. </a:t>
            </a:r>
          </a:p>
          <a:p>
            <a:pPr lvl="1"/>
            <a:r>
              <a:rPr lang="en-US" sz="2000" cap="none" dirty="0">
                <a:latin typeface="Calibri" panose="020F0502020204030204" pitchFamily="34" charset="0"/>
                <a:cs typeface="Calibri" panose="020F0502020204030204" pitchFamily="34" charset="0"/>
              </a:rPr>
              <a:t>Developed by researchers at the University of Chicago in the 1920s and 1930s</a:t>
            </a:r>
          </a:p>
          <a:p>
            <a:pPr lvl="1"/>
            <a:r>
              <a:rPr lang="en-US" sz="2000" cap="none" dirty="0">
                <a:latin typeface="Calibri" panose="020F0502020204030204" pitchFamily="34" charset="0"/>
                <a:cs typeface="Calibri" panose="020F0502020204030204" pitchFamily="34" charset="0"/>
              </a:rPr>
              <a:t>The absence of moral and social solidarity that provides the conditions for social deviance to emerge.</a:t>
            </a:r>
          </a:p>
          <a:p>
            <a:endParaRPr lang="en-US" dirty="0"/>
          </a:p>
          <a:p>
            <a:pPr marL="0" indent="0" algn="r">
              <a:buNone/>
            </a:pPr>
            <a:r>
              <a:rPr lang="en-US" sz="1400" cap="none" dirty="0">
                <a:latin typeface="Calibri" panose="020F0502020204030204" pitchFamily="34" charset="0"/>
                <a:cs typeface="Calibri" panose="020F0502020204030204" pitchFamily="34" charset="0"/>
              </a:rPr>
              <a:t>(Reference #1)</a:t>
            </a:r>
          </a:p>
        </p:txBody>
      </p:sp>
    </p:spTree>
    <p:extLst>
      <p:ext uri="{BB962C8B-B14F-4D97-AF65-F5344CB8AC3E}">
        <p14:creationId xmlns:p14="http://schemas.microsoft.com/office/powerpoint/2010/main" val="3760135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05A3E-84F3-5246-99D3-98F2E6C73F32}"/>
              </a:ext>
            </a:extLst>
          </p:cNvPr>
          <p:cNvSpPr>
            <a:spLocks noGrp="1"/>
          </p:cNvSpPr>
          <p:nvPr>
            <p:ph type="title"/>
          </p:nvPr>
        </p:nvSpPr>
        <p:spPr/>
        <p:txBody>
          <a:bodyPr>
            <a:normAutofit/>
          </a:bodyPr>
          <a:lstStyle/>
          <a:p>
            <a:r>
              <a:rPr lang="en-US" dirty="0">
                <a:solidFill>
                  <a:schemeClr val="tx1"/>
                </a:solidFill>
              </a:rPr>
              <a:t>Social Disorganization Theory </a:t>
            </a:r>
            <a:r>
              <a:rPr lang="en-US" sz="2700" dirty="0">
                <a:solidFill>
                  <a:schemeClr val="tx1"/>
                </a:solidFill>
              </a:rPr>
              <a:t>(2 of 4)</a:t>
            </a:r>
          </a:p>
        </p:txBody>
      </p:sp>
      <p:sp>
        <p:nvSpPr>
          <p:cNvPr id="3" name="Content Placeholder 2">
            <a:extLst>
              <a:ext uri="{FF2B5EF4-FFF2-40B4-BE49-F238E27FC236}">
                <a16:creationId xmlns:a16="http://schemas.microsoft.com/office/drawing/2014/main" id="{B69B2C4C-097A-0C47-A4B0-F9EEF4F7A4FA}"/>
              </a:ext>
            </a:extLst>
          </p:cNvPr>
          <p:cNvSpPr>
            <a:spLocks noGrp="1"/>
          </p:cNvSpPr>
          <p:nvPr>
            <p:ph sz="quarter" idx="13"/>
          </p:nvPr>
        </p:nvSpPr>
        <p:spPr/>
        <p:txBody>
          <a:bodyPr>
            <a:normAutofit fontScale="92500" lnSpcReduction="20000"/>
          </a:bodyPr>
          <a:lstStyle/>
          <a:p>
            <a:r>
              <a:rPr lang="en-US" cap="none" dirty="0">
                <a:latin typeface="Calibri" panose="020F0502020204030204" pitchFamily="34" charset="0"/>
                <a:cs typeface="Calibri" panose="020F0502020204030204" pitchFamily="34" charset="0"/>
              </a:rPr>
              <a:t>Early Chicago School Sociologists used an ecological model to map the zones in Chicago where high levels of social problems were concentrated. </a:t>
            </a:r>
          </a:p>
          <a:p>
            <a:r>
              <a:rPr lang="en-US" cap="none" dirty="0">
                <a:latin typeface="Calibri" panose="020F0502020204030204" pitchFamily="34" charset="0"/>
                <a:cs typeface="Calibri" panose="020F0502020204030204" pitchFamily="34" charset="0"/>
              </a:rPr>
              <a:t> </a:t>
            </a:r>
            <a:r>
              <a:rPr lang="en-US" b="1" i="1" cap="none" dirty="0">
                <a:solidFill>
                  <a:schemeClr val="accent4"/>
                </a:solidFill>
                <a:latin typeface="Calibri" panose="020F0502020204030204" pitchFamily="34" charset="0"/>
                <a:cs typeface="Calibri" panose="020F0502020204030204" pitchFamily="34" charset="0"/>
              </a:rPr>
              <a:t>Zones of transition</a:t>
            </a:r>
            <a:r>
              <a:rPr lang="en-US" cap="none" dirty="0">
                <a:latin typeface="Calibri" panose="020F0502020204030204" pitchFamily="34" charset="0"/>
                <a:cs typeface="Calibri" panose="020F0502020204030204" pitchFamily="34" charset="0"/>
              </a:rPr>
              <a:t> between established working class neighborhoods and manufacturing district. </a:t>
            </a:r>
          </a:p>
          <a:p>
            <a:pPr lvl="1"/>
            <a:r>
              <a:rPr lang="en-US" cap="none" dirty="0">
                <a:latin typeface="Calibri" panose="020F0502020204030204" pitchFamily="34" charset="0"/>
                <a:cs typeface="Calibri" panose="020F0502020204030204" pitchFamily="34" charset="0"/>
              </a:rPr>
              <a:t>Poorest residents tended to live in transitional zones – </a:t>
            </a:r>
          </a:p>
          <a:p>
            <a:pPr lvl="2"/>
            <a:r>
              <a:rPr lang="en-US" cap="none" dirty="0">
                <a:latin typeface="Calibri" panose="020F0502020204030204" pitchFamily="34" charset="0"/>
                <a:cs typeface="Calibri" panose="020F0502020204030204" pitchFamily="34" charset="0"/>
              </a:rPr>
              <a:t>Mixture of races, immigrant ethnic groups, and non-English languages, and a high rate of influx as people moved in and out. </a:t>
            </a:r>
          </a:p>
          <a:p>
            <a:pPr lvl="1"/>
            <a:r>
              <a:rPr lang="en-US" cap="none" dirty="0">
                <a:latin typeface="Calibri" panose="020F0502020204030204" pitchFamily="34" charset="0"/>
                <a:cs typeface="Calibri" panose="020F0502020204030204" pitchFamily="34" charset="0"/>
              </a:rPr>
              <a:t>Prone to social disorder because the residents had not yet assimilated to the American way of life. </a:t>
            </a:r>
          </a:p>
          <a:p>
            <a:pPr lvl="1"/>
            <a:r>
              <a:rPr lang="en-US" cap="none" dirty="0">
                <a:latin typeface="Calibri" panose="020F0502020204030204" pitchFamily="34" charset="0"/>
                <a:cs typeface="Calibri" panose="020F0502020204030204" pitchFamily="34" charset="0"/>
              </a:rPr>
              <a:t>When they did assimilate they moved out, making it difficult for a stable social ecology to become established there.</a:t>
            </a:r>
          </a:p>
          <a:p>
            <a:pPr marL="457200" lvl="1" indent="0" algn="r">
              <a:buNone/>
            </a:pPr>
            <a:r>
              <a:rPr lang="en-US" sz="1400" cap="none" dirty="0">
                <a:latin typeface="Calibri" panose="020F0502020204030204" pitchFamily="34" charset="0"/>
                <a:cs typeface="Calibri" panose="020F0502020204030204" pitchFamily="34" charset="0"/>
              </a:rPr>
              <a:t>			(Reference #2)</a:t>
            </a:r>
          </a:p>
        </p:txBody>
      </p:sp>
    </p:spTree>
    <p:extLst>
      <p:ext uri="{BB962C8B-B14F-4D97-AF65-F5344CB8AC3E}">
        <p14:creationId xmlns:p14="http://schemas.microsoft.com/office/powerpoint/2010/main" val="555508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1B56A-E80A-A243-9C06-E3D851C15B1A}"/>
              </a:ext>
            </a:extLst>
          </p:cNvPr>
          <p:cNvSpPr>
            <a:spLocks noGrp="1"/>
          </p:cNvSpPr>
          <p:nvPr>
            <p:ph type="title"/>
          </p:nvPr>
        </p:nvSpPr>
        <p:spPr/>
        <p:txBody>
          <a:bodyPr/>
          <a:lstStyle/>
          <a:p>
            <a:pPr algn="ctr"/>
            <a:r>
              <a:rPr lang="en-US" dirty="0">
                <a:solidFill>
                  <a:schemeClr val="tx1"/>
                </a:solidFill>
              </a:rPr>
              <a:t>Social Disorganization Theory </a:t>
            </a:r>
            <a:r>
              <a:rPr lang="en-US" sz="2400" dirty="0">
                <a:solidFill>
                  <a:schemeClr val="tx1"/>
                </a:solidFill>
              </a:rPr>
              <a:t>(3 of 4)</a:t>
            </a:r>
            <a:endParaRPr lang="en-US" dirty="0">
              <a:solidFill>
                <a:schemeClr val="tx1"/>
              </a:solidFill>
            </a:endParaRPr>
          </a:p>
        </p:txBody>
      </p:sp>
      <p:sp>
        <p:nvSpPr>
          <p:cNvPr id="4" name="Content Placeholder 3">
            <a:extLst>
              <a:ext uri="{FF2B5EF4-FFF2-40B4-BE49-F238E27FC236}">
                <a16:creationId xmlns:a16="http://schemas.microsoft.com/office/drawing/2014/main" id="{C9BAFCA1-A374-7546-A57F-54718D670B57}"/>
              </a:ext>
            </a:extLst>
          </p:cNvPr>
          <p:cNvSpPr>
            <a:spLocks noGrp="1"/>
          </p:cNvSpPr>
          <p:nvPr>
            <p:ph sz="quarter" idx="4294967295"/>
          </p:nvPr>
        </p:nvSpPr>
        <p:spPr>
          <a:xfrm>
            <a:off x="685802" y="1837766"/>
            <a:ext cx="9280002" cy="3537510"/>
          </a:xfrm>
        </p:spPr>
        <p:txBody>
          <a:bodyPr>
            <a:normAutofit/>
          </a:bodyPr>
          <a:lstStyle/>
          <a:p>
            <a:pPr marL="0" indent="0">
              <a:buNone/>
            </a:pPr>
            <a:r>
              <a:rPr lang="en-US" cap="none" dirty="0">
                <a:latin typeface="Calibri" panose="020F0502020204030204" pitchFamily="34" charset="0"/>
                <a:cs typeface="Calibri" panose="020F0502020204030204" pitchFamily="34" charset="0"/>
              </a:rPr>
              <a:t>Chicago’s concentric zone</a:t>
            </a:r>
          </a:p>
          <a:p>
            <a:pPr marL="800100" lvl="1" indent="-342900">
              <a:buSzPct val="110000"/>
              <a:buFont typeface="+mj-lt"/>
              <a:buAutoNum type="arabicPeriod"/>
            </a:pPr>
            <a:r>
              <a:rPr lang="en-US" cap="none" dirty="0">
                <a:latin typeface="Calibri" panose="020F0502020204030204" pitchFamily="34" charset="0"/>
                <a:cs typeface="Calibri" panose="020F0502020204030204" pitchFamily="34" charset="0"/>
              </a:rPr>
              <a:t>Central business district</a:t>
            </a:r>
          </a:p>
          <a:p>
            <a:pPr marL="800100" lvl="1" indent="-342900">
              <a:buSzPct val="110000"/>
              <a:buFont typeface="+mj-lt"/>
              <a:buAutoNum type="arabicPeriod"/>
            </a:pPr>
            <a:r>
              <a:rPr lang="en-US" cap="none" dirty="0">
                <a:latin typeface="Calibri" panose="020F0502020204030204" pitchFamily="34" charset="0"/>
                <a:cs typeface="Calibri" panose="020F0502020204030204" pitchFamily="34" charset="0"/>
              </a:rPr>
              <a:t>Zone of transition </a:t>
            </a:r>
          </a:p>
          <a:p>
            <a:pPr marL="800100" lvl="1" indent="-342900">
              <a:buSzPct val="110000"/>
              <a:buFont typeface="+mj-lt"/>
              <a:buAutoNum type="arabicPeriod"/>
            </a:pPr>
            <a:r>
              <a:rPr lang="en-US" cap="none" dirty="0">
                <a:latin typeface="Calibri" panose="020F0502020204030204" pitchFamily="34" charset="0"/>
                <a:cs typeface="Calibri" panose="020F0502020204030204" pitchFamily="34" charset="0"/>
              </a:rPr>
              <a:t>Zone of working class homes </a:t>
            </a:r>
          </a:p>
          <a:p>
            <a:pPr marL="800100" lvl="1" indent="-342900">
              <a:buSzPct val="110000"/>
              <a:buFont typeface="+mj-lt"/>
              <a:buAutoNum type="arabicPeriod"/>
            </a:pPr>
            <a:r>
              <a:rPr lang="en-US" cap="none" dirty="0">
                <a:latin typeface="Calibri" panose="020F0502020204030204" pitchFamily="34" charset="0"/>
                <a:cs typeface="Calibri" panose="020F0502020204030204" pitchFamily="34" charset="0"/>
              </a:rPr>
              <a:t>Residential zone</a:t>
            </a:r>
          </a:p>
          <a:p>
            <a:pPr marL="800100" lvl="1" indent="-342900">
              <a:buSzPct val="110000"/>
              <a:buFont typeface="+mj-lt"/>
              <a:buAutoNum type="arabicPeriod"/>
            </a:pPr>
            <a:r>
              <a:rPr lang="en-US" cap="none" dirty="0">
                <a:latin typeface="Calibri" panose="020F0502020204030204" pitchFamily="34" charset="0"/>
                <a:cs typeface="Calibri" panose="020F0502020204030204" pitchFamily="34" charset="0"/>
              </a:rPr>
              <a:t>Commuter zone </a:t>
            </a:r>
          </a:p>
          <a:p>
            <a:pPr marL="800100" lvl="1" indent="-342900">
              <a:buFont typeface="+mj-lt"/>
              <a:buAutoNum type="arabicPeriod"/>
            </a:pPr>
            <a:endParaRPr lang="en-US" cap="none" dirty="0">
              <a:latin typeface="Calibri" panose="020F0502020204030204" pitchFamily="34" charset="0"/>
              <a:cs typeface="Calibri" panose="020F0502020204030204" pitchFamily="34" charset="0"/>
            </a:endParaRPr>
          </a:p>
          <a:p>
            <a:pPr marL="800100" lvl="1" indent="-342900">
              <a:buFont typeface="+mj-lt"/>
              <a:buAutoNum type="arabicPeriod"/>
            </a:pPr>
            <a:endParaRPr lang="en-US" cap="none" dirty="0">
              <a:latin typeface="Calibri" panose="020F0502020204030204" pitchFamily="34" charset="0"/>
              <a:cs typeface="Calibri" panose="020F0502020204030204" pitchFamily="34" charset="0"/>
            </a:endParaRPr>
          </a:p>
          <a:p>
            <a:pPr marL="457200" lvl="1" indent="0" algn="r">
              <a:buNone/>
            </a:pPr>
            <a:r>
              <a:rPr lang="en-US" sz="1500" b="1" cap="none" dirty="0">
                <a:latin typeface="Calibri" panose="020F0502020204030204" pitchFamily="34" charset="0"/>
                <a:cs typeface="Calibri" panose="020F0502020204030204" pitchFamily="34" charset="0"/>
              </a:rPr>
              <a:t>(Reference #2)</a:t>
            </a:r>
          </a:p>
        </p:txBody>
      </p:sp>
    </p:spTree>
    <p:extLst>
      <p:ext uri="{BB962C8B-B14F-4D97-AF65-F5344CB8AC3E}">
        <p14:creationId xmlns:p14="http://schemas.microsoft.com/office/powerpoint/2010/main" val="1771395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1B56A-E80A-A243-9C06-E3D851C15B1A}"/>
              </a:ext>
            </a:extLst>
          </p:cNvPr>
          <p:cNvSpPr>
            <a:spLocks noGrp="1"/>
          </p:cNvSpPr>
          <p:nvPr>
            <p:ph type="title"/>
          </p:nvPr>
        </p:nvSpPr>
        <p:spPr/>
        <p:txBody>
          <a:bodyPr/>
          <a:lstStyle/>
          <a:p>
            <a:pPr algn="ctr"/>
            <a:r>
              <a:rPr lang="en-US" dirty="0">
                <a:solidFill>
                  <a:schemeClr val="tx1"/>
                </a:solidFill>
              </a:rPr>
              <a:t>Social Disorganization Theory </a:t>
            </a:r>
            <a:r>
              <a:rPr lang="en-US" sz="2400" dirty="0">
                <a:solidFill>
                  <a:schemeClr val="tx1"/>
                </a:solidFill>
              </a:rPr>
              <a:t>(4 of 4)</a:t>
            </a:r>
            <a:endParaRPr lang="en-US" dirty="0">
              <a:solidFill>
                <a:schemeClr val="tx1"/>
              </a:solidFill>
            </a:endParaRPr>
          </a:p>
        </p:txBody>
      </p:sp>
      <p:sp>
        <p:nvSpPr>
          <p:cNvPr id="4" name="Content Placeholder 3">
            <a:extLst>
              <a:ext uri="{FF2B5EF4-FFF2-40B4-BE49-F238E27FC236}">
                <a16:creationId xmlns:a16="http://schemas.microsoft.com/office/drawing/2014/main" id="{C9BAFCA1-A374-7546-A57F-54718D670B57}"/>
              </a:ext>
            </a:extLst>
          </p:cNvPr>
          <p:cNvSpPr>
            <a:spLocks noGrp="1"/>
          </p:cNvSpPr>
          <p:nvPr>
            <p:ph sz="quarter" idx="4294967295"/>
          </p:nvPr>
        </p:nvSpPr>
        <p:spPr>
          <a:xfrm>
            <a:off x="685802" y="1837766"/>
            <a:ext cx="9280002" cy="3537510"/>
          </a:xfrm>
        </p:spPr>
        <p:txBody>
          <a:bodyPr>
            <a:normAutofit/>
          </a:bodyPr>
          <a:lstStyle/>
          <a:p>
            <a:r>
              <a:rPr lang="en-US" cap="none" dirty="0">
                <a:latin typeface="Calibri" panose="020F0502020204030204" pitchFamily="34" charset="0"/>
                <a:cs typeface="Calibri" panose="020F0502020204030204" pitchFamily="34" charset="0"/>
              </a:rPr>
              <a:t>Proponents of Social Disorganization Theory believe that individuals who grow up in impoverished areas are more likely to participate in deviant or criminal behaviors. </a:t>
            </a:r>
            <a:endParaRPr lang="en-US" dirty="0"/>
          </a:p>
          <a:p>
            <a:pPr marL="457200" lvl="1" indent="0">
              <a:buNone/>
            </a:pPr>
            <a:endParaRPr lang="en-US" cap="none" dirty="0">
              <a:latin typeface="Calibri" panose="020F0502020204030204" pitchFamily="34" charset="0"/>
              <a:cs typeface="Calibri" panose="020F0502020204030204" pitchFamily="34" charset="0"/>
            </a:endParaRPr>
          </a:p>
          <a:p>
            <a:pPr marL="800100" lvl="1" indent="-342900">
              <a:buFont typeface="+mj-lt"/>
              <a:buAutoNum type="arabicPeriod"/>
            </a:pPr>
            <a:endParaRPr lang="en-US" cap="none" dirty="0">
              <a:latin typeface="Calibri" panose="020F0502020204030204" pitchFamily="34" charset="0"/>
              <a:cs typeface="Calibri" panose="020F0502020204030204" pitchFamily="34" charset="0"/>
            </a:endParaRPr>
          </a:p>
          <a:p>
            <a:pPr marL="457200" lvl="1" indent="0" algn="r">
              <a:buNone/>
            </a:pPr>
            <a:r>
              <a:rPr lang="en-US" sz="1500" b="1" cap="none" dirty="0">
                <a:latin typeface="Calibri" panose="020F0502020204030204" pitchFamily="34" charset="0"/>
                <a:cs typeface="Calibri" panose="020F0502020204030204" pitchFamily="34" charset="0"/>
              </a:rPr>
              <a:t>(Reference #2)</a:t>
            </a:r>
          </a:p>
        </p:txBody>
      </p:sp>
    </p:spTree>
    <p:extLst>
      <p:ext uri="{BB962C8B-B14F-4D97-AF65-F5344CB8AC3E}">
        <p14:creationId xmlns:p14="http://schemas.microsoft.com/office/powerpoint/2010/main" val="547488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A86FE-8727-4442-BCBE-E309AE1108F8}"/>
              </a:ext>
            </a:extLst>
          </p:cNvPr>
          <p:cNvSpPr>
            <a:spLocks noGrp="1"/>
          </p:cNvSpPr>
          <p:nvPr>
            <p:ph type="title"/>
          </p:nvPr>
        </p:nvSpPr>
        <p:spPr/>
        <p:txBody>
          <a:bodyPr/>
          <a:lstStyle/>
          <a:p>
            <a:pPr algn="ctr"/>
            <a:r>
              <a:rPr lang="en-US" dirty="0">
                <a:solidFill>
                  <a:schemeClr val="tx1"/>
                </a:solidFill>
              </a:rPr>
              <a:t>Culture Conflict Theory</a:t>
            </a:r>
          </a:p>
        </p:txBody>
      </p:sp>
      <p:sp>
        <p:nvSpPr>
          <p:cNvPr id="3" name="Content Placeholder 2">
            <a:extLst>
              <a:ext uri="{FF2B5EF4-FFF2-40B4-BE49-F238E27FC236}">
                <a16:creationId xmlns:a16="http://schemas.microsoft.com/office/drawing/2014/main" id="{23F0F5D5-A9A2-9246-A4BC-60BB535E3397}"/>
              </a:ext>
            </a:extLst>
          </p:cNvPr>
          <p:cNvSpPr>
            <a:spLocks noGrp="1"/>
          </p:cNvSpPr>
          <p:nvPr>
            <p:ph sz="quarter" idx="13"/>
          </p:nvPr>
        </p:nvSpPr>
        <p:spPr/>
        <p:txBody>
          <a:bodyPr>
            <a:normAutofit/>
          </a:bodyPr>
          <a:lstStyle/>
          <a:p>
            <a:r>
              <a:rPr lang="en-US" cap="none" dirty="0">
                <a:latin typeface="Calibri" panose="020F0502020204030204" pitchFamily="34" charset="0"/>
                <a:cs typeface="Calibri" panose="020F0502020204030204" pitchFamily="34" charset="0"/>
              </a:rPr>
              <a:t>Thorsten </a:t>
            </a:r>
            <a:r>
              <a:rPr lang="en-US" cap="none" dirty="0" err="1">
                <a:latin typeface="Calibri" panose="020F0502020204030204" pitchFamily="34" charset="0"/>
                <a:cs typeface="Calibri" panose="020F0502020204030204" pitchFamily="34" charset="0"/>
              </a:rPr>
              <a:t>Sellin</a:t>
            </a:r>
            <a:r>
              <a:rPr lang="en-US" cap="none" dirty="0">
                <a:latin typeface="Calibri" panose="020F0502020204030204" pitchFamily="34" charset="0"/>
                <a:cs typeface="Calibri" panose="020F0502020204030204" pitchFamily="34" charset="0"/>
              </a:rPr>
              <a:t> (1938)</a:t>
            </a:r>
          </a:p>
          <a:p>
            <a:r>
              <a:rPr lang="en-US" sz="2400" b="1" cap="none" dirty="0">
                <a:solidFill>
                  <a:schemeClr val="accent5">
                    <a:lumMod val="75000"/>
                  </a:schemeClr>
                </a:solidFill>
                <a:latin typeface="Calibri" panose="020F0502020204030204" pitchFamily="34" charset="0"/>
                <a:cs typeface="Calibri" panose="020F0502020204030204" pitchFamily="34" charset="0"/>
              </a:rPr>
              <a:t>Culture Conflict Theory </a:t>
            </a:r>
            <a:r>
              <a:rPr lang="en-US" sz="2400" cap="none" dirty="0">
                <a:latin typeface="Calibri" panose="020F0502020204030204" pitchFamily="34" charset="0"/>
                <a:cs typeface="Calibri" panose="020F0502020204030204" pitchFamily="34" charset="0"/>
              </a:rPr>
              <a:t>- the clash between conduct norms brought about as by-products of a cultural growth process-the growth of civilization-as the result of the migration of conduct norms from one culture complex or area to another.</a:t>
            </a:r>
          </a:p>
          <a:p>
            <a:pPr lvl="1"/>
            <a:r>
              <a:rPr lang="en-US" sz="2200" cap="none" dirty="0">
                <a:latin typeface="Calibri" panose="020F0502020204030204" pitchFamily="34" charset="0"/>
                <a:cs typeface="Calibri" panose="020F0502020204030204" pitchFamily="34" charset="0"/>
              </a:rPr>
              <a:t>Studied as mental conflicts and sometimes as the clash of cultural codes. </a:t>
            </a:r>
          </a:p>
          <a:p>
            <a:r>
              <a:rPr lang="en-US" sz="2400" cap="none" dirty="0">
                <a:latin typeface="Calibri" panose="020F0502020204030204" pitchFamily="34" charset="0"/>
                <a:cs typeface="Calibri" panose="020F0502020204030204" pitchFamily="34" charset="0"/>
              </a:rPr>
              <a:t>Basically, values and goals of different cultures clash. </a:t>
            </a:r>
            <a:endParaRPr lang="en-US" dirty="0"/>
          </a:p>
          <a:p>
            <a:pPr marL="0" indent="0" algn="r">
              <a:buNone/>
            </a:pPr>
            <a:r>
              <a:rPr lang="en-US" sz="1200" b="1" cap="none" dirty="0">
                <a:latin typeface="Calibri" panose="020F0502020204030204" pitchFamily="34" charset="0"/>
                <a:cs typeface="Calibri" panose="020F0502020204030204" pitchFamily="34" charset="0"/>
              </a:rPr>
              <a:t>(Reference # 5)</a:t>
            </a:r>
          </a:p>
        </p:txBody>
      </p:sp>
    </p:spTree>
    <p:extLst>
      <p:ext uri="{BB962C8B-B14F-4D97-AF65-F5344CB8AC3E}">
        <p14:creationId xmlns:p14="http://schemas.microsoft.com/office/powerpoint/2010/main" val="197894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6B18A9-8C0A-A249-B729-6E1775E7B04C}"/>
              </a:ext>
            </a:extLst>
          </p:cNvPr>
          <p:cNvSpPr>
            <a:spLocks noGrp="1"/>
          </p:cNvSpPr>
          <p:nvPr>
            <p:ph type="title"/>
          </p:nvPr>
        </p:nvSpPr>
        <p:spPr/>
        <p:txBody>
          <a:bodyPr/>
          <a:lstStyle/>
          <a:p>
            <a:pPr algn="ctr"/>
            <a:r>
              <a:rPr lang="en-US" dirty="0">
                <a:solidFill>
                  <a:schemeClr val="tx1"/>
                </a:solidFill>
              </a:rPr>
              <a:t>Subculture of Violence </a:t>
            </a:r>
          </a:p>
        </p:txBody>
      </p:sp>
      <p:sp>
        <p:nvSpPr>
          <p:cNvPr id="2" name="Content Placeholder 1">
            <a:extLst>
              <a:ext uri="{FF2B5EF4-FFF2-40B4-BE49-F238E27FC236}">
                <a16:creationId xmlns:a16="http://schemas.microsoft.com/office/drawing/2014/main" id="{80856D40-6F86-E74D-96BF-696A33C736C0}"/>
              </a:ext>
            </a:extLst>
          </p:cNvPr>
          <p:cNvSpPr>
            <a:spLocks noGrp="1"/>
          </p:cNvSpPr>
          <p:nvPr>
            <p:ph sz="quarter" idx="13"/>
          </p:nvPr>
        </p:nvSpPr>
        <p:spPr/>
        <p:txBody>
          <a:bodyPr>
            <a:normAutofit fontScale="85000" lnSpcReduction="20000"/>
          </a:bodyPr>
          <a:lstStyle/>
          <a:p>
            <a:r>
              <a:rPr lang="en-US">
                <a:ea typeface="+mn-lt"/>
                <a:cs typeface="+mn-lt"/>
              </a:rPr>
              <a:t>MARVIN WOLFGANG AND FRANCO FERRACUTI (1967)</a:t>
            </a:r>
            <a:endParaRPr lang="en-US" dirty="0">
              <a:latin typeface="Calibri"/>
              <a:ea typeface="+mn-lt"/>
              <a:cs typeface="+mn-lt"/>
            </a:endParaRPr>
          </a:p>
          <a:p>
            <a:r>
              <a:rPr lang="en-US" i="1">
                <a:latin typeface="Calibri"/>
                <a:ea typeface="+mn-lt"/>
                <a:cs typeface="+mn-lt"/>
              </a:rPr>
              <a:t>The subculture of violence -</a:t>
            </a:r>
            <a:r>
              <a:rPr lang="en-US">
                <a:latin typeface="Calibri"/>
                <a:ea typeface="+mn-lt"/>
                <a:cs typeface="+mn-lt"/>
              </a:rPr>
              <a:t> In some inner-city areas a subculture of violence promotes a violent response to insults and other problems, which people in middle-class areas would probably ignore. </a:t>
            </a:r>
          </a:p>
          <a:p>
            <a:r>
              <a:rPr lang="en-US">
                <a:latin typeface="Calibri"/>
                <a:ea typeface="+mn-lt"/>
                <a:cs typeface="+mn-lt"/>
              </a:rPr>
              <a:t>arises partly from the need of lower-class males to “prove” their masculinity in view of their economic failure. </a:t>
            </a:r>
            <a:endParaRPr lang="en-US">
              <a:latin typeface="Impact" panose="020B0806030902050204"/>
              <a:ea typeface="+mn-lt"/>
              <a:cs typeface="+mn-lt"/>
            </a:endParaRPr>
          </a:p>
          <a:p>
            <a:pPr lvl="1"/>
            <a:r>
              <a:rPr lang="en-US">
                <a:latin typeface="Calibri"/>
                <a:ea typeface="+mn-lt"/>
                <a:cs typeface="+mn-lt"/>
              </a:rPr>
              <a:t>Quantitative research to test their theory has failed to show that the urban poor are more likely than other groups to approve of violence.</a:t>
            </a:r>
            <a:endParaRPr lang="en-US">
              <a:latin typeface="Impact" panose="020B0806030902050204"/>
              <a:ea typeface="+mn-lt"/>
              <a:cs typeface="+mn-lt"/>
            </a:endParaRPr>
          </a:p>
          <a:p>
            <a:pPr lvl="1"/>
            <a:r>
              <a:rPr lang="en-US" dirty="0">
                <a:latin typeface="Calibri"/>
                <a:ea typeface="+mn-lt"/>
                <a:cs typeface="+mn-lt"/>
              </a:rPr>
              <a:t> </a:t>
            </a:r>
            <a:r>
              <a:rPr lang="en-US">
                <a:latin typeface="Calibri"/>
                <a:ea typeface="+mn-lt"/>
                <a:cs typeface="+mn-lt"/>
              </a:rPr>
              <a:t>the subculture of violence view remains controversial and merits further scrutiny.</a:t>
            </a:r>
            <a:endParaRPr lang="en-US"/>
          </a:p>
          <a:p>
            <a:pPr marL="0" indent="0" algn="r">
              <a:buNone/>
            </a:pPr>
            <a:r>
              <a:rPr lang="en-US" b="1">
                <a:latin typeface="Calibri"/>
                <a:cs typeface="Calibri"/>
              </a:rPr>
              <a:t>(Reference # 6)</a:t>
            </a:r>
            <a:r>
              <a:rPr lang="en-US" b="1" dirty="0">
                <a:latin typeface="Calibri"/>
                <a:cs typeface="Calibri"/>
              </a:rPr>
              <a:t> </a:t>
            </a:r>
          </a:p>
        </p:txBody>
      </p:sp>
    </p:spTree>
    <p:extLst>
      <p:ext uri="{BB962C8B-B14F-4D97-AF65-F5344CB8AC3E}">
        <p14:creationId xmlns:p14="http://schemas.microsoft.com/office/powerpoint/2010/main" val="165023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0B652-3BEE-474C-A79E-82CD202F5E49}"/>
              </a:ext>
            </a:extLst>
          </p:cNvPr>
          <p:cNvSpPr>
            <a:spLocks noGrp="1"/>
          </p:cNvSpPr>
          <p:nvPr>
            <p:ph type="title"/>
          </p:nvPr>
        </p:nvSpPr>
        <p:spPr/>
        <p:txBody>
          <a:bodyPr/>
          <a:lstStyle/>
          <a:p>
            <a:pPr algn="ctr"/>
            <a:r>
              <a:rPr lang="en-US" dirty="0">
                <a:solidFill>
                  <a:schemeClr val="tx1"/>
                </a:solidFill>
              </a:rPr>
              <a:t>Strain Theory </a:t>
            </a:r>
            <a:r>
              <a:rPr lang="en-US" sz="2400" dirty="0">
                <a:solidFill>
                  <a:schemeClr val="tx1"/>
                </a:solidFill>
              </a:rPr>
              <a:t>(1 of 3)</a:t>
            </a:r>
          </a:p>
        </p:txBody>
      </p:sp>
      <p:sp>
        <p:nvSpPr>
          <p:cNvPr id="3" name="Content Placeholder 2">
            <a:extLst>
              <a:ext uri="{FF2B5EF4-FFF2-40B4-BE49-F238E27FC236}">
                <a16:creationId xmlns:a16="http://schemas.microsoft.com/office/drawing/2014/main" id="{564AEF1E-5BC0-E146-88D4-D368135D8EF7}"/>
              </a:ext>
            </a:extLst>
          </p:cNvPr>
          <p:cNvSpPr>
            <a:spLocks noGrp="1"/>
          </p:cNvSpPr>
          <p:nvPr>
            <p:ph sz="quarter" idx="13"/>
          </p:nvPr>
        </p:nvSpPr>
        <p:spPr/>
        <p:txBody>
          <a:bodyPr anchor="t">
            <a:normAutofit/>
          </a:bodyPr>
          <a:lstStyle/>
          <a:p>
            <a:r>
              <a:rPr lang="en-US" b="1" cap="none" dirty="0">
                <a:solidFill>
                  <a:schemeClr val="accent4"/>
                </a:solidFill>
                <a:latin typeface="Calibri" panose="020F0502020204030204" pitchFamily="34" charset="0"/>
                <a:cs typeface="Calibri" panose="020F0502020204030204" pitchFamily="34" charset="0"/>
              </a:rPr>
              <a:t>Strain theories</a:t>
            </a:r>
            <a:r>
              <a:rPr lang="en-US" cap="none" dirty="0">
                <a:latin typeface="Calibri" panose="020F0502020204030204" pitchFamily="34" charset="0"/>
                <a:cs typeface="Calibri" panose="020F0502020204030204" pitchFamily="34" charset="0"/>
              </a:rPr>
              <a:t> assume people will commit crime because of strain, stress, or pressure.</a:t>
            </a:r>
          </a:p>
          <a:p>
            <a:r>
              <a:rPr lang="en-US" cap="none" dirty="0">
                <a:latin typeface="Calibri" panose="020F0502020204030204" pitchFamily="34" charset="0"/>
                <a:cs typeface="Calibri" panose="020F0502020204030204" pitchFamily="34" charset="0"/>
              </a:rPr>
              <a:t>Merton (1938) - many human appetites originated in the culture of American society rather than naturally.</a:t>
            </a:r>
          </a:p>
          <a:p>
            <a:pPr lvl="1"/>
            <a:r>
              <a:rPr lang="en-US" cap="none" dirty="0">
                <a:latin typeface="Calibri" panose="020F0502020204030204" pitchFamily="34" charset="0"/>
                <a:cs typeface="Calibri" panose="020F0502020204030204" pitchFamily="34" charset="0"/>
              </a:rPr>
              <a:t>Everyone is aware of the definition and promotion of the American dream. When someone does not achieve this goal, he or she may feel strain or pressure.</a:t>
            </a:r>
          </a:p>
          <a:p>
            <a:pPr lvl="1"/>
            <a:r>
              <a:rPr lang="en-US" cap="none" dirty="0">
                <a:latin typeface="Calibri" panose="020F0502020204030204" pitchFamily="34" charset="0"/>
                <a:cs typeface="Calibri" panose="020F0502020204030204" pitchFamily="34" charset="0"/>
              </a:rPr>
              <a:t>A person could be rejected or blocked from achieving a cultural goal. </a:t>
            </a:r>
          </a:p>
          <a:p>
            <a:pPr lvl="1"/>
            <a:endParaRPr lang="en-US" cap="none" dirty="0">
              <a:latin typeface="Calibri" panose="020F0502020204030204" pitchFamily="34" charset="0"/>
              <a:cs typeface="Calibri" panose="020F0502020204030204" pitchFamily="34" charset="0"/>
            </a:endParaRPr>
          </a:p>
          <a:p>
            <a:pPr marL="1371600" lvl="3" indent="0">
              <a:buNone/>
            </a:pPr>
            <a:r>
              <a:rPr lang="en-US" cap="none" dirty="0">
                <a:latin typeface="Calibri" panose="020F0502020204030204" pitchFamily="34" charset="0"/>
                <a:cs typeface="Calibri" panose="020F0502020204030204" pitchFamily="34" charset="0"/>
              </a:rPr>
              <a:t>									(Reference #2)</a:t>
            </a:r>
          </a:p>
          <a:p>
            <a:endParaRPr lang="en-US" dirty="0"/>
          </a:p>
        </p:txBody>
      </p:sp>
    </p:spTree>
    <p:extLst>
      <p:ext uri="{BB962C8B-B14F-4D97-AF65-F5344CB8AC3E}">
        <p14:creationId xmlns:p14="http://schemas.microsoft.com/office/powerpoint/2010/main" val="201022821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EE8011"/>
      </a:accent1>
      <a:accent2>
        <a:srgbClr val="CEC079"/>
      </a:accent2>
      <a:accent3>
        <a:srgbClr val="93A569"/>
      </a:accent3>
      <a:accent4>
        <a:srgbClr val="69A58B"/>
      </a:accent4>
      <a:accent5>
        <a:srgbClr val="6DAABD"/>
      </a:accent5>
      <a:accent6>
        <a:srgbClr val="B24A4B"/>
      </a:accent6>
      <a:hlink>
        <a:srgbClr val="EE8E11"/>
      </a:hlink>
      <a:folHlink>
        <a:srgbClr val="BFAE7F"/>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686B1E04-F35C-4AB5-985D-0C358CA11055}"/>
    </a:ext>
  </a:extLst>
</a:theme>
</file>

<file path=docProps/app.xml><?xml version="1.0" encoding="utf-8"?>
<Properties xmlns="http://schemas.openxmlformats.org/officeDocument/2006/extended-properties" xmlns:vt="http://schemas.openxmlformats.org/officeDocument/2006/docPropsVTypes">
  <TotalTime>104</TotalTime>
  <Words>1028</Words>
  <Application>Microsoft Office PowerPoint</Application>
  <PresentationFormat>Widescreen</PresentationFormat>
  <Paragraphs>107</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Impact</vt:lpstr>
      <vt:lpstr>Main Event</vt:lpstr>
      <vt:lpstr>Social Structure Theories of Criminology</vt:lpstr>
      <vt:lpstr>Theories </vt:lpstr>
      <vt:lpstr>Social Disorganization Theory (1 of 4)</vt:lpstr>
      <vt:lpstr>Social Disorganization Theory (2 of 4)</vt:lpstr>
      <vt:lpstr>Social Disorganization Theory (3 of 4)</vt:lpstr>
      <vt:lpstr>Social Disorganization Theory (4 of 4)</vt:lpstr>
      <vt:lpstr>Culture Conflict Theory</vt:lpstr>
      <vt:lpstr>Subculture of Violence </vt:lpstr>
      <vt:lpstr>Strain Theory (1 of 3)</vt:lpstr>
      <vt:lpstr>Strain Theory (2 of 3) </vt:lpstr>
      <vt:lpstr>Strain Theory (3 of 3) </vt:lpstr>
      <vt:lpstr>General Strain Theory (1 of 2)</vt:lpstr>
      <vt:lpstr>General Strain Theory (2 of 2)</vt:lpstr>
      <vt:lpstr>Broken Windows Theory </vt:lpstr>
      <vt:lpstr>Criminal Profile – Broken Windows Theory Blight</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Structure Theories of Criminology</dc:title>
  <dc:creator>Katie Cali</dc:creator>
  <cp:lastModifiedBy>Samuel Haynes</cp:lastModifiedBy>
  <cp:revision>90</cp:revision>
  <dcterms:created xsi:type="dcterms:W3CDTF">2019-05-15T16:05:39Z</dcterms:created>
  <dcterms:modified xsi:type="dcterms:W3CDTF">2019-06-18T16:18:27Z</dcterms:modified>
</cp:coreProperties>
</file>