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7" r:id="rId3"/>
    <p:sldId id="273" r:id="rId4"/>
    <p:sldId id="257" r:id="rId5"/>
    <p:sldId id="258" r:id="rId6"/>
    <p:sldId id="283" r:id="rId7"/>
    <p:sldId id="263" r:id="rId8"/>
    <p:sldId id="259" r:id="rId9"/>
    <p:sldId id="260" r:id="rId10"/>
    <p:sldId id="276" r:id="rId11"/>
    <p:sldId id="261" r:id="rId12"/>
    <p:sldId id="280" r:id="rId13"/>
    <p:sldId id="275" r:id="rId14"/>
    <p:sldId id="282" r:id="rId15"/>
    <p:sldId id="264" r:id="rId16"/>
    <p:sldId id="281" r:id="rId17"/>
    <p:sldId id="262" r:id="rId18"/>
    <p:sldId id="274" r:id="rId19"/>
    <p:sldId id="284" r:id="rId20"/>
    <p:sldId id="272" r:id="rId21"/>
    <p:sldId id="266" r:id="rId22"/>
    <p:sldId id="287" r:id="rId23"/>
    <p:sldId id="271" r:id="rId24"/>
    <p:sldId id="288" r:id="rId25"/>
    <p:sldId id="289" r:id="rId26"/>
    <p:sldId id="268" r:id="rId27"/>
    <p:sldId id="269" r:id="rId28"/>
    <p:sldId id="285" r:id="rId29"/>
    <p:sldId id="278"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2"/>
    <p:restoredTop sz="94694"/>
  </p:normalViewPr>
  <p:slideViewPr>
    <p:cSldViewPr snapToGrid="0" snapToObjects="1">
      <p:cViewPr varScale="1">
        <p:scale>
          <a:sx n="71" d="100"/>
          <a:sy n="71"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36e366284d5dba3bcffb5c28c26a06b82a2e8974b9bd2c19b22b07819169fe4f::" providerId="AD" clId="Web-{59FEB034-E897-2ADE-88AC-E03CAD0C7C81}"/>
    <pc:docChg chg="modSld">
      <pc:chgData name="Guest User" userId="S::urn:spo:anon#36e366284d5dba3bcffb5c28c26a06b82a2e8974b9bd2c19b22b07819169fe4f::" providerId="AD" clId="Web-{59FEB034-E897-2ADE-88AC-E03CAD0C7C81}" dt="2019-05-28T15:24:56.531" v="7" actId="20577"/>
      <pc:docMkLst>
        <pc:docMk/>
      </pc:docMkLst>
      <pc:sldChg chg="modSp">
        <pc:chgData name="Guest User" userId="S::urn:spo:anon#36e366284d5dba3bcffb5c28c26a06b82a2e8974b9bd2c19b22b07819169fe4f::" providerId="AD" clId="Web-{59FEB034-E897-2ADE-88AC-E03CAD0C7C81}" dt="2019-05-28T15:24:56.531" v="6" actId="20577"/>
        <pc:sldMkLst>
          <pc:docMk/>
          <pc:sldMk cId="4248548397" sldId="274"/>
        </pc:sldMkLst>
        <pc:spChg chg="mod">
          <ac:chgData name="Guest User" userId="S::urn:spo:anon#36e366284d5dba3bcffb5c28c26a06b82a2e8974b9bd2c19b22b07819169fe4f::" providerId="AD" clId="Web-{59FEB034-E897-2ADE-88AC-E03CAD0C7C81}" dt="2019-05-28T15:24:56.531" v="6" actId="20577"/>
          <ac:spMkLst>
            <pc:docMk/>
            <pc:sldMk cId="4248548397" sldId="274"/>
            <ac:spMk id="3" creationId="{09863FEF-16BB-FF4E-8E38-10BBD429D670}"/>
          </ac:spMkLst>
        </pc:spChg>
      </pc:sldChg>
      <pc:sldChg chg="modSp">
        <pc:chgData name="Guest User" userId="S::urn:spo:anon#36e366284d5dba3bcffb5c28c26a06b82a2e8974b9bd2c19b22b07819169fe4f::" providerId="AD" clId="Web-{59FEB034-E897-2ADE-88AC-E03CAD0C7C81}" dt="2019-05-28T15:24:02.170" v="2" actId="20577"/>
        <pc:sldMkLst>
          <pc:docMk/>
          <pc:sldMk cId="103990127" sldId="276"/>
        </pc:sldMkLst>
        <pc:spChg chg="mod">
          <ac:chgData name="Guest User" userId="S::urn:spo:anon#36e366284d5dba3bcffb5c28c26a06b82a2e8974b9bd2c19b22b07819169fe4f::" providerId="AD" clId="Web-{59FEB034-E897-2ADE-88AC-E03CAD0C7C81}" dt="2019-05-28T15:24:02.170" v="2" actId="20577"/>
          <ac:spMkLst>
            <pc:docMk/>
            <pc:sldMk cId="103990127" sldId="276"/>
            <ac:spMk id="4" creationId="{E9297E8B-5933-4147-8248-3CD97B1B363A}"/>
          </ac:spMkLst>
        </pc:spChg>
      </pc:sldChg>
    </pc:docChg>
  </pc:docChgLst>
  <pc:docChgLst>
    <pc:chgData name="Katie Cali" userId="S::katiecali@northshorecollege.edu::5618c10d-0a6d-4667-a8bc-30e13ad0ca2b" providerId="AD" clId="Web-{4C2D50A6-48F3-4910-B9F2-D77F7157960A}"/>
    <pc:docChg chg="modSld">
      <pc:chgData name="Katie Cali" userId="S::katiecali@northshorecollege.edu::5618c10d-0a6d-4667-a8bc-30e13ad0ca2b" providerId="AD" clId="Web-{4C2D50A6-48F3-4910-B9F2-D77F7157960A}" dt="2019-05-30T14:42:59.580" v="24" actId="20577"/>
      <pc:docMkLst>
        <pc:docMk/>
      </pc:docMkLst>
      <pc:sldChg chg="modSp">
        <pc:chgData name="Katie Cali" userId="S::katiecali@northshorecollege.edu::5618c10d-0a6d-4667-a8bc-30e13ad0ca2b" providerId="AD" clId="Web-{4C2D50A6-48F3-4910-B9F2-D77F7157960A}" dt="2019-05-30T14:42:59.580" v="23" actId="20577"/>
        <pc:sldMkLst>
          <pc:docMk/>
          <pc:sldMk cId="1487424675" sldId="260"/>
        </pc:sldMkLst>
        <pc:spChg chg="mod">
          <ac:chgData name="Katie Cali" userId="S::katiecali@northshorecollege.edu::5618c10d-0a6d-4667-a8bc-30e13ad0ca2b" providerId="AD" clId="Web-{4C2D50A6-48F3-4910-B9F2-D77F7157960A}" dt="2019-05-30T14:42:59.580" v="23" actId="20577"/>
          <ac:spMkLst>
            <pc:docMk/>
            <pc:sldMk cId="1487424675" sldId="260"/>
            <ac:spMk id="18" creationId="{8B6FADF8-8863-DE42-8470-EC2562E4E0BC}"/>
          </ac:spMkLst>
        </pc:spChg>
      </pc:sldChg>
      <pc:sldChg chg="modSp">
        <pc:chgData name="Katie Cali" userId="S::katiecali@northshorecollege.edu::5618c10d-0a6d-4667-a8bc-30e13ad0ca2b" providerId="AD" clId="Web-{4C2D50A6-48F3-4910-B9F2-D77F7157960A}" dt="2019-05-30T14:22:12.967" v="12" actId="20577"/>
        <pc:sldMkLst>
          <pc:docMk/>
          <pc:sldMk cId="1307336981" sldId="273"/>
        </pc:sldMkLst>
        <pc:spChg chg="mod">
          <ac:chgData name="Katie Cali" userId="S::katiecali@northshorecollege.edu::5618c10d-0a6d-4667-a8bc-30e13ad0ca2b" providerId="AD" clId="Web-{4C2D50A6-48F3-4910-B9F2-D77F7157960A}" dt="2019-05-30T14:22:12.967" v="12" actId="20577"/>
          <ac:spMkLst>
            <pc:docMk/>
            <pc:sldMk cId="1307336981" sldId="273"/>
            <ac:spMk id="3" creationId="{2A1C1EE3-E185-D841-8E97-51BE971A79FF}"/>
          </ac:spMkLst>
        </pc:spChg>
      </pc:sldChg>
      <pc:sldChg chg="modSp">
        <pc:chgData name="Katie Cali" userId="S::katiecali@northshorecollege.edu::5618c10d-0a6d-4667-a8bc-30e13ad0ca2b" providerId="AD" clId="Web-{4C2D50A6-48F3-4910-B9F2-D77F7157960A}" dt="2019-05-30T14:13:12.481" v="8" actId="20577"/>
        <pc:sldMkLst>
          <pc:docMk/>
          <pc:sldMk cId="1089938162" sldId="283"/>
        </pc:sldMkLst>
        <pc:spChg chg="mod">
          <ac:chgData name="Katie Cali" userId="S::katiecali@northshorecollege.edu::5618c10d-0a6d-4667-a8bc-30e13ad0ca2b" providerId="AD" clId="Web-{4C2D50A6-48F3-4910-B9F2-D77F7157960A}" dt="2019-05-30T14:13:12.481" v="8" actId="20577"/>
          <ac:spMkLst>
            <pc:docMk/>
            <pc:sldMk cId="1089938162" sldId="283"/>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1585B-69E5-4648-9B16-F430D1DC1A7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4E1085-069B-409E-B3AC-6B738F93A05D}">
      <dgm:prSet/>
      <dgm:spPr/>
      <dgm:t>
        <a:bodyPr/>
        <a:lstStyle/>
        <a:p>
          <a:pPr>
            <a:lnSpc>
              <a:spcPct val="100000"/>
            </a:lnSpc>
            <a:defRPr cap="all"/>
          </a:pPr>
          <a:r>
            <a:rPr lang="en-US" baseline="0" dirty="0"/>
            <a:t>The Psychotic Offender</a:t>
          </a:r>
          <a:endParaRPr lang="en-US" dirty="0"/>
        </a:p>
      </dgm:t>
      <dgm:extLst>
        <a:ext uri="{E40237B7-FDA0-4F09-8148-C483321AD2D9}">
          <dgm14:cNvPr xmlns:dgm14="http://schemas.microsoft.com/office/drawing/2010/diagram" id="0" name="" descr="The Psychotic Offender&#10;"/>
        </a:ext>
      </dgm:extLst>
    </dgm:pt>
    <dgm:pt modelId="{A1C6BC0C-1C48-4863-B07D-2875935A4A59}" type="parTrans" cxnId="{BAC7253B-CB50-4E1D-9BB9-E0B51380AE4F}">
      <dgm:prSet/>
      <dgm:spPr/>
      <dgm:t>
        <a:bodyPr/>
        <a:lstStyle/>
        <a:p>
          <a:endParaRPr lang="en-US"/>
        </a:p>
      </dgm:t>
    </dgm:pt>
    <dgm:pt modelId="{AA6D951A-EDD0-4DDB-99B2-54AFCADA1A7A}" type="sibTrans" cxnId="{BAC7253B-CB50-4E1D-9BB9-E0B51380AE4F}">
      <dgm:prSet/>
      <dgm:spPr/>
      <dgm:t>
        <a:bodyPr/>
        <a:lstStyle/>
        <a:p>
          <a:endParaRPr lang="en-US"/>
        </a:p>
      </dgm:t>
    </dgm:pt>
    <dgm:pt modelId="{4ED6E473-0540-4D65-80BA-18EBCF918B74}">
      <dgm:prSet/>
      <dgm:spPr/>
      <dgm:t>
        <a:bodyPr/>
        <a:lstStyle/>
        <a:p>
          <a:pPr>
            <a:lnSpc>
              <a:spcPct val="100000"/>
            </a:lnSpc>
            <a:defRPr cap="all"/>
          </a:pPr>
          <a:r>
            <a:rPr lang="en-US" baseline="0" dirty="0"/>
            <a:t>Frustration – Aggression Theory</a:t>
          </a:r>
          <a:endParaRPr lang="en-US" dirty="0"/>
        </a:p>
      </dgm:t>
      <dgm:extLst>
        <a:ext uri="{E40237B7-FDA0-4F09-8148-C483321AD2D9}">
          <dgm14:cNvPr xmlns:dgm14="http://schemas.microsoft.com/office/drawing/2010/diagram" id="0" name="" descr="•FRUSTRATION – AGGRESSION THEORY&#10;"/>
        </a:ext>
      </dgm:extLst>
    </dgm:pt>
    <dgm:pt modelId="{A1ED0E3B-4FC3-4907-919F-40CCDF9A9150}" type="parTrans" cxnId="{71D19E48-7DCC-40BA-A46C-41E267B1A5C6}">
      <dgm:prSet/>
      <dgm:spPr/>
      <dgm:t>
        <a:bodyPr/>
        <a:lstStyle/>
        <a:p>
          <a:endParaRPr lang="en-US"/>
        </a:p>
      </dgm:t>
    </dgm:pt>
    <dgm:pt modelId="{53802D29-899A-4293-AA21-9C52537DEFCD}" type="sibTrans" cxnId="{71D19E48-7DCC-40BA-A46C-41E267B1A5C6}">
      <dgm:prSet/>
      <dgm:spPr/>
      <dgm:t>
        <a:bodyPr/>
        <a:lstStyle/>
        <a:p>
          <a:endParaRPr lang="en-US"/>
        </a:p>
      </dgm:t>
    </dgm:pt>
    <dgm:pt modelId="{C33A86E8-5222-4CBD-B202-8C0DA68CD5B0}">
      <dgm:prSet/>
      <dgm:spPr/>
      <dgm:t>
        <a:bodyPr/>
        <a:lstStyle/>
        <a:p>
          <a:pPr>
            <a:lnSpc>
              <a:spcPct val="100000"/>
            </a:lnSpc>
            <a:defRPr cap="all"/>
          </a:pPr>
          <a:r>
            <a:rPr lang="en-US" baseline="0" dirty="0"/>
            <a:t>Attachment Theory</a:t>
          </a:r>
          <a:endParaRPr lang="en-US" dirty="0"/>
        </a:p>
      </dgm:t>
      <dgm:extLst>
        <a:ext uri="{E40237B7-FDA0-4F09-8148-C483321AD2D9}">
          <dgm14:cNvPr xmlns:dgm14="http://schemas.microsoft.com/office/drawing/2010/diagram" id="0" name="" descr="Attachment Theory&#10;"/>
        </a:ext>
      </dgm:extLst>
    </dgm:pt>
    <dgm:pt modelId="{9E4AFE07-69CB-46CA-890D-B2842A616F79}" type="parTrans" cxnId="{4A567E91-85D1-4744-869C-6F19AF1962DF}">
      <dgm:prSet/>
      <dgm:spPr/>
      <dgm:t>
        <a:bodyPr/>
        <a:lstStyle/>
        <a:p>
          <a:endParaRPr lang="en-US"/>
        </a:p>
      </dgm:t>
    </dgm:pt>
    <dgm:pt modelId="{00F17A8A-D4DC-410D-BA4F-BB9100AACD37}" type="sibTrans" cxnId="{4A567E91-85D1-4744-869C-6F19AF1962DF}">
      <dgm:prSet/>
      <dgm:spPr/>
      <dgm:t>
        <a:bodyPr/>
        <a:lstStyle/>
        <a:p>
          <a:endParaRPr lang="en-US"/>
        </a:p>
      </dgm:t>
    </dgm:pt>
    <dgm:pt modelId="{34317FD6-DEB9-4945-B285-EDF81EF7A7AF}" type="pres">
      <dgm:prSet presAssocID="{E551585B-69E5-4648-9B16-F430D1DC1A78}" presName="root" presStyleCnt="0">
        <dgm:presLayoutVars>
          <dgm:dir/>
          <dgm:resizeHandles val="exact"/>
        </dgm:presLayoutVars>
      </dgm:prSet>
      <dgm:spPr/>
    </dgm:pt>
    <dgm:pt modelId="{5B201850-8DB2-4ECB-BF60-CA0751870854}" type="pres">
      <dgm:prSet presAssocID="{434E1085-069B-409E-B3AC-6B738F93A05D}" presName="compNode" presStyleCnt="0"/>
      <dgm:spPr/>
    </dgm:pt>
    <dgm:pt modelId="{49B7D49B-B92C-49B4-B8A6-2A3BAF4462F0}" type="pres">
      <dgm:prSet presAssocID="{434E1085-069B-409E-B3AC-6B738F93A05D}" presName="iconBgRect" presStyleLbl="bgShp" presStyleIdx="0" presStyleCnt="3"/>
      <dgm:spPr>
        <a:prstGeom prst="round2DiagRect">
          <a:avLst>
            <a:gd name="adj1" fmla="val 29727"/>
            <a:gd name="adj2" fmla="val 0"/>
          </a:avLst>
        </a:prstGeom>
      </dgm:spPr>
    </dgm:pt>
    <dgm:pt modelId="{FCBD5555-3979-4A25-AEAB-DE899092387E}" type="pres">
      <dgm:prSet presAssocID="{434E1085-069B-409E-B3AC-6B738F93A0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cuffs"/>
        </a:ext>
      </dgm:extLst>
    </dgm:pt>
    <dgm:pt modelId="{042647C9-9E61-4809-9887-5EC8ADBE2FF8}" type="pres">
      <dgm:prSet presAssocID="{434E1085-069B-409E-B3AC-6B738F93A05D}" presName="spaceRect" presStyleCnt="0"/>
      <dgm:spPr/>
    </dgm:pt>
    <dgm:pt modelId="{F3EC647B-801B-4B68-9143-1AA35695B797}" type="pres">
      <dgm:prSet presAssocID="{434E1085-069B-409E-B3AC-6B738F93A05D}" presName="textRect" presStyleLbl="revTx" presStyleIdx="0" presStyleCnt="3">
        <dgm:presLayoutVars>
          <dgm:chMax val="1"/>
          <dgm:chPref val="1"/>
        </dgm:presLayoutVars>
      </dgm:prSet>
      <dgm:spPr/>
    </dgm:pt>
    <dgm:pt modelId="{1CC95516-F542-4299-874F-0C116D95697C}" type="pres">
      <dgm:prSet presAssocID="{AA6D951A-EDD0-4DDB-99B2-54AFCADA1A7A}" presName="sibTrans" presStyleCnt="0"/>
      <dgm:spPr/>
    </dgm:pt>
    <dgm:pt modelId="{002D9C4B-D9C0-4D09-B135-10ABC9BC6BDF}" type="pres">
      <dgm:prSet presAssocID="{4ED6E473-0540-4D65-80BA-18EBCF918B74}" presName="compNode" presStyleCnt="0"/>
      <dgm:spPr/>
    </dgm:pt>
    <dgm:pt modelId="{B9559E40-3CCF-4668-8BE8-F2A5201D255A}" type="pres">
      <dgm:prSet presAssocID="{4ED6E473-0540-4D65-80BA-18EBCF918B74}" presName="iconBgRect" presStyleLbl="bgShp" presStyleIdx="1" presStyleCnt="3"/>
      <dgm:spPr>
        <a:prstGeom prst="round2DiagRect">
          <a:avLst>
            <a:gd name="adj1" fmla="val 29727"/>
            <a:gd name="adj2" fmla="val 0"/>
          </a:avLst>
        </a:prstGeom>
      </dgm:spPr>
    </dgm:pt>
    <dgm:pt modelId="{09570415-86A4-4087-9ECA-9B067EE1B279}" type="pres">
      <dgm:prSet presAssocID="{4ED6E473-0540-4D65-80BA-18EBCF918B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AA00940C-9D6E-4C2D-BDA6-95A417445175}" type="pres">
      <dgm:prSet presAssocID="{4ED6E473-0540-4D65-80BA-18EBCF918B74}" presName="spaceRect" presStyleCnt="0"/>
      <dgm:spPr/>
    </dgm:pt>
    <dgm:pt modelId="{AD8004D2-5E37-4288-BF46-4C4E4037E810}" type="pres">
      <dgm:prSet presAssocID="{4ED6E473-0540-4D65-80BA-18EBCF918B74}" presName="textRect" presStyleLbl="revTx" presStyleIdx="1" presStyleCnt="3">
        <dgm:presLayoutVars>
          <dgm:chMax val="1"/>
          <dgm:chPref val="1"/>
        </dgm:presLayoutVars>
      </dgm:prSet>
      <dgm:spPr/>
    </dgm:pt>
    <dgm:pt modelId="{538D8577-4A85-4B2F-BD7C-F66B355440D6}" type="pres">
      <dgm:prSet presAssocID="{53802D29-899A-4293-AA21-9C52537DEFCD}" presName="sibTrans" presStyleCnt="0"/>
      <dgm:spPr/>
    </dgm:pt>
    <dgm:pt modelId="{558E9CF8-17F3-4912-A6F1-E6DE75DC2E7E}" type="pres">
      <dgm:prSet presAssocID="{C33A86E8-5222-4CBD-B202-8C0DA68CD5B0}" presName="compNode" presStyleCnt="0"/>
      <dgm:spPr/>
    </dgm:pt>
    <dgm:pt modelId="{219443DA-5587-4C81-A53B-1C8F2A7A0598}" type="pres">
      <dgm:prSet presAssocID="{C33A86E8-5222-4CBD-B202-8C0DA68CD5B0}" presName="iconBgRect" presStyleLbl="bgShp" presStyleIdx="2" presStyleCnt="3"/>
      <dgm:spPr>
        <a:prstGeom prst="round2DiagRect">
          <a:avLst>
            <a:gd name="adj1" fmla="val 29727"/>
            <a:gd name="adj2" fmla="val 0"/>
          </a:avLst>
        </a:prstGeom>
      </dgm:spPr>
    </dgm:pt>
    <dgm:pt modelId="{6E696546-2D46-49BE-8FB0-FAFEB8FAF2C5}" type="pres">
      <dgm:prSet presAssocID="{C33A86E8-5222-4CBD-B202-8C0DA68CD5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DE7B45D2-C077-4B52-A868-AA80837C85FB}" type="pres">
      <dgm:prSet presAssocID="{C33A86E8-5222-4CBD-B202-8C0DA68CD5B0}" presName="spaceRect" presStyleCnt="0"/>
      <dgm:spPr/>
    </dgm:pt>
    <dgm:pt modelId="{2A54431D-B697-464A-95E3-E169FE10A716}" type="pres">
      <dgm:prSet presAssocID="{C33A86E8-5222-4CBD-B202-8C0DA68CD5B0}" presName="textRect" presStyleLbl="revTx" presStyleIdx="2" presStyleCnt="3">
        <dgm:presLayoutVars>
          <dgm:chMax val="1"/>
          <dgm:chPref val="1"/>
        </dgm:presLayoutVars>
      </dgm:prSet>
      <dgm:spPr/>
    </dgm:pt>
  </dgm:ptLst>
  <dgm:cxnLst>
    <dgm:cxn modelId="{BE43AB20-B54A-4B43-9188-41F4DC816DA5}" type="presOf" srcId="{E551585B-69E5-4648-9B16-F430D1DC1A78}" destId="{34317FD6-DEB9-4945-B285-EDF81EF7A7AF}" srcOrd="0" destOrd="0" presId="urn:microsoft.com/office/officeart/2018/5/layout/IconLeafLabelList"/>
    <dgm:cxn modelId="{BAC7253B-CB50-4E1D-9BB9-E0B51380AE4F}" srcId="{E551585B-69E5-4648-9B16-F430D1DC1A78}" destId="{434E1085-069B-409E-B3AC-6B738F93A05D}" srcOrd="0" destOrd="0" parTransId="{A1C6BC0C-1C48-4863-B07D-2875935A4A59}" sibTransId="{AA6D951A-EDD0-4DDB-99B2-54AFCADA1A7A}"/>
    <dgm:cxn modelId="{71D19E48-7DCC-40BA-A46C-41E267B1A5C6}" srcId="{E551585B-69E5-4648-9B16-F430D1DC1A78}" destId="{4ED6E473-0540-4D65-80BA-18EBCF918B74}" srcOrd="1" destOrd="0" parTransId="{A1ED0E3B-4FC3-4907-919F-40CCDF9A9150}" sibTransId="{53802D29-899A-4293-AA21-9C52537DEFCD}"/>
    <dgm:cxn modelId="{351D6C4E-EB70-4BEB-943C-1E74151CA461}" type="presOf" srcId="{434E1085-069B-409E-B3AC-6B738F93A05D}" destId="{F3EC647B-801B-4B68-9143-1AA35695B797}" srcOrd="0" destOrd="0" presId="urn:microsoft.com/office/officeart/2018/5/layout/IconLeafLabelList"/>
    <dgm:cxn modelId="{4A567E91-85D1-4744-869C-6F19AF1962DF}" srcId="{E551585B-69E5-4648-9B16-F430D1DC1A78}" destId="{C33A86E8-5222-4CBD-B202-8C0DA68CD5B0}" srcOrd="2" destOrd="0" parTransId="{9E4AFE07-69CB-46CA-890D-B2842A616F79}" sibTransId="{00F17A8A-D4DC-410D-BA4F-BB9100AACD37}"/>
    <dgm:cxn modelId="{3A5A5FE4-32F0-4C9A-9494-1023F8AA996D}" type="presOf" srcId="{4ED6E473-0540-4D65-80BA-18EBCF918B74}" destId="{AD8004D2-5E37-4288-BF46-4C4E4037E810}" srcOrd="0" destOrd="0" presId="urn:microsoft.com/office/officeart/2018/5/layout/IconLeafLabelList"/>
    <dgm:cxn modelId="{F81C9DE5-C39F-4805-AE3E-C252CCF06F48}" type="presOf" srcId="{C33A86E8-5222-4CBD-B202-8C0DA68CD5B0}" destId="{2A54431D-B697-464A-95E3-E169FE10A716}" srcOrd="0" destOrd="0" presId="urn:microsoft.com/office/officeart/2018/5/layout/IconLeafLabelList"/>
    <dgm:cxn modelId="{FC3FE021-1E14-42BF-95F0-D95EC4C80C08}" type="presParOf" srcId="{34317FD6-DEB9-4945-B285-EDF81EF7A7AF}" destId="{5B201850-8DB2-4ECB-BF60-CA0751870854}" srcOrd="0" destOrd="0" presId="urn:microsoft.com/office/officeart/2018/5/layout/IconLeafLabelList"/>
    <dgm:cxn modelId="{45AC81A9-42AD-40E1-83DD-2B36E4C72A9B}" type="presParOf" srcId="{5B201850-8DB2-4ECB-BF60-CA0751870854}" destId="{49B7D49B-B92C-49B4-B8A6-2A3BAF4462F0}" srcOrd="0" destOrd="0" presId="urn:microsoft.com/office/officeart/2018/5/layout/IconLeafLabelList"/>
    <dgm:cxn modelId="{3038B4C7-6852-49FC-8C01-081C67AAD679}" type="presParOf" srcId="{5B201850-8DB2-4ECB-BF60-CA0751870854}" destId="{FCBD5555-3979-4A25-AEAB-DE899092387E}" srcOrd="1" destOrd="0" presId="urn:microsoft.com/office/officeart/2018/5/layout/IconLeafLabelList"/>
    <dgm:cxn modelId="{11ED2F9F-6235-432B-AA60-6A3E7E9DBC4B}" type="presParOf" srcId="{5B201850-8DB2-4ECB-BF60-CA0751870854}" destId="{042647C9-9E61-4809-9887-5EC8ADBE2FF8}" srcOrd="2" destOrd="0" presId="urn:microsoft.com/office/officeart/2018/5/layout/IconLeafLabelList"/>
    <dgm:cxn modelId="{0E6A2A35-B998-45B2-AEDE-85CE241F178B}" type="presParOf" srcId="{5B201850-8DB2-4ECB-BF60-CA0751870854}" destId="{F3EC647B-801B-4B68-9143-1AA35695B797}" srcOrd="3" destOrd="0" presId="urn:microsoft.com/office/officeart/2018/5/layout/IconLeafLabelList"/>
    <dgm:cxn modelId="{C31AC94D-96A0-4A4B-BF57-45CD5397A505}" type="presParOf" srcId="{34317FD6-DEB9-4945-B285-EDF81EF7A7AF}" destId="{1CC95516-F542-4299-874F-0C116D95697C}" srcOrd="1" destOrd="0" presId="urn:microsoft.com/office/officeart/2018/5/layout/IconLeafLabelList"/>
    <dgm:cxn modelId="{4847B8A4-7A73-4B6B-9672-61912B2D9453}" type="presParOf" srcId="{34317FD6-DEB9-4945-B285-EDF81EF7A7AF}" destId="{002D9C4B-D9C0-4D09-B135-10ABC9BC6BDF}" srcOrd="2" destOrd="0" presId="urn:microsoft.com/office/officeart/2018/5/layout/IconLeafLabelList"/>
    <dgm:cxn modelId="{3A9E8BBC-DFF5-4666-823E-EEA51F525D9D}" type="presParOf" srcId="{002D9C4B-D9C0-4D09-B135-10ABC9BC6BDF}" destId="{B9559E40-3CCF-4668-8BE8-F2A5201D255A}" srcOrd="0" destOrd="0" presId="urn:microsoft.com/office/officeart/2018/5/layout/IconLeafLabelList"/>
    <dgm:cxn modelId="{710CE62E-0F46-4F5D-B3F9-3E90853D0A11}" type="presParOf" srcId="{002D9C4B-D9C0-4D09-B135-10ABC9BC6BDF}" destId="{09570415-86A4-4087-9ECA-9B067EE1B279}" srcOrd="1" destOrd="0" presId="urn:microsoft.com/office/officeart/2018/5/layout/IconLeafLabelList"/>
    <dgm:cxn modelId="{BC4AE619-29C7-4D22-9339-E73AA3D599A2}" type="presParOf" srcId="{002D9C4B-D9C0-4D09-B135-10ABC9BC6BDF}" destId="{AA00940C-9D6E-4C2D-BDA6-95A417445175}" srcOrd="2" destOrd="0" presId="urn:microsoft.com/office/officeart/2018/5/layout/IconLeafLabelList"/>
    <dgm:cxn modelId="{B11665D5-55B4-4F7C-8B5B-867C4992BAC5}" type="presParOf" srcId="{002D9C4B-D9C0-4D09-B135-10ABC9BC6BDF}" destId="{AD8004D2-5E37-4288-BF46-4C4E4037E810}" srcOrd="3" destOrd="0" presId="urn:microsoft.com/office/officeart/2018/5/layout/IconLeafLabelList"/>
    <dgm:cxn modelId="{B2DAAD45-BE4A-42D7-9F08-690F9050A31A}" type="presParOf" srcId="{34317FD6-DEB9-4945-B285-EDF81EF7A7AF}" destId="{538D8577-4A85-4B2F-BD7C-F66B355440D6}" srcOrd="3" destOrd="0" presId="urn:microsoft.com/office/officeart/2018/5/layout/IconLeafLabelList"/>
    <dgm:cxn modelId="{7EBC709C-9F28-4CE3-BFF1-A6144E4EE41F}" type="presParOf" srcId="{34317FD6-DEB9-4945-B285-EDF81EF7A7AF}" destId="{558E9CF8-17F3-4912-A6F1-E6DE75DC2E7E}" srcOrd="4" destOrd="0" presId="urn:microsoft.com/office/officeart/2018/5/layout/IconLeafLabelList"/>
    <dgm:cxn modelId="{2E88F1B7-1660-4A50-BACC-43D9FA3160AD}" type="presParOf" srcId="{558E9CF8-17F3-4912-A6F1-E6DE75DC2E7E}" destId="{219443DA-5587-4C81-A53B-1C8F2A7A0598}" srcOrd="0" destOrd="0" presId="urn:microsoft.com/office/officeart/2018/5/layout/IconLeafLabelList"/>
    <dgm:cxn modelId="{4E6F0816-E85E-410B-9697-E520CF5717F6}" type="presParOf" srcId="{558E9CF8-17F3-4912-A6F1-E6DE75DC2E7E}" destId="{6E696546-2D46-49BE-8FB0-FAFEB8FAF2C5}" srcOrd="1" destOrd="0" presId="urn:microsoft.com/office/officeart/2018/5/layout/IconLeafLabelList"/>
    <dgm:cxn modelId="{1694D93B-F13B-4FE4-9854-16FE87DE2FA2}" type="presParOf" srcId="{558E9CF8-17F3-4912-A6F1-E6DE75DC2E7E}" destId="{DE7B45D2-C077-4B52-A868-AA80837C85FB}" srcOrd="2" destOrd="0" presId="urn:microsoft.com/office/officeart/2018/5/layout/IconLeafLabelList"/>
    <dgm:cxn modelId="{8625447A-A225-4E67-855E-F5D9C212A32E}" type="presParOf" srcId="{558E9CF8-17F3-4912-A6F1-E6DE75DC2E7E}" destId="{2A54431D-B697-464A-95E3-E169FE10A71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0F097A-6C85-401C-9707-4D690DA32C4D}"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6292A83A-1EB6-4139-986F-D2E029322CD6}">
      <dgm:prSet/>
      <dgm:spPr/>
      <dgm:t>
        <a:bodyPr/>
        <a:lstStyle/>
        <a:p>
          <a:r>
            <a:rPr lang="en-US" baseline="0" dirty="0"/>
            <a:t>The Psychopath</a:t>
          </a:r>
          <a:endParaRPr lang="en-US" dirty="0"/>
        </a:p>
      </dgm:t>
      <dgm:extLst>
        <a:ext uri="{E40237B7-FDA0-4F09-8148-C483321AD2D9}">
          <dgm14:cNvPr xmlns:dgm14="http://schemas.microsoft.com/office/drawing/2010/diagram" id="0" name="" descr="The Psychopath&#10;"/>
        </a:ext>
      </dgm:extLst>
    </dgm:pt>
    <dgm:pt modelId="{7F2D5AD8-4E5A-4CBF-904E-7014F2BDFA9D}" type="parTrans" cxnId="{8B4237FA-0560-473E-A010-2F95B8B9057C}">
      <dgm:prSet/>
      <dgm:spPr/>
      <dgm:t>
        <a:bodyPr/>
        <a:lstStyle/>
        <a:p>
          <a:endParaRPr lang="en-US"/>
        </a:p>
      </dgm:t>
    </dgm:pt>
    <dgm:pt modelId="{C7F6CAEE-E3C9-4A23-A8F0-CB0A2B77C4C6}" type="sibTrans" cxnId="{8B4237FA-0560-473E-A010-2F95B8B9057C}">
      <dgm:prSet/>
      <dgm:spPr/>
      <dgm:t>
        <a:bodyPr/>
        <a:lstStyle/>
        <a:p>
          <a:endParaRPr lang="en-US"/>
        </a:p>
      </dgm:t>
    </dgm:pt>
    <dgm:pt modelId="{656B69EB-8F8A-4833-B139-F7C4F4982A31}">
      <dgm:prSet/>
      <dgm:spPr/>
      <dgm:t>
        <a:bodyPr/>
        <a:lstStyle/>
        <a:p>
          <a:r>
            <a:rPr lang="en-US" baseline="0" dirty="0"/>
            <a:t>Antisocial Personality Disorder</a:t>
          </a:r>
          <a:endParaRPr lang="en-US" dirty="0"/>
        </a:p>
      </dgm:t>
      <dgm:extLst>
        <a:ext uri="{E40237B7-FDA0-4F09-8148-C483321AD2D9}">
          <dgm14:cNvPr xmlns:dgm14="http://schemas.microsoft.com/office/drawing/2010/diagram" id="0" name="" descr="Antisocial Personality Disorder&#10;"/>
        </a:ext>
      </dgm:extLst>
    </dgm:pt>
    <dgm:pt modelId="{5BC64DB2-1E22-4872-B62E-7C9BB0F370E9}" type="parTrans" cxnId="{345A8D9D-0186-4EB1-8107-DF5D08597D84}">
      <dgm:prSet/>
      <dgm:spPr/>
      <dgm:t>
        <a:bodyPr/>
        <a:lstStyle/>
        <a:p>
          <a:endParaRPr lang="en-US"/>
        </a:p>
      </dgm:t>
    </dgm:pt>
    <dgm:pt modelId="{301B01C1-A40C-4151-826F-13BEEFF2BE35}" type="sibTrans" cxnId="{345A8D9D-0186-4EB1-8107-DF5D08597D84}">
      <dgm:prSet/>
      <dgm:spPr/>
      <dgm:t>
        <a:bodyPr/>
        <a:lstStyle/>
        <a:p>
          <a:endParaRPr lang="en-US"/>
        </a:p>
      </dgm:t>
    </dgm:pt>
    <dgm:pt modelId="{5FD5A903-8CF8-4719-B3B7-78BD6E5EA2E6}">
      <dgm:prSet/>
      <dgm:spPr/>
      <dgm:t>
        <a:bodyPr/>
        <a:lstStyle/>
        <a:p>
          <a:r>
            <a:rPr lang="en-US" baseline="0" dirty="0"/>
            <a:t>Trait Theory</a:t>
          </a:r>
          <a:endParaRPr lang="en-US" dirty="0"/>
        </a:p>
      </dgm:t>
      <dgm:extLst>
        <a:ext uri="{E40237B7-FDA0-4F09-8148-C483321AD2D9}">
          <dgm14:cNvPr xmlns:dgm14="http://schemas.microsoft.com/office/drawing/2010/diagram" id="0" name="" descr="Trait Theory&#10;"/>
        </a:ext>
      </dgm:extLst>
    </dgm:pt>
    <dgm:pt modelId="{CF62A45E-AB81-4413-87C0-2860578D8C2C}" type="parTrans" cxnId="{1C112799-5093-4F4A-A9AC-A95F6BC73CA1}">
      <dgm:prSet/>
      <dgm:spPr/>
      <dgm:t>
        <a:bodyPr/>
        <a:lstStyle/>
        <a:p>
          <a:endParaRPr lang="en-US"/>
        </a:p>
      </dgm:t>
    </dgm:pt>
    <dgm:pt modelId="{C0140F04-0386-43F8-8505-B1AAA3097212}" type="sibTrans" cxnId="{1C112799-5093-4F4A-A9AC-A95F6BC73CA1}">
      <dgm:prSet/>
      <dgm:spPr/>
      <dgm:t>
        <a:bodyPr/>
        <a:lstStyle/>
        <a:p>
          <a:endParaRPr lang="en-US"/>
        </a:p>
      </dgm:t>
    </dgm:pt>
    <dgm:pt modelId="{89E229D7-8AC2-F24B-AA8F-A37FDD2057C8}" type="pres">
      <dgm:prSet presAssocID="{D80F097A-6C85-401C-9707-4D690DA32C4D}" presName="hierChild1" presStyleCnt="0">
        <dgm:presLayoutVars>
          <dgm:chPref val="1"/>
          <dgm:dir/>
          <dgm:animOne val="branch"/>
          <dgm:animLvl val="lvl"/>
          <dgm:resizeHandles/>
        </dgm:presLayoutVars>
      </dgm:prSet>
      <dgm:spPr/>
    </dgm:pt>
    <dgm:pt modelId="{B9763C67-CCC2-CE42-B462-350D41C293EF}" type="pres">
      <dgm:prSet presAssocID="{6292A83A-1EB6-4139-986F-D2E029322CD6}" presName="hierRoot1" presStyleCnt="0"/>
      <dgm:spPr/>
    </dgm:pt>
    <dgm:pt modelId="{2C698D2C-F077-D243-8FC5-87AAA23237FE}" type="pres">
      <dgm:prSet presAssocID="{6292A83A-1EB6-4139-986F-D2E029322CD6}" presName="composite" presStyleCnt="0"/>
      <dgm:spPr/>
    </dgm:pt>
    <dgm:pt modelId="{D8D7DB8F-BFEB-5047-9274-EAD59F4F639F}" type="pres">
      <dgm:prSet presAssocID="{6292A83A-1EB6-4139-986F-D2E029322CD6}" presName="background" presStyleLbl="node0" presStyleIdx="0" presStyleCnt="3"/>
      <dgm:spPr/>
    </dgm:pt>
    <dgm:pt modelId="{A0A61110-EB28-194F-9679-870B73F966C0}" type="pres">
      <dgm:prSet presAssocID="{6292A83A-1EB6-4139-986F-D2E029322CD6}" presName="text" presStyleLbl="fgAcc0" presStyleIdx="0" presStyleCnt="3">
        <dgm:presLayoutVars>
          <dgm:chPref val="3"/>
        </dgm:presLayoutVars>
      </dgm:prSet>
      <dgm:spPr/>
    </dgm:pt>
    <dgm:pt modelId="{E4EC8CAF-44B2-7E41-8D2B-100EBA8A98E7}" type="pres">
      <dgm:prSet presAssocID="{6292A83A-1EB6-4139-986F-D2E029322CD6}" presName="hierChild2" presStyleCnt="0"/>
      <dgm:spPr/>
    </dgm:pt>
    <dgm:pt modelId="{09114471-47C6-E344-895A-CC834A188354}" type="pres">
      <dgm:prSet presAssocID="{656B69EB-8F8A-4833-B139-F7C4F4982A31}" presName="hierRoot1" presStyleCnt="0"/>
      <dgm:spPr/>
    </dgm:pt>
    <dgm:pt modelId="{F9F36F3E-1BAE-0A42-AD87-7A50EB1259B3}" type="pres">
      <dgm:prSet presAssocID="{656B69EB-8F8A-4833-B139-F7C4F4982A31}" presName="composite" presStyleCnt="0"/>
      <dgm:spPr/>
    </dgm:pt>
    <dgm:pt modelId="{1349B4AF-9C76-8A4D-8AFF-FB4869394490}" type="pres">
      <dgm:prSet presAssocID="{656B69EB-8F8A-4833-B139-F7C4F4982A31}" presName="background" presStyleLbl="node0" presStyleIdx="1" presStyleCnt="3"/>
      <dgm:spPr/>
    </dgm:pt>
    <dgm:pt modelId="{3C557F8A-CFE3-744B-911B-3015D8C17A78}" type="pres">
      <dgm:prSet presAssocID="{656B69EB-8F8A-4833-B139-F7C4F4982A31}" presName="text" presStyleLbl="fgAcc0" presStyleIdx="1" presStyleCnt="3">
        <dgm:presLayoutVars>
          <dgm:chPref val="3"/>
        </dgm:presLayoutVars>
      </dgm:prSet>
      <dgm:spPr/>
    </dgm:pt>
    <dgm:pt modelId="{E59131C2-4A43-084F-9373-26E6074F3D5B}" type="pres">
      <dgm:prSet presAssocID="{656B69EB-8F8A-4833-B139-F7C4F4982A31}" presName="hierChild2" presStyleCnt="0"/>
      <dgm:spPr/>
    </dgm:pt>
    <dgm:pt modelId="{7D4DF638-61C3-9047-9E7E-A420F70583C7}" type="pres">
      <dgm:prSet presAssocID="{5FD5A903-8CF8-4719-B3B7-78BD6E5EA2E6}" presName="hierRoot1" presStyleCnt="0"/>
      <dgm:spPr/>
    </dgm:pt>
    <dgm:pt modelId="{1A301026-2849-1D4F-9F94-7CD03DD64834}" type="pres">
      <dgm:prSet presAssocID="{5FD5A903-8CF8-4719-B3B7-78BD6E5EA2E6}" presName="composite" presStyleCnt="0"/>
      <dgm:spPr/>
    </dgm:pt>
    <dgm:pt modelId="{19AB9FEB-A556-444A-827C-EDB83A638ACB}" type="pres">
      <dgm:prSet presAssocID="{5FD5A903-8CF8-4719-B3B7-78BD6E5EA2E6}" presName="background" presStyleLbl="node0" presStyleIdx="2" presStyleCnt="3"/>
      <dgm:spPr/>
    </dgm:pt>
    <dgm:pt modelId="{5BCFCF57-D655-4E4E-A30F-7808300E25BD}" type="pres">
      <dgm:prSet presAssocID="{5FD5A903-8CF8-4719-B3B7-78BD6E5EA2E6}" presName="text" presStyleLbl="fgAcc0" presStyleIdx="2" presStyleCnt="3">
        <dgm:presLayoutVars>
          <dgm:chPref val="3"/>
        </dgm:presLayoutVars>
      </dgm:prSet>
      <dgm:spPr/>
    </dgm:pt>
    <dgm:pt modelId="{8695204E-B017-BE44-868E-BA712E6265CD}" type="pres">
      <dgm:prSet presAssocID="{5FD5A903-8CF8-4719-B3B7-78BD6E5EA2E6}" presName="hierChild2" presStyleCnt="0"/>
      <dgm:spPr/>
    </dgm:pt>
  </dgm:ptLst>
  <dgm:cxnLst>
    <dgm:cxn modelId="{2F9CCB19-B04C-EF47-B744-74A7ABE3249F}" type="presOf" srcId="{6292A83A-1EB6-4139-986F-D2E029322CD6}" destId="{A0A61110-EB28-194F-9679-870B73F966C0}" srcOrd="0" destOrd="0" presId="urn:microsoft.com/office/officeart/2005/8/layout/hierarchy1"/>
    <dgm:cxn modelId="{B7CDCF2B-5ADC-CF4B-846A-3F68394A5B19}" type="presOf" srcId="{5FD5A903-8CF8-4719-B3B7-78BD6E5EA2E6}" destId="{5BCFCF57-D655-4E4E-A30F-7808300E25BD}" srcOrd="0" destOrd="0" presId="urn:microsoft.com/office/officeart/2005/8/layout/hierarchy1"/>
    <dgm:cxn modelId="{1C112799-5093-4F4A-A9AC-A95F6BC73CA1}" srcId="{D80F097A-6C85-401C-9707-4D690DA32C4D}" destId="{5FD5A903-8CF8-4719-B3B7-78BD6E5EA2E6}" srcOrd="2" destOrd="0" parTransId="{CF62A45E-AB81-4413-87C0-2860578D8C2C}" sibTransId="{C0140F04-0386-43F8-8505-B1AAA3097212}"/>
    <dgm:cxn modelId="{345A8D9D-0186-4EB1-8107-DF5D08597D84}" srcId="{D80F097A-6C85-401C-9707-4D690DA32C4D}" destId="{656B69EB-8F8A-4833-B139-F7C4F4982A31}" srcOrd="1" destOrd="0" parTransId="{5BC64DB2-1E22-4872-B62E-7C9BB0F370E9}" sibTransId="{301B01C1-A40C-4151-826F-13BEEFF2BE35}"/>
    <dgm:cxn modelId="{3FEC01AE-71FE-994B-B598-0FE9195ECFF9}" type="presOf" srcId="{D80F097A-6C85-401C-9707-4D690DA32C4D}" destId="{89E229D7-8AC2-F24B-AA8F-A37FDD2057C8}" srcOrd="0" destOrd="0" presId="urn:microsoft.com/office/officeart/2005/8/layout/hierarchy1"/>
    <dgm:cxn modelId="{C93D6BC8-2C3B-E943-BFD4-AA18F44AF2A7}" type="presOf" srcId="{656B69EB-8F8A-4833-B139-F7C4F4982A31}" destId="{3C557F8A-CFE3-744B-911B-3015D8C17A78}" srcOrd="0" destOrd="0" presId="urn:microsoft.com/office/officeart/2005/8/layout/hierarchy1"/>
    <dgm:cxn modelId="{8B4237FA-0560-473E-A010-2F95B8B9057C}" srcId="{D80F097A-6C85-401C-9707-4D690DA32C4D}" destId="{6292A83A-1EB6-4139-986F-D2E029322CD6}" srcOrd="0" destOrd="0" parTransId="{7F2D5AD8-4E5A-4CBF-904E-7014F2BDFA9D}" sibTransId="{C7F6CAEE-E3C9-4A23-A8F0-CB0A2B77C4C6}"/>
    <dgm:cxn modelId="{1504190E-46E4-FD47-86AB-28632F593AE8}" type="presParOf" srcId="{89E229D7-8AC2-F24B-AA8F-A37FDD2057C8}" destId="{B9763C67-CCC2-CE42-B462-350D41C293EF}" srcOrd="0" destOrd="0" presId="urn:microsoft.com/office/officeart/2005/8/layout/hierarchy1"/>
    <dgm:cxn modelId="{7EDA22C8-EECA-DD41-AE96-830743BB486A}" type="presParOf" srcId="{B9763C67-CCC2-CE42-B462-350D41C293EF}" destId="{2C698D2C-F077-D243-8FC5-87AAA23237FE}" srcOrd="0" destOrd="0" presId="urn:microsoft.com/office/officeart/2005/8/layout/hierarchy1"/>
    <dgm:cxn modelId="{BDA4F47F-ED0A-D442-B4A8-6370CF39321A}" type="presParOf" srcId="{2C698D2C-F077-D243-8FC5-87AAA23237FE}" destId="{D8D7DB8F-BFEB-5047-9274-EAD59F4F639F}" srcOrd="0" destOrd="0" presId="urn:microsoft.com/office/officeart/2005/8/layout/hierarchy1"/>
    <dgm:cxn modelId="{3E40BF3C-7DDC-2144-9EB9-440049699E9F}" type="presParOf" srcId="{2C698D2C-F077-D243-8FC5-87AAA23237FE}" destId="{A0A61110-EB28-194F-9679-870B73F966C0}" srcOrd="1" destOrd="0" presId="urn:microsoft.com/office/officeart/2005/8/layout/hierarchy1"/>
    <dgm:cxn modelId="{110F435C-9156-9945-867B-34B3EF76DA21}" type="presParOf" srcId="{B9763C67-CCC2-CE42-B462-350D41C293EF}" destId="{E4EC8CAF-44B2-7E41-8D2B-100EBA8A98E7}" srcOrd="1" destOrd="0" presId="urn:microsoft.com/office/officeart/2005/8/layout/hierarchy1"/>
    <dgm:cxn modelId="{5847ADCB-0DA3-6B42-A630-A4181095BC14}" type="presParOf" srcId="{89E229D7-8AC2-F24B-AA8F-A37FDD2057C8}" destId="{09114471-47C6-E344-895A-CC834A188354}" srcOrd="1" destOrd="0" presId="urn:microsoft.com/office/officeart/2005/8/layout/hierarchy1"/>
    <dgm:cxn modelId="{7646F224-5364-9C4F-89AD-0E27F1E1B06F}" type="presParOf" srcId="{09114471-47C6-E344-895A-CC834A188354}" destId="{F9F36F3E-1BAE-0A42-AD87-7A50EB1259B3}" srcOrd="0" destOrd="0" presId="urn:microsoft.com/office/officeart/2005/8/layout/hierarchy1"/>
    <dgm:cxn modelId="{60DEB0B6-87F9-8D4D-B6AB-402C1D816A75}" type="presParOf" srcId="{F9F36F3E-1BAE-0A42-AD87-7A50EB1259B3}" destId="{1349B4AF-9C76-8A4D-8AFF-FB4869394490}" srcOrd="0" destOrd="0" presId="urn:microsoft.com/office/officeart/2005/8/layout/hierarchy1"/>
    <dgm:cxn modelId="{6A5CD19F-D85F-924A-AFBD-FE33404EB5E5}" type="presParOf" srcId="{F9F36F3E-1BAE-0A42-AD87-7A50EB1259B3}" destId="{3C557F8A-CFE3-744B-911B-3015D8C17A78}" srcOrd="1" destOrd="0" presId="urn:microsoft.com/office/officeart/2005/8/layout/hierarchy1"/>
    <dgm:cxn modelId="{7F4F5E00-D735-0448-BB4D-C9D6C857874A}" type="presParOf" srcId="{09114471-47C6-E344-895A-CC834A188354}" destId="{E59131C2-4A43-084F-9373-26E6074F3D5B}" srcOrd="1" destOrd="0" presId="urn:microsoft.com/office/officeart/2005/8/layout/hierarchy1"/>
    <dgm:cxn modelId="{38F643BD-2329-094F-9BCC-493E1D675A21}" type="presParOf" srcId="{89E229D7-8AC2-F24B-AA8F-A37FDD2057C8}" destId="{7D4DF638-61C3-9047-9E7E-A420F70583C7}" srcOrd="2" destOrd="0" presId="urn:microsoft.com/office/officeart/2005/8/layout/hierarchy1"/>
    <dgm:cxn modelId="{E9769D80-7334-5D4B-8CEF-ABF315E59A65}" type="presParOf" srcId="{7D4DF638-61C3-9047-9E7E-A420F70583C7}" destId="{1A301026-2849-1D4F-9F94-7CD03DD64834}" srcOrd="0" destOrd="0" presId="urn:microsoft.com/office/officeart/2005/8/layout/hierarchy1"/>
    <dgm:cxn modelId="{ECE68106-1139-7E4F-BF1A-A75C737F6970}" type="presParOf" srcId="{1A301026-2849-1D4F-9F94-7CD03DD64834}" destId="{19AB9FEB-A556-444A-827C-EDB83A638ACB}" srcOrd="0" destOrd="0" presId="urn:microsoft.com/office/officeart/2005/8/layout/hierarchy1"/>
    <dgm:cxn modelId="{CD681386-C9A7-704D-ABCD-0F1648252BEC}" type="presParOf" srcId="{1A301026-2849-1D4F-9F94-7CD03DD64834}" destId="{5BCFCF57-D655-4E4E-A30F-7808300E25BD}" srcOrd="1" destOrd="0" presId="urn:microsoft.com/office/officeart/2005/8/layout/hierarchy1"/>
    <dgm:cxn modelId="{5330EA7E-1AC3-2C4F-A0AF-65C4980FABF7}" type="presParOf" srcId="{7D4DF638-61C3-9047-9E7E-A420F70583C7}" destId="{8695204E-B017-BE44-868E-BA712E6265C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5AE9D1-B47E-4381-A15C-EAE454E5DFCE}"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BDF47C0-6352-458B-8CD5-2EFCD7E6D096}">
      <dgm:prSet/>
      <dgm:spPr/>
      <dgm:t>
        <a:bodyPr/>
        <a:lstStyle/>
        <a:p>
          <a:r>
            <a:rPr lang="en-US" baseline="0" dirty="0">
              <a:solidFill>
                <a:schemeClr val="tx1"/>
              </a:solidFill>
            </a:rPr>
            <a:t>Secure Attachment </a:t>
          </a:r>
          <a:endParaRPr lang="en-US" dirty="0">
            <a:solidFill>
              <a:schemeClr val="tx1"/>
            </a:solidFill>
          </a:endParaRPr>
        </a:p>
      </dgm:t>
      <dgm:extLst>
        <a:ext uri="{E40237B7-FDA0-4F09-8148-C483321AD2D9}">
          <dgm14:cNvPr xmlns:dgm14="http://schemas.microsoft.com/office/drawing/2010/diagram" id="0" name="" descr="Trait Theory&#10;"/>
        </a:ext>
      </dgm:extLst>
    </dgm:pt>
    <dgm:pt modelId="{467CC4EC-A587-412B-9993-2E7E23D553B0}" type="parTrans" cxnId="{862F8A43-B681-434E-962B-D72ADD35CB4B}">
      <dgm:prSet/>
      <dgm:spPr/>
      <dgm:t>
        <a:bodyPr/>
        <a:lstStyle/>
        <a:p>
          <a:endParaRPr lang="en-US"/>
        </a:p>
      </dgm:t>
    </dgm:pt>
    <dgm:pt modelId="{260B55E6-FF06-47E2-92EB-8639F30B5908}" type="sibTrans" cxnId="{862F8A43-B681-434E-962B-D72ADD35CB4B}">
      <dgm:prSet/>
      <dgm:spPr/>
      <dgm:t>
        <a:bodyPr/>
        <a:lstStyle/>
        <a:p>
          <a:endParaRPr lang="en-US"/>
        </a:p>
      </dgm:t>
    </dgm:pt>
    <dgm:pt modelId="{0222B204-826F-4B18-823E-7A7F7F0636F3}">
      <dgm:prSet/>
      <dgm:spPr/>
      <dgm:t>
        <a:bodyPr/>
        <a:lstStyle/>
        <a:p>
          <a:r>
            <a:rPr lang="en-US" baseline="0" dirty="0">
              <a:solidFill>
                <a:schemeClr val="tx1"/>
              </a:solidFill>
            </a:rPr>
            <a:t>Anxious-avoidant Attachment </a:t>
          </a:r>
          <a:endParaRPr lang="en-US" dirty="0">
            <a:solidFill>
              <a:schemeClr val="tx1"/>
            </a:solidFill>
          </a:endParaRPr>
        </a:p>
      </dgm:t>
      <dgm:extLst>
        <a:ext uri="{E40237B7-FDA0-4F09-8148-C483321AD2D9}">
          <dgm14:cNvPr xmlns:dgm14="http://schemas.microsoft.com/office/drawing/2010/diagram" id="0" name="" descr="Anxious-avoidant Attachment &#10;"/>
        </a:ext>
      </dgm:extLst>
    </dgm:pt>
    <dgm:pt modelId="{C6CAD78E-5738-4EC1-94AB-2B562E70DE26}" type="parTrans" cxnId="{60CA3A55-5491-45C1-A562-F586D6913347}">
      <dgm:prSet/>
      <dgm:spPr/>
      <dgm:t>
        <a:bodyPr/>
        <a:lstStyle/>
        <a:p>
          <a:endParaRPr lang="en-US"/>
        </a:p>
      </dgm:t>
    </dgm:pt>
    <dgm:pt modelId="{0F53B270-51A3-4E45-B074-42E221E2876D}" type="sibTrans" cxnId="{60CA3A55-5491-45C1-A562-F586D6913347}">
      <dgm:prSet/>
      <dgm:spPr/>
      <dgm:t>
        <a:bodyPr/>
        <a:lstStyle/>
        <a:p>
          <a:endParaRPr lang="en-US"/>
        </a:p>
      </dgm:t>
    </dgm:pt>
    <dgm:pt modelId="{4D2F1A07-3FA5-41C3-86E4-05253898AABE}">
      <dgm:prSet/>
      <dgm:spPr/>
      <dgm:t>
        <a:bodyPr/>
        <a:lstStyle/>
        <a:p>
          <a:r>
            <a:rPr lang="en-US" baseline="0" dirty="0">
              <a:solidFill>
                <a:schemeClr val="tx1"/>
              </a:solidFill>
            </a:rPr>
            <a:t>Anxious-resistant Attachment </a:t>
          </a:r>
          <a:endParaRPr lang="en-US" dirty="0">
            <a:solidFill>
              <a:schemeClr val="tx1"/>
            </a:solidFill>
          </a:endParaRPr>
        </a:p>
      </dgm:t>
      <dgm:extLst>
        <a:ext uri="{E40237B7-FDA0-4F09-8148-C483321AD2D9}">
          <dgm14:cNvPr xmlns:dgm14="http://schemas.microsoft.com/office/drawing/2010/diagram" id="0" name="" descr="Anxious-resistant Attachment &#10;"/>
        </a:ext>
      </dgm:extLst>
    </dgm:pt>
    <dgm:pt modelId="{DD142501-B95F-4630-8E9C-F984F00807AA}" type="parTrans" cxnId="{4947FCFE-922D-4691-90CC-A61FBEA3707C}">
      <dgm:prSet/>
      <dgm:spPr/>
      <dgm:t>
        <a:bodyPr/>
        <a:lstStyle/>
        <a:p>
          <a:endParaRPr lang="en-US"/>
        </a:p>
      </dgm:t>
    </dgm:pt>
    <dgm:pt modelId="{CA21463C-DFAF-4039-B4E2-3835C46CDAC2}" type="sibTrans" cxnId="{4947FCFE-922D-4691-90CC-A61FBEA3707C}">
      <dgm:prSet/>
      <dgm:spPr/>
      <dgm:t>
        <a:bodyPr/>
        <a:lstStyle/>
        <a:p>
          <a:endParaRPr lang="en-US"/>
        </a:p>
      </dgm:t>
    </dgm:pt>
    <dgm:pt modelId="{5D7D8FEA-3BBE-9349-8809-A9CA29F75261}" type="pres">
      <dgm:prSet presAssocID="{845AE9D1-B47E-4381-A15C-EAE454E5DFCE}" presName="linear" presStyleCnt="0">
        <dgm:presLayoutVars>
          <dgm:animLvl val="lvl"/>
          <dgm:resizeHandles val="exact"/>
        </dgm:presLayoutVars>
      </dgm:prSet>
      <dgm:spPr/>
    </dgm:pt>
    <dgm:pt modelId="{F8A5DB48-2C71-D143-B865-25178B35C14E}" type="pres">
      <dgm:prSet presAssocID="{3BDF47C0-6352-458B-8CD5-2EFCD7E6D096}" presName="parentText" presStyleLbl="node1" presStyleIdx="0" presStyleCnt="3" custLinFactNeighborX="-31905" custLinFactNeighborY="-80800">
        <dgm:presLayoutVars>
          <dgm:chMax val="0"/>
          <dgm:bulletEnabled val="1"/>
        </dgm:presLayoutVars>
      </dgm:prSet>
      <dgm:spPr/>
    </dgm:pt>
    <dgm:pt modelId="{35EB1352-B419-394B-8E7E-CA3C60E80928}" type="pres">
      <dgm:prSet presAssocID="{260B55E6-FF06-47E2-92EB-8639F30B5908}" presName="spacer" presStyleCnt="0"/>
      <dgm:spPr/>
    </dgm:pt>
    <dgm:pt modelId="{C940FBAC-80E8-2341-A9C6-1F2FC1A3D0B5}" type="pres">
      <dgm:prSet presAssocID="{0222B204-826F-4B18-823E-7A7F7F0636F3}" presName="parentText" presStyleLbl="node1" presStyleIdx="1" presStyleCnt="3">
        <dgm:presLayoutVars>
          <dgm:chMax val="0"/>
          <dgm:bulletEnabled val="1"/>
        </dgm:presLayoutVars>
      </dgm:prSet>
      <dgm:spPr/>
    </dgm:pt>
    <dgm:pt modelId="{53B166E5-DFEB-0644-8C20-8FB5502AF1BA}" type="pres">
      <dgm:prSet presAssocID="{0F53B270-51A3-4E45-B074-42E221E2876D}" presName="spacer" presStyleCnt="0"/>
      <dgm:spPr/>
    </dgm:pt>
    <dgm:pt modelId="{95FE8F49-4240-1445-A4A1-844E9778E345}" type="pres">
      <dgm:prSet presAssocID="{4D2F1A07-3FA5-41C3-86E4-05253898AABE}" presName="parentText" presStyleLbl="node1" presStyleIdx="2" presStyleCnt="3">
        <dgm:presLayoutVars>
          <dgm:chMax val="0"/>
          <dgm:bulletEnabled val="1"/>
        </dgm:presLayoutVars>
      </dgm:prSet>
      <dgm:spPr/>
    </dgm:pt>
  </dgm:ptLst>
  <dgm:cxnLst>
    <dgm:cxn modelId="{A62AEC3F-9EBB-394A-889D-6623EB1E6266}" type="presOf" srcId="{845AE9D1-B47E-4381-A15C-EAE454E5DFCE}" destId="{5D7D8FEA-3BBE-9349-8809-A9CA29F75261}" srcOrd="0" destOrd="0" presId="urn:microsoft.com/office/officeart/2005/8/layout/vList2"/>
    <dgm:cxn modelId="{862F8A43-B681-434E-962B-D72ADD35CB4B}" srcId="{845AE9D1-B47E-4381-A15C-EAE454E5DFCE}" destId="{3BDF47C0-6352-458B-8CD5-2EFCD7E6D096}" srcOrd="0" destOrd="0" parTransId="{467CC4EC-A587-412B-9993-2E7E23D553B0}" sibTransId="{260B55E6-FF06-47E2-92EB-8639F30B5908}"/>
    <dgm:cxn modelId="{D90C7044-7FAB-1F41-B57C-E4017703D622}" type="presOf" srcId="{3BDF47C0-6352-458B-8CD5-2EFCD7E6D096}" destId="{F8A5DB48-2C71-D143-B865-25178B35C14E}" srcOrd="0" destOrd="0" presId="urn:microsoft.com/office/officeart/2005/8/layout/vList2"/>
    <dgm:cxn modelId="{0E1DB752-09CE-7143-8F66-3DE2A5BB2327}" type="presOf" srcId="{4D2F1A07-3FA5-41C3-86E4-05253898AABE}" destId="{95FE8F49-4240-1445-A4A1-844E9778E345}" srcOrd="0" destOrd="0" presId="urn:microsoft.com/office/officeart/2005/8/layout/vList2"/>
    <dgm:cxn modelId="{60CA3A55-5491-45C1-A562-F586D6913347}" srcId="{845AE9D1-B47E-4381-A15C-EAE454E5DFCE}" destId="{0222B204-826F-4B18-823E-7A7F7F0636F3}" srcOrd="1" destOrd="0" parTransId="{C6CAD78E-5738-4EC1-94AB-2B562E70DE26}" sibTransId="{0F53B270-51A3-4E45-B074-42E221E2876D}"/>
    <dgm:cxn modelId="{F017FDF6-962F-5742-9B04-F1E1DC52E052}" type="presOf" srcId="{0222B204-826F-4B18-823E-7A7F7F0636F3}" destId="{C940FBAC-80E8-2341-A9C6-1F2FC1A3D0B5}" srcOrd="0" destOrd="0" presId="urn:microsoft.com/office/officeart/2005/8/layout/vList2"/>
    <dgm:cxn modelId="{4947FCFE-922D-4691-90CC-A61FBEA3707C}" srcId="{845AE9D1-B47E-4381-A15C-EAE454E5DFCE}" destId="{4D2F1A07-3FA5-41C3-86E4-05253898AABE}" srcOrd="2" destOrd="0" parTransId="{DD142501-B95F-4630-8E9C-F984F00807AA}" sibTransId="{CA21463C-DFAF-4039-B4E2-3835C46CDAC2}"/>
    <dgm:cxn modelId="{09A04E1D-FB07-7B45-A187-A379F93BF3E9}" type="presParOf" srcId="{5D7D8FEA-3BBE-9349-8809-A9CA29F75261}" destId="{F8A5DB48-2C71-D143-B865-25178B35C14E}" srcOrd="0" destOrd="0" presId="urn:microsoft.com/office/officeart/2005/8/layout/vList2"/>
    <dgm:cxn modelId="{244C98A6-01FF-AB4F-98C1-F22126455805}" type="presParOf" srcId="{5D7D8FEA-3BBE-9349-8809-A9CA29F75261}" destId="{35EB1352-B419-394B-8E7E-CA3C60E80928}" srcOrd="1" destOrd="0" presId="urn:microsoft.com/office/officeart/2005/8/layout/vList2"/>
    <dgm:cxn modelId="{CC63DB88-990F-A54B-B373-D3A40C11CD47}" type="presParOf" srcId="{5D7D8FEA-3BBE-9349-8809-A9CA29F75261}" destId="{C940FBAC-80E8-2341-A9C6-1F2FC1A3D0B5}" srcOrd="2" destOrd="0" presId="urn:microsoft.com/office/officeart/2005/8/layout/vList2"/>
    <dgm:cxn modelId="{317F183A-7BBD-0B46-AABB-9E3F6B5B87AE}" type="presParOf" srcId="{5D7D8FEA-3BBE-9349-8809-A9CA29F75261}" destId="{53B166E5-DFEB-0644-8C20-8FB5502AF1BA}" srcOrd="3" destOrd="0" presId="urn:microsoft.com/office/officeart/2005/8/layout/vList2"/>
    <dgm:cxn modelId="{FE918EEF-48ED-C847-B0C8-4DA536323741}" type="presParOf" srcId="{5D7D8FEA-3BBE-9349-8809-A9CA29F75261}" destId="{95FE8F49-4240-1445-A4A1-844E9778E34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7D49B-B92C-49B4-B8A6-2A3BAF4462F0}">
      <dsp:nvSpPr>
        <dsp:cNvPr id="0" name=""/>
        <dsp:cNvSpPr/>
      </dsp:nvSpPr>
      <dsp:spPr>
        <a:xfrm>
          <a:off x="618725" y="58262"/>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D5555-3979-4A25-AEAB-DE899092387E}">
      <dsp:nvSpPr>
        <dsp:cNvPr id="0" name=""/>
        <dsp:cNvSpPr/>
      </dsp:nvSpPr>
      <dsp:spPr>
        <a:xfrm>
          <a:off x="1020912" y="46044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C647B-801B-4B68-9143-1AA35695B797}">
      <dsp:nvSpPr>
        <dsp:cNvPr id="0" name=""/>
        <dsp:cNvSpPr/>
      </dsp:nvSpPr>
      <dsp:spPr>
        <a:xfrm>
          <a:off x="15443" y="2533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baseline="0" dirty="0"/>
            <a:t>The Psychotic Offender</a:t>
          </a:r>
          <a:endParaRPr lang="en-US" sz="2300" kern="1200" dirty="0"/>
        </a:p>
      </dsp:txBody>
      <dsp:txXfrm>
        <a:off x="15443" y="2533262"/>
        <a:ext cx="3093750" cy="720000"/>
      </dsp:txXfrm>
    </dsp:sp>
    <dsp:sp modelId="{B9559E40-3CCF-4668-8BE8-F2A5201D255A}">
      <dsp:nvSpPr>
        <dsp:cNvPr id="0" name=""/>
        <dsp:cNvSpPr/>
      </dsp:nvSpPr>
      <dsp:spPr>
        <a:xfrm>
          <a:off x="4253881" y="58262"/>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70415-86A4-4087-9ECA-9B067EE1B279}">
      <dsp:nvSpPr>
        <dsp:cNvPr id="0" name=""/>
        <dsp:cNvSpPr/>
      </dsp:nvSpPr>
      <dsp:spPr>
        <a:xfrm>
          <a:off x="4656068" y="46044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8004D2-5E37-4288-BF46-4C4E4037E810}">
      <dsp:nvSpPr>
        <dsp:cNvPr id="0" name=""/>
        <dsp:cNvSpPr/>
      </dsp:nvSpPr>
      <dsp:spPr>
        <a:xfrm>
          <a:off x="3650600" y="2533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baseline="0" dirty="0"/>
            <a:t>Frustration – Aggression Theory</a:t>
          </a:r>
          <a:endParaRPr lang="en-US" sz="2300" kern="1200" dirty="0"/>
        </a:p>
      </dsp:txBody>
      <dsp:txXfrm>
        <a:off x="3650600" y="2533262"/>
        <a:ext cx="3093750" cy="720000"/>
      </dsp:txXfrm>
    </dsp:sp>
    <dsp:sp modelId="{219443DA-5587-4C81-A53B-1C8F2A7A0598}">
      <dsp:nvSpPr>
        <dsp:cNvPr id="0" name=""/>
        <dsp:cNvSpPr/>
      </dsp:nvSpPr>
      <dsp:spPr>
        <a:xfrm>
          <a:off x="7889037" y="58262"/>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96546-2D46-49BE-8FB0-FAFEB8FAF2C5}">
      <dsp:nvSpPr>
        <dsp:cNvPr id="0" name=""/>
        <dsp:cNvSpPr/>
      </dsp:nvSpPr>
      <dsp:spPr>
        <a:xfrm>
          <a:off x="8291225" y="46044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54431D-B697-464A-95E3-E169FE10A716}">
      <dsp:nvSpPr>
        <dsp:cNvPr id="0" name=""/>
        <dsp:cNvSpPr/>
      </dsp:nvSpPr>
      <dsp:spPr>
        <a:xfrm>
          <a:off x="7285756" y="2533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baseline="0" dirty="0"/>
            <a:t>Attachment Theory</a:t>
          </a:r>
          <a:endParaRPr lang="en-US" sz="2300" kern="1200" dirty="0"/>
        </a:p>
      </dsp:txBody>
      <dsp:txXfrm>
        <a:off x="7285756" y="2533262"/>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7DB8F-BFEB-5047-9274-EAD59F4F639F}">
      <dsp:nvSpPr>
        <dsp:cNvPr id="0" name=""/>
        <dsp:cNvSpPr/>
      </dsp:nvSpPr>
      <dsp:spPr>
        <a:xfrm>
          <a:off x="0" y="573225"/>
          <a:ext cx="2923579" cy="185647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A0A61110-EB28-194F-9679-870B73F966C0}">
      <dsp:nvSpPr>
        <dsp:cNvPr id="0" name=""/>
        <dsp:cNvSpPr/>
      </dsp:nvSpPr>
      <dsp:spPr>
        <a:xfrm>
          <a:off x="324842" y="881825"/>
          <a:ext cx="2923579" cy="18564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baseline="0" dirty="0"/>
            <a:t>The Psychopath</a:t>
          </a:r>
          <a:endParaRPr lang="en-US" sz="3500" kern="1200" dirty="0"/>
        </a:p>
      </dsp:txBody>
      <dsp:txXfrm>
        <a:off x="379216" y="936199"/>
        <a:ext cx="2814831" cy="1747725"/>
      </dsp:txXfrm>
    </dsp:sp>
    <dsp:sp modelId="{1349B4AF-9C76-8A4D-8AFF-FB4869394490}">
      <dsp:nvSpPr>
        <dsp:cNvPr id="0" name=""/>
        <dsp:cNvSpPr/>
      </dsp:nvSpPr>
      <dsp:spPr>
        <a:xfrm>
          <a:off x="3573264" y="573225"/>
          <a:ext cx="2923579" cy="185647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3C557F8A-CFE3-744B-911B-3015D8C17A78}">
      <dsp:nvSpPr>
        <dsp:cNvPr id="0" name=""/>
        <dsp:cNvSpPr/>
      </dsp:nvSpPr>
      <dsp:spPr>
        <a:xfrm>
          <a:off x="3898106" y="881825"/>
          <a:ext cx="2923579" cy="18564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baseline="0" dirty="0"/>
            <a:t>Antisocial Personality Disorder</a:t>
          </a:r>
          <a:endParaRPr lang="en-US" sz="3500" kern="1200" dirty="0"/>
        </a:p>
      </dsp:txBody>
      <dsp:txXfrm>
        <a:off x="3952480" y="936199"/>
        <a:ext cx="2814831" cy="1747725"/>
      </dsp:txXfrm>
    </dsp:sp>
    <dsp:sp modelId="{19AB9FEB-A556-444A-827C-EDB83A638ACB}">
      <dsp:nvSpPr>
        <dsp:cNvPr id="0" name=""/>
        <dsp:cNvSpPr/>
      </dsp:nvSpPr>
      <dsp:spPr>
        <a:xfrm>
          <a:off x="7146528" y="573225"/>
          <a:ext cx="2923579" cy="185647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5BCFCF57-D655-4E4E-A30F-7808300E25BD}">
      <dsp:nvSpPr>
        <dsp:cNvPr id="0" name=""/>
        <dsp:cNvSpPr/>
      </dsp:nvSpPr>
      <dsp:spPr>
        <a:xfrm>
          <a:off x="7471370" y="881825"/>
          <a:ext cx="2923579" cy="18564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baseline="0" dirty="0"/>
            <a:t>Trait Theory</a:t>
          </a:r>
          <a:endParaRPr lang="en-US" sz="3500" kern="1200" dirty="0"/>
        </a:p>
      </dsp:txBody>
      <dsp:txXfrm>
        <a:off x="7525744" y="936199"/>
        <a:ext cx="2814831" cy="1747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5DB48-2C71-D143-B865-25178B35C14E}">
      <dsp:nvSpPr>
        <dsp:cNvPr id="0" name=""/>
        <dsp:cNvSpPr/>
      </dsp:nvSpPr>
      <dsp:spPr>
        <a:xfrm>
          <a:off x="0" y="0"/>
          <a:ext cx="10394950" cy="10073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baseline="0" dirty="0">
              <a:solidFill>
                <a:schemeClr val="tx1"/>
              </a:solidFill>
            </a:rPr>
            <a:t>Secure Attachment </a:t>
          </a:r>
          <a:endParaRPr lang="en-US" sz="4200" kern="1200" dirty="0">
            <a:solidFill>
              <a:schemeClr val="tx1"/>
            </a:solidFill>
          </a:endParaRPr>
        </a:p>
      </dsp:txBody>
      <dsp:txXfrm>
        <a:off x="49176" y="49176"/>
        <a:ext cx="10296598" cy="909018"/>
      </dsp:txXfrm>
    </dsp:sp>
    <dsp:sp modelId="{C940FBAC-80E8-2341-A9C6-1F2FC1A3D0B5}">
      <dsp:nvSpPr>
        <dsp:cNvPr id="0" name=""/>
        <dsp:cNvSpPr/>
      </dsp:nvSpPr>
      <dsp:spPr>
        <a:xfrm>
          <a:off x="0" y="1152077"/>
          <a:ext cx="10394950" cy="1007370"/>
        </a:xfrm>
        <a:prstGeom prst="roundRect">
          <a:avLst/>
        </a:prstGeom>
        <a:solidFill>
          <a:schemeClr val="accent5">
            <a:hueOff val="1080813"/>
            <a:satOff val="4046"/>
            <a:lumOff val="156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baseline="0" dirty="0">
              <a:solidFill>
                <a:schemeClr val="tx1"/>
              </a:solidFill>
            </a:rPr>
            <a:t>Anxious-avoidant Attachment </a:t>
          </a:r>
          <a:endParaRPr lang="en-US" sz="4200" kern="1200" dirty="0">
            <a:solidFill>
              <a:schemeClr val="tx1"/>
            </a:solidFill>
          </a:endParaRPr>
        </a:p>
      </dsp:txBody>
      <dsp:txXfrm>
        <a:off x="49176" y="1201253"/>
        <a:ext cx="10296598" cy="909018"/>
      </dsp:txXfrm>
    </dsp:sp>
    <dsp:sp modelId="{95FE8F49-4240-1445-A4A1-844E9778E345}">
      <dsp:nvSpPr>
        <dsp:cNvPr id="0" name=""/>
        <dsp:cNvSpPr/>
      </dsp:nvSpPr>
      <dsp:spPr>
        <a:xfrm>
          <a:off x="0" y="2280407"/>
          <a:ext cx="10394950" cy="1007370"/>
        </a:xfrm>
        <a:prstGeom prst="roundRect">
          <a:avLst/>
        </a:prstGeom>
        <a:solidFill>
          <a:schemeClr val="accent5">
            <a:hueOff val="2161625"/>
            <a:satOff val="8092"/>
            <a:lumOff val="31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baseline="0" dirty="0">
              <a:solidFill>
                <a:schemeClr val="tx1"/>
              </a:solidFill>
            </a:rPr>
            <a:t>Anxious-resistant Attachment </a:t>
          </a:r>
          <a:endParaRPr lang="en-US" sz="4200" kern="1200" dirty="0">
            <a:solidFill>
              <a:schemeClr val="tx1"/>
            </a:solidFill>
          </a:endParaRPr>
        </a:p>
      </dsp:txBody>
      <dsp:txXfrm>
        <a:off x="49176" y="2329583"/>
        <a:ext cx="10296598" cy="90901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2019-06-18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9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003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05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466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566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5129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02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096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548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264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719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424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2019-06-18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691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314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2019-06-18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717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395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15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2019-06-18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38366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penpsychometrics.org/tests/IPIP-BFFM/" TargetMode="External"/><Relationship Id="rId2" Type="http://schemas.openxmlformats.org/officeDocument/2006/relationships/hyperlink" Target="https://www.123test.com/personality-tes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hzm-RsIzsuM?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_O60TYAIgC4?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er2go.org/mods/en-boundless/www.boundless.com/definition/morality/index.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opensiuc.lib.siu.edu/cgi/viewcontent.cgi?article=1795&amp;context=gs_rp" TargetMode="External"/><Relationship Id="rId13" Type="http://schemas.openxmlformats.org/officeDocument/2006/relationships/hyperlink" Target="https://www.townandcountrymag.com/society/money-and-power/a12231370/menendez-brothers-murders-trial-why-they-did-it-story/" TargetMode="External"/><Relationship Id="rId3" Type="http://schemas.openxmlformats.org/officeDocument/2006/relationships/hyperlink" Target="https://www.uscourts.gov/sites/default/files/80_3_2_0.pdf" TargetMode="External"/><Relationship Id="rId7" Type="http://schemas.openxmlformats.org/officeDocument/2006/relationships/hyperlink" Target="https://pdfs.semanticscholar.org/6fdf/a7d48d044429a83a9185188ac2e921fe5687.pdf" TargetMode="External"/><Relationship Id="rId12" Type="http://schemas.openxmlformats.org/officeDocument/2006/relationships/hyperlink" Target="http://oer2go.org/mods/en-boundless/www.boundless.com/psychology/textbooks/boundless-psychology-textbook/human-development-14/theories-of-human-development-70/kohlberg-s-stages-of-moral-development-268-12803/index.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stars.library.ucf.edu/cgi/viewcontent.cgi?referer=https://www.google.com/&amp;httpsredir=1&amp;article=1270&amp;context=honorstheses" TargetMode="External"/><Relationship Id="rId11" Type="http://schemas.openxmlformats.org/officeDocument/2006/relationships/hyperlink" Target="https://www.simplypsychology.org/mary-ainsworth.html" TargetMode="External"/><Relationship Id="rId5" Type="http://schemas.openxmlformats.org/officeDocument/2006/relationships/hyperlink" Target="file:///C:\Users\katiecali\Work%20Folders\Desktop\Downloads\22942-Article%20Text-54793-1-10-20170612.pdf" TargetMode="External"/><Relationship Id="rId10" Type="http://schemas.openxmlformats.org/officeDocument/2006/relationships/hyperlink" Target="https://www.simplypsychology.org/attachment.html" TargetMode="External"/><Relationship Id="rId4" Type="http://schemas.openxmlformats.org/officeDocument/2006/relationships/hyperlink" Target="https://pdfs.semanticscholar.org/6516/ced8604db72c0cbbb127538750310e7363fd.pdf" TargetMode="External"/><Relationship Id="rId9" Type="http://schemas.openxmlformats.org/officeDocument/2006/relationships/hyperlink" Target="https://www.justice.gov/usao-edny/pr/members-and-associates-gambino-and-bonanno-organized-crime-families-arrested" TargetMode="External"/><Relationship Id="rId1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hzm-RsIzsu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youtu.be/_O60TYAIgC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ime_continue=11&amp;v=pr0otcvthbu"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zerck0lrjp8"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24D2-E81A-9A44-A6BF-7D6885F12D79}"/>
              </a:ext>
            </a:extLst>
          </p:cNvPr>
          <p:cNvSpPr>
            <a:spLocks noGrp="1"/>
          </p:cNvSpPr>
          <p:nvPr>
            <p:ph type="ctrTitle"/>
          </p:nvPr>
        </p:nvSpPr>
        <p:spPr/>
        <p:txBody>
          <a:bodyPr>
            <a:noAutofit/>
          </a:bodyPr>
          <a:lstStyle/>
          <a:p>
            <a:r>
              <a:rPr lang="en-US" sz="6000" dirty="0"/>
              <a:t>Psychological &amp; Psychiatric Theories of Crime </a:t>
            </a:r>
          </a:p>
        </p:txBody>
      </p:sp>
      <p:sp>
        <p:nvSpPr>
          <p:cNvPr id="3" name="Subtitle 2">
            <a:extLst>
              <a:ext uri="{FF2B5EF4-FFF2-40B4-BE49-F238E27FC236}">
                <a16:creationId xmlns:a16="http://schemas.microsoft.com/office/drawing/2014/main" id="{98BFCDF4-D29A-CD4E-B778-35D56D1C9E62}"/>
              </a:ext>
            </a:extLst>
          </p:cNvPr>
          <p:cNvSpPr>
            <a:spLocks noGrp="1"/>
          </p:cNvSpPr>
          <p:nvPr>
            <p:ph type="subTitle" idx="1"/>
          </p:nvPr>
        </p:nvSpPr>
        <p:spPr/>
        <p:txBody>
          <a:bodyPr/>
          <a:lstStyle/>
          <a:p>
            <a:r>
              <a:rPr lang="en-US" dirty="0"/>
              <a:t>Deviance: Unit 6</a:t>
            </a:r>
          </a:p>
        </p:txBody>
      </p:sp>
    </p:spTree>
    <p:extLst>
      <p:ext uri="{BB962C8B-B14F-4D97-AF65-F5344CB8AC3E}">
        <p14:creationId xmlns:p14="http://schemas.microsoft.com/office/powerpoint/2010/main" val="326663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8275-33E3-3944-9A3A-FB6D68DB6205}"/>
              </a:ext>
            </a:extLst>
          </p:cNvPr>
          <p:cNvSpPr>
            <a:spLocks noGrp="1"/>
          </p:cNvSpPr>
          <p:nvPr>
            <p:ph type="title"/>
          </p:nvPr>
        </p:nvSpPr>
        <p:spPr/>
        <p:txBody>
          <a:bodyPr vert="horz" lIns="91440" tIns="45720" rIns="91440" bIns="45720" rtlCol="0" anchor="ctr">
            <a:normAutofit/>
          </a:bodyPr>
          <a:lstStyle/>
          <a:p>
            <a:pPr algn="ctr"/>
            <a:r>
              <a:rPr lang="en-US" sz="3800" dirty="0">
                <a:solidFill>
                  <a:schemeClr val="tx1"/>
                </a:solidFill>
              </a:rPr>
              <a:t>Criminality Personality </a:t>
            </a:r>
            <a:r>
              <a:rPr lang="en-US" sz="2400" dirty="0">
                <a:solidFill>
                  <a:schemeClr val="tx1"/>
                </a:solidFill>
              </a:rPr>
              <a:t>(2 of 2) </a:t>
            </a:r>
          </a:p>
        </p:txBody>
      </p:sp>
      <p:sp>
        <p:nvSpPr>
          <p:cNvPr id="4" name="Content Placeholder 3">
            <a:extLst>
              <a:ext uri="{FF2B5EF4-FFF2-40B4-BE49-F238E27FC236}">
                <a16:creationId xmlns:a16="http://schemas.microsoft.com/office/drawing/2014/main" id="{E9297E8B-5933-4147-8248-3CD97B1B363A}"/>
              </a:ext>
            </a:extLst>
          </p:cNvPr>
          <p:cNvSpPr>
            <a:spLocks noGrp="1"/>
          </p:cNvSpPr>
          <p:nvPr>
            <p:ph sz="quarter" idx="4294967295"/>
          </p:nvPr>
        </p:nvSpPr>
        <p:spPr>
          <a:xfrm>
            <a:off x="-1" y="1837765"/>
            <a:ext cx="11082683" cy="3660827"/>
          </a:xfrm>
        </p:spPr>
        <p:txBody>
          <a:bodyPr vert="horz" lIns="91440" tIns="45720" rIns="91440" bIns="45720" rtlCol="0" anchor="ctr">
            <a:normAutofit/>
          </a:bodyPr>
          <a:lstStyle/>
          <a:p>
            <a:pPr>
              <a:lnSpc>
                <a:spcPct val="110000"/>
              </a:lnSpc>
            </a:pPr>
            <a:r>
              <a:rPr lang="en-US" sz="2400" cap="none" dirty="0">
                <a:latin typeface="Calibri"/>
                <a:cs typeface="Calibri"/>
              </a:rPr>
              <a:t>Hans Eysenck (1987) theorizes that criminal behavior may be a function of both personality differences (i.e., Offenders are more likely to be neurotic and extroverted) </a:t>
            </a:r>
            <a:r>
              <a:rPr lang="en-US" sz="2400" i="1" cap="none" dirty="0">
                <a:latin typeface="Calibri"/>
                <a:cs typeface="Calibri"/>
              </a:rPr>
              <a:t>and  </a:t>
            </a:r>
            <a:r>
              <a:rPr lang="en-US" sz="2400" cap="none" dirty="0">
                <a:latin typeface="Calibri"/>
                <a:cs typeface="Calibri"/>
              </a:rPr>
              <a:t>conditioning,</a:t>
            </a:r>
          </a:p>
          <a:p>
            <a:pPr lvl="1">
              <a:lnSpc>
                <a:spcPct val="110000"/>
              </a:lnSpc>
            </a:pPr>
            <a:r>
              <a:rPr lang="en-US" sz="2400" cap="none" dirty="0">
                <a:latin typeface="Calibri" panose="020F0502020204030204" pitchFamily="34" charset="0"/>
                <a:cs typeface="Calibri" panose="020F0502020204030204" pitchFamily="34" charset="0"/>
              </a:rPr>
              <a:t> Some individuals are simply more difficult to “condition” than others. </a:t>
            </a:r>
          </a:p>
          <a:p>
            <a:pPr lvl="1">
              <a:lnSpc>
                <a:spcPct val="110000"/>
              </a:lnSpc>
            </a:pPr>
            <a:r>
              <a:rPr lang="en-US" sz="2400" cap="none" dirty="0">
                <a:latin typeface="Calibri" panose="020F0502020204030204" pitchFamily="34" charset="0"/>
                <a:cs typeface="Calibri" panose="020F0502020204030204" pitchFamily="34" charset="0"/>
              </a:rPr>
              <a:t>We “develop a conscience through conditioning,” antisocial behavior is more likely when this process breaks down.</a:t>
            </a:r>
          </a:p>
          <a:p>
            <a:pPr lvl="1">
              <a:lnSpc>
                <a:spcPct val="110000"/>
              </a:lnSpc>
            </a:pPr>
            <a:endParaRPr lang="en-US" sz="1700" cap="none" dirty="0">
              <a:latin typeface="Calibri" panose="020F0502020204030204" pitchFamily="34" charset="0"/>
              <a:cs typeface="Calibri" panose="020F0502020204030204" pitchFamily="34" charset="0"/>
            </a:endParaRPr>
          </a:p>
          <a:p>
            <a:pPr marL="0" lvl="0" indent="0" algn="r">
              <a:lnSpc>
                <a:spcPct val="110000"/>
              </a:lnSpc>
              <a:buNone/>
            </a:pPr>
            <a:r>
              <a:rPr lang="en-US" sz="1700" b="1" cap="none" dirty="0">
                <a:latin typeface="Calibri" panose="020F0502020204030204" pitchFamily="34" charset="0"/>
                <a:cs typeface="Calibri" panose="020F0502020204030204" pitchFamily="34" charset="0"/>
              </a:rPr>
              <a:t>(Reference #1)</a:t>
            </a:r>
          </a:p>
          <a:p>
            <a:pPr>
              <a:lnSpc>
                <a:spcPct val="110000"/>
              </a:lnSpc>
            </a:pPr>
            <a:endParaRPr lang="en-US" sz="1700" dirty="0"/>
          </a:p>
        </p:txBody>
      </p:sp>
    </p:spTree>
    <p:extLst>
      <p:ext uri="{BB962C8B-B14F-4D97-AF65-F5344CB8AC3E}">
        <p14:creationId xmlns:p14="http://schemas.microsoft.com/office/powerpoint/2010/main" val="10399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4F1E-31F9-5445-B6D0-82B30880F8C6}"/>
              </a:ext>
            </a:extLst>
          </p:cNvPr>
          <p:cNvSpPr>
            <a:spLocks noGrp="1"/>
          </p:cNvSpPr>
          <p:nvPr>
            <p:ph type="title"/>
          </p:nvPr>
        </p:nvSpPr>
        <p:spPr/>
        <p:txBody>
          <a:bodyPr>
            <a:normAutofit/>
          </a:bodyPr>
          <a:lstStyle/>
          <a:p>
            <a:pPr algn="ctr"/>
            <a:r>
              <a:rPr lang="en-US" dirty="0">
                <a:solidFill>
                  <a:schemeClr val="tx1"/>
                </a:solidFill>
              </a:rPr>
              <a:t>Personality Theories </a:t>
            </a:r>
            <a:r>
              <a:rPr lang="en-US" sz="2400" dirty="0">
                <a:solidFill>
                  <a:schemeClr val="tx1"/>
                </a:solidFill>
              </a:rPr>
              <a:t>(1 of 2)</a:t>
            </a:r>
          </a:p>
        </p:txBody>
      </p:sp>
      <p:graphicFrame>
        <p:nvGraphicFramePr>
          <p:cNvPr id="16" name="Content Placeholder 2" descr="Personality Theories">
            <a:extLst>
              <a:ext uri="{FF2B5EF4-FFF2-40B4-BE49-F238E27FC236}">
                <a16:creationId xmlns:a16="http://schemas.microsoft.com/office/drawing/2014/main" id="{B6D870ED-E025-42BE-9524-5AB27E4937E4}"/>
              </a:ext>
            </a:extLst>
          </p:cNvPr>
          <p:cNvGraphicFramePr>
            <a:graphicFrameLocks noGrp="1"/>
          </p:cNvGraphicFramePr>
          <p:nvPr>
            <p:ph sz="quarter" idx="13"/>
            <p:extLst>
              <p:ext uri="{D42A27DB-BD31-4B8C-83A1-F6EECF244321}">
                <p14:modId xmlns:p14="http://schemas.microsoft.com/office/powerpoint/2010/main" val="835860505"/>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47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Personality Theories </a:t>
            </a:r>
            <a:r>
              <a:rPr lang="en-US" sz="2400" dirty="0">
                <a:solidFill>
                  <a:schemeClr val="tx1"/>
                </a:solidFill>
              </a:rPr>
              <a:t>(2 of 2)</a:t>
            </a:r>
          </a:p>
        </p:txBody>
      </p:sp>
      <p:sp>
        <p:nvSpPr>
          <p:cNvPr id="3" name="Content Placeholder 2"/>
          <p:cNvSpPr>
            <a:spLocks noGrp="1"/>
          </p:cNvSpPr>
          <p:nvPr>
            <p:ph sz="quarter" idx="13"/>
          </p:nvPr>
        </p:nvSpPr>
        <p:spPr/>
        <p:txBody>
          <a:bodyPr>
            <a:normAutofit fontScale="62500" lnSpcReduction="20000"/>
          </a:bodyPr>
          <a:lstStyle/>
          <a:p>
            <a:r>
              <a:rPr lang="en-US" sz="3600" b="1" cap="none" dirty="0">
                <a:solidFill>
                  <a:schemeClr val="accent4"/>
                </a:solidFill>
                <a:latin typeface="Calibri" panose="020F0502020204030204" pitchFamily="34" charset="0"/>
                <a:cs typeface="Calibri" panose="020F0502020204030204" pitchFamily="34" charset="0"/>
              </a:rPr>
              <a:t>Personality</a:t>
            </a:r>
            <a:r>
              <a:rPr lang="en-US" sz="3600" cap="none" dirty="0">
                <a:latin typeface="Calibri" panose="020F0502020204030204" pitchFamily="34" charset="0"/>
                <a:cs typeface="Calibri" panose="020F0502020204030204" pitchFamily="34" charset="0"/>
              </a:rPr>
              <a:t> - individual differences in characteristic patterns of thinking, feeling, and behaving</a:t>
            </a:r>
          </a:p>
          <a:p>
            <a:r>
              <a:rPr lang="en-US" sz="3300" b="1" cap="none" dirty="0">
                <a:solidFill>
                  <a:schemeClr val="accent4"/>
                </a:solidFill>
                <a:latin typeface="Calibri" panose="020F0502020204030204" pitchFamily="34" charset="0"/>
                <a:cs typeface="Calibri" panose="020F0502020204030204" pitchFamily="34" charset="0"/>
              </a:rPr>
              <a:t>Personality traits</a:t>
            </a:r>
            <a:r>
              <a:rPr lang="en-US" sz="3300" i="1" cap="none" dirty="0">
                <a:solidFill>
                  <a:schemeClr val="accent4"/>
                </a:solidFill>
                <a:latin typeface="Calibri" panose="020F0502020204030204" pitchFamily="34" charset="0"/>
                <a:cs typeface="Calibri" panose="020F0502020204030204" pitchFamily="34" charset="0"/>
              </a:rPr>
              <a:t>- </a:t>
            </a:r>
            <a:r>
              <a:rPr lang="en-US" sz="3300" cap="none" dirty="0">
                <a:latin typeface="Calibri" panose="020F0502020204030204" pitchFamily="34" charset="0"/>
                <a:cs typeface="Calibri" panose="020F0502020204030204" pitchFamily="34" charset="0"/>
              </a:rPr>
              <a:t>A tendency to behave, feel, perceive, and think in relatively consistent ways across time and across situations in which the trait may be manifest. </a:t>
            </a:r>
            <a:endParaRPr lang="en-US" sz="5800" cap="none" dirty="0">
              <a:latin typeface="Calibri" panose="020F0502020204030204" pitchFamily="34" charset="0"/>
              <a:cs typeface="Calibri" panose="020F0502020204030204" pitchFamily="34" charset="0"/>
            </a:endParaRPr>
          </a:p>
          <a:p>
            <a:r>
              <a:rPr lang="en-US" sz="3600" cap="none" dirty="0">
                <a:latin typeface="Calibri" panose="020F0502020204030204" pitchFamily="34" charset="0"/>
                <a:cs typeface="Calibri" panose="020F0502020204030204" pitchFamily="34" charset="0"/>
              </a:rPr>
              <a:t>Personality profiles in childhood generally are very similar profiles in adulthood.</a:t>
            </a:r>
          </a:p>
          <a:p>
            <a:pPr lvl="1"/>
            <a:r>
              <a:rPr lang="en-US" sz="3400" cap="none" dirty="0">
                <a:latin typeface="Calibri" panose="020F0502020204030204" pitchFamily="34" charset="0"/>
                <a:cs typeface="Calibri" panose="020F0502020204030204" pitchFamily="34" charset="0"/>
              </a:rPr>
              <a:t>Individuals who become more dominant, conscientious, interpersonally sensitive, and emotionally stable across time – become a functioning member of society </a:t>
            </a:r>
            <a:endParaRPr lang="en-US" cap="none" dirty="0">
              <a:latin typeface="Calibri" panose="020F0502020204030204" pitchFamily="34" charset="0"/>
              <a:cs typeface="Calibri" panose="020F0502020204030204" pitchFamily="34" charset="0"/>
            </a:endParaRPr>
          </a:p>
          <a:p>
            <a:pPr marL="0" indent="0" algn="r">
              <a:buNone/>
            </a:pPr>
            <a:r>
              <a:rPr lang="en-US" b="1" cap="none" dirty="0">
                <a:latin typeface="Calibri" panose="020F0502020204030204" pitchFamily="34" charset="0"/>
                <a:cs typeface="Calibri" panose="020F0502020204030204" pitchFamily="34" charset="0"/>
              </a:rPr>
              <a:t>(Reference #4)</a:t>
            </a:r>
          </a:p>
        </p:txBody>
      </p:sp>
    </p:spTree>
    <p:extLst>
      <p:ext uri="{BB962C8B-B14F-4D97-AF65-F5344CB8AC3E}">
        <p14:creationId xmlns:p14="http://schemas.microsoft.com/office/powerpoint/2010/main" val="5891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6B02-8F15-314F-9AD2-6C430C47CF73}"/>
              </a:ext>
            </a:extLst>
          </p:cNvPr>
          <p:cNvSpPr>
            <a:spLocks noGrp="1"/>
          </p:cNvSpPr>
          <p:nvPr>
            <p:ph type="title"/>
          </p:nvPr>
        </p:nvSpPr>
        <p:spPr>
          <a:xfrm>
            <a:off x="771145" y="137160"/>
            <a:ext cx="10396882" cy="1151965"/>
          </a:xfrm>
        </p:spPr>
        <p:txBody>
          <a:bodyPr/>
          <a:lstStyle/>
          <a:p>
            <a:pPr algn="ctr"/>
            <a:r>
              <a:rPr lang="en-US" dirty="0">
                <a:solidFill>
                  <a:schemeClr val="tx1"/>
                </a:solidFill>
              </a:rPr>
              <a:t>Trait Theory </a:t>
            </a:r>
            <a:r>
              <a:rPr lang="en-US" sz="2400" dirty="0">
                <a:solidFill>
                  <a:schemeClr val="tx1"/>
                </a:solidFill>
              </a:rPr>
              <a:t>(1 of 4)</a:t>
            </a:r>
          </a:p>
        </p:txBody>
      </p:sp>
      <p:sp>
        <p:nvSpPr>
          <p:cNvPr id="3" name="Content Placeholder 2">
            <a:extLst>
              <a:ext uri="{FF2B5EF4-FFF2-40B4-BE49-F238E27FC236}">
                <a16:creationId xmlns:a16="http://schemas.microsoft.com/office/drawing/2014/main" id="{27FD6422-D8B8-4240-BBBC-A1F0EA84910B}"/>
              </a:ext>
            </a:extLst>
          </p:cNvPr>
          <p:cNvSpPr>
            <a:spLocks noGrp="1"/>
          </p:cNvSpPr>
          <p:nvPr>
            <p:ph sz="quarter" idx="13"/>
          </p:nvPr>
        </p:nvSpPr>
        <p:spPr>
          <a:xfrm>
            <a:off x="685800" y="963168"/>
            <a:ext cx="10394707" cy="4411417"/>
          </a:xfrm>
        </p:spPr>
        <p:txBody>
          <a:bodyPr>
            <a:normAutofit fontScale="92500" lnSpcReduction="20000"/>
          </a:bodyPr>
          <a:lstStyle/>
          <a:p>
            <a:r>
              <a:rPr lang="en-US" sz="2600" b="1" cap="none" dirty="0">
                <a:latin typeface="Calibri" panose="020F0502020204030204" pitchFamily="34" charset="0"/>
                <a:cs typeface="Calibri" panose="020F0502020204030204" pitchFamily="34" charset="0"/>
              </a:rPr>
              <a:t>The Big Five Personality Traits </a:t>
            </a:r>
            <a:r>
              <a:rPr lang="en-US" sz="2600" cap="none" dirty="0">
                <a:latin typeface="Calibri" panose="020F0502020204030204" pitchFamily="34" charset="0"/>
                <a:cs typeface="Calibri" panose="020F0502020204030204" pitchFamily="34" charset="0"/>
              </a:rPr>
              <a:t>(OCEAN)</a:t>
            </a:r>
          </a:p>
          <a:p>
            <a:pPr lvl="1"/>
            <a:r>
              <a:rPr lang="en-US" sz="2300" cap="none" dirty="0">
                <a:latin typeface="Calibri" panose="020F0502020204030204" pitchFamily="34" charset="0"/>
                <a:cs typeface="Calibri" panose="020F0502020204030204" pitchFamily="34" charset="0"/>
              </a:rPr>
              <a:t>The Big Five Personality Inventory contains 50 statements, ten questions that address each personality factor, and each response is indicated on a five-point Likert scale which ranges from “strongly disagree” to “strongly agree.” This test scores each factor on a scale of 0 to 40.</a:t>
            </a:r>
          </a:p>
          <a:p>
            <a:pPr lvl="1"/>
            <a:r>
              <a:rPr lang="en-US" sz="2300" cap="none" dirty="0">
                <a:latin typeface="Calibri" panose="020F0502020204030204" pitchFamily="34" charset="0"/>
                <a:cs typeface="Calibri" panose="020F0502020204030204" pitchFamily="34" charset="0"/>
              </a:rPr>
              <a:t>These facets help to define and expand on each factor and provide a fuller picture of the individual’s personality. </a:t>
            </a:r>
            <a:endParaRPr lang="en-US" sz="2300" cap="none"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r>
              <a:rPr lang="en-US" cap="none"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Take the test! </a:t>
            </a:r>
          </a:p>
          <a:p>
            <a:pPr lvl="1"/>
            <a:r>
              <a:rPr lang="en-US" cap="none" dirty="0">
                <a:latin typeface="Calibri" panose="020F0502020204030204" pitchFamily="34" charset="0"/>
                <a:cs typeface="Calibri" panose="020F0502020204030204" pitchFamily="34" charset="0"/>
              </a:rPr>
              <a:t>Click the link to view the Personality Test - </a:t>
            </a:r>
            <a:r>
              <a:rPr lang="en-US" cap="none"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https://www.123test.Com/personality-test/</a:t>
            </a:r>
            <a:endParaRPr lang="en-US" cap="none" dirty="0">
              <a:latin typeface="Calibri" panose="020F0502020204030204" pitchFamily="34" charset="0"/>
              <a:cs typeface="Calibri" panose="020F0502020204030204" pitchFamily="34" charset="0"/>
            </a:endParaRPr>
          </a:p>
          <a:p>
            <a:pPr lvl="1"/>
            <a:r>
              <a:rPr lang="en-US" cap="none" dirty="0">
                <a:latin typeface="Calibri" panose="020F0502020204030204" pitchFamily="34" charset="0"/>
                <a:cs typeface="Calibri" panose="020F0502020204030204" pitchFamily="34" charset="0"/>
              </a:rPr>
              <a:t>Psychometrics Information available at this link - </a:t>
            </a:r>
            <a:r>
              <a:rPr lang="en-US"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https://openpsychometrics.org/tests/IPIP-BFFM/ </a:t>
            </a:r>
            <a:endParaRPr lang="en-US" cap="none" dirty="0">
              <a:latin typeface="Calibri" panose="020F0502020204030204" pitchFamily="34" charset="0"/>
              <a:cs typeface="Calibri" panose="020F0502020204030204" pitchFamily="34" charset="0"/>
            </a:endParaRPr>
          </a:p>
          <a:p>
            <a:r>
              <a:rPr lang="en-US" cap="none" dirty="0">
                <a:latin typeface="Calibri" panose="020F0502020204030204" pitchFamily="34" charset="0"/>
                <a:cs typeface="Calibri" panose="020F0502020204030204" pitchFamily="34" charset="0"/>
              </a:rPr>
              <a:t>Now let’s look at the different facets</a:t>
            </a:r>
          </a:p>
          <a:p>
            <a:pPr marL="457200" lvl="1" indent="0" algn="r">
              <a:buNone/>
            </a:pPr>
            <a:r>
              <a:rPr lang="en-US" cap="none" dirty="0">
                <a:latin typeface="Calibri" panose="020F0502020204030204" pitchFamily="34" charset="0"/>
                <a:cs typeface="Calibri" panose="020F0502020204030204" pitchFamily="34" charset="0"/>
              </a:rPr>
              <a:t>(Reference #4)</a:t>
            </a:r>
          </a:p>
        </p:txBody>
      </p:sp>
    </p:spTree>
    <p:extLst>
      <p:ext uri="{BB962C8B-B14F-4D97-AF65-F5344CB8AC3E}">
        <p14:creationId xmlns:p14="http://schemas.microsoft.com/office/powerpoint/2010/main" val="299648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10312"/>
            <a:ext cx="10396882" cy="1151965"/>
          </a:xfrm>
        </p:spPr>
        <p:txBody>
          <a:bodyPr vert="horz" lIns="91440" tIns="45720" rIns="91440" bIns="45720" rtlCol="0" anchor="ctr">
            <a:normAutofit/>
          </a:bodyPr>
          <a:lstStyle/>
          <a:p>
            <a:pPr algn="ctr"/>
            <a:r>
              <a:rPr lang="en-US" sz="4200" dirty="0">
                <a:solidFill>
                  <a:schemeClr val="tx1"/>
                </a:solidFill>
              </a:rPr>
              <a:t>Trait Theory </a:t>
            </a:r>
            <a:r>
              <a:rPr lang="en-US" sz="2400" dirty="0">
                <a:solidFill>
                  <a:schemeClr val="tx1"/>
                </a:solidFill>
              </a:rPr>
              <a:t>(2 of 4)</a:t>
            </a:r>
          </a:p>
        </p:txBody>
      </p:sp>
      <p:sp>
        <p:nvSpPr>
          <p:cNvPr id="3" name="Content Placeholder 2"/>
          <p:cNvSpPr>
            <a:spLocks noGrp="1"/>
          </p:cNvSpPr>
          <p:nvPr>
            <p:ph sz="quarter" idx="13"/>
          </p:nvPr>
        </p:nvSpPr>
        <p:spPr>
          <a:xfrm>
            <a:off x="685800" y="1158240"/>
            <a:ext cx="10394707" cy="4216345"/>
          </a:xfrm>
        </p:spPr>
        <p:txBody>
          <a:bodyPr vert="horz" lIns="91440" tIns="45720" rIns="91440" bIns="45720" rtlCol="0" anchor="ctr">
            <a:normAutofit/>
          </a:bodyPr>
          <a:lstStyle/>
          <a:p>
            <a:pPr lvl="1">
              <a:lnSpc>
                <a:spcPct val="110000"/>
              </a:lnSpc>
            </a:pPr>
            <a:r>
              <a:rPr lang="en-US" sz="2000" b="1" cap="none" dirty="0">
                <a:latin typeface="Calibri" panose="020F0502020204030204" pitchFamily="34" charset="0"/>
                <a:cs typeface="Calibri" panose="020F0502020204030204" pitchFamily="34" charset="0"/>
              </a:rPr>
              <a:t>Openness to experience  </a:t>
            </a:r>
          </a:p>
          <a:p>
            <a:pPr lvl="2">
              <a:lnSpc>
                <a:spcPct val="110000"/>
              </a:lnSpc>
            </a:pPr>
            <a:r>
              <a:rPr lang="en-US" sz="2000" cap="none" dirty="0">
                <a:latin typeface="Calibri" panose="020F0502020204030204" pitchFamily="34" charset="0"/>
                <a:cs typeface="Calibri" panose="020F0502020204030204" pitchFamily="34" charset="0"/>
              </a:rPr>
              <a:t>High scorers </a:t>
            </a:r>
          </a:p>
          <a:p>
            <a:pPr lvl="3">
              <a:lnSpc>
                <a:spcPct val="110000"/>
              </a:lnSpc>
            </a:pPr>
            <a:r>
              <a:rPr lang="en-US" sz="1800" cap="none" dirty="0">
                <a:latin typeface="Calibri" panose="020F0502020204030204" pitchFamily="34" charset="0"/>
                <a:cs typeface="Calibri" panose="020F0502020204030204" pitchFamily="34" charset="0"/>
              </a:rPr>
              <a:t>Like to learn new things and have new experiences display traits such as imagination, artistic interests, depth of emotion, willingness to experiment, intellectual curiosity, and tolerance for diversity. </a:t>
            </a:r>
          </a:p>
          <a:p>
            <a:pPr lvl="2">
              <a:lnSpc>
                <a:spcPct val="110000"/>
              </a:lnSpc>
            </a:pPr>
            <a:r>
              <a:rPr lang="en-US" sz="2000" cap="none" dirty="0">
                <a:latin typeface="Calibri" panose="020F0502020204030204" pitchFamily="34" charset="0"/>
                <a:cs typeface="Calibri" panose="020F0502020204030204" pitchFamily="34" charset="0"/>
              </a:rPr>
              <a:t>Low scorers  </a:t>
            </a:r>
          </a:p>
          <a:p>
            <a:pPr lvl="3">
              <a:lnSpc>
                <a:spcPct val="110000"/>
              </a:lnSpc>
            </a:pPr>
            <a:r>
              <a:rPr lang="en-US" sz="1800" cap="none" dirty="0">
                <a:latin typeface="Calibri" panose="020F0502020204030204" pitchFamily="34" charset="0"/>
                <a:cs typeface="Calibri" panose="020F0502020204030204" pitchFamily="34" charset="0"/>
              </a:rPr>
              <a:t>Traditional, down to earth, conservative, and practical. </a:t>
            </a:r>
          </a:p>
          <a:p>
            <a:pPr marL="0" indent="0" algn="r">
              <a:lnSpc>
                <a:spcPct val="110000"/>
              </a:lnSpc>
              <a:buNone/>
            </a:pPr>
            <a:r>
              <a:rPr lang="en-US" sz="1200" b="1" cap="none" dirty="0">
                <a:latin typeface="Calibri" panose="020F0502020204030204" pitchFamily="34" charset="0"/>
                <a:cs typeface="Calibri" panose="020F0502020204030204" pitchFamily="34" charset="0"/>
              </a:rPr>
              <a:t>(Reference #4)</a:t>
            </a:r>
          </a:p>
        </p:txBody>
      </p:sp>
    </p:spTree>
    <p:extLst>
      <p:ext uri="{BB962C8B-B14F-4D97-AF65-F5344CB8AC3E}">
        <p14:creationId xmlns:p14="http://schemas.microsoft.com/office/powerpoint/2010/main" val="372953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A0BD-B319-BF4E-8A60-5F889B4E1F5B}"/>
              </a:ext>
            </a:extLst>
          </p:cNvPr>
          <p:cNvSpPr>
            <a:spLocks noGrp="1"/>
          </p:cNvSpPr>
          <p:nvPr>
            <p:ph type="title"/>
          </p:nvPr>
        </p:nvSpPr>
        <p:spPr>
          <a:xfrm>
            <a:off x="685800" y="0"/>
            <a:ext cx="10396882" cy="1151965"/>
          </a:xfrm>
        </p:spPr>
        <p:txBody>
          <a:bodyPr anchor="ctr">
            <a:normAutofit/>
          </a:bodyPr>
          <a:lstStyle/>
          <a:p>
            <a:pPr algn="ctr"/>
            <a:r>
              <a:rPr lang="en-US" sz="4400" dirty="0">
                <a:solidFill>
                  <a:schemeClr val="tx1"/>
                </a:solidFill>
              </a:rPr>
              <a:t>Trait Theory </a:t>
            </a:r>
            <a:r>
              <a:rPr lang="en-US" sz="2400" dirty="0">
                <a:solidFill>
                  <a:schemeClr val="tx1"/>
                </a:solidFill>
              </a:rPr>
              <a:t>(3 of 4)</a:t>
            </a:r>
            <a:endParaRPr lang="en-US" sz="3600" dirty="0">
              <a:solidFill>
                <a:schemeClr val="tx1"/>
              </a:solidFill>
            </a:endParaRPr>
          </a:p>
        </p:txBody>
      </p:sp>
      <p:sp>
        <p:nvSpPr>
          <p:cNvPr id="3" name="Content Placeholder 2">
            <a:extLst>
              <a:ext uri="{FF2B5EF4-FFF2-40B4-BE49-F238E27FC236}">
                <a16:creationId xmlns:a16="http://schemas.microsoft.com/office/drawing/2014/main" id="{2E084D14-4CE8-2048-8370-73A488FF5732}"/>
              </a:ext>
            </a:extLst>
          </p:cNvPr>
          <p:cNvSpPr>
            <a:spLocks noGrp="1"/>
          </p:cNvSpPr>
          <p:nvPr>
            <p:ph sz="quarter" idx="13"/>
          </p:nvPr>
        </p:nvSpPr>
        <p:spPr>
          <a:xfrm>
            <a:off x="685800" y="950976"/>
            <a:ext cx="10394707" cy="4423609"/>
          </a:xfrm>
        </p:spPr>
        <p:txBody>
          <a:bodyPr anchor="ctr">
            <a:normAutofit fontScale="85000" lnSpcReduction="20000"/>
          </a:bodyPr>
          <a:lstStyle/>
          <a:p>
            <a:pPr lvl="1">
              <a:lnSpc>
                <a:spcPct val="110000"/>
              </a:lnSpc>
              <a:buClr>
                <a:srgbClr val="8FA751"/>
              </a:buClr>
            </a:pPr>
            <a:r>
              <a:rPr lang="en-US" sz="2000" b="1" cap="none" dirty="0">
                <a:solidFill>
                  <a:schemeClr val="accent4"/>
                </a:solidFill>
                <a:latin typeface="Calibri" panose="020F0502020204030204" pitchFamily="34" charset="0"/>
                <a:cs typeface="Calibri" panose="020F0502020204030204" pitchFamily="34" charset="0"/>
              </a:rPr>
              <a:t> Conscientiousness </a:t>
            </a:r>
            <a:r>
              <a:rPr lang="en-US" sz="2000" cap="none" dirty="0">
                <a:solidFill>
                  <a:schemeClr val="tx1">
                    <a:lumMod val="95000"/>
                    <a:lumOff val="5000"/>
                  </a:schemeClr>
                </a:solidFill>
                <a:latin typeface="Calibri" panose="020F0502020204030204" pitchFamily="34" charset="0"/>
                <a:cs typeface="Calibri" panose="020F0502020204030204" pitchFamily="34" charset="0"/>
              </a:rPr>
              <a:t>- sense of competence orderliness, sense of responsibility, achievement striving, self-discipline, and deliberateness</a:t>
            </a:r>
          </a:p>
          <a:p>
            <a:pPr lvl="2">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High Scores </a:t>
            </a:r>
          </a:p>
          <a:p>
            <a:pPr lvl="3">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reliable and prompt, disciplined, efficient, well organized, and having a strong sense of duty. </a:t>
            </a:r>
          </a:p>
          <a:p>
            <a:pPr lvl="2">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Low scorers </a:t>
            </a:r>
          </a:p>
          <a:p>
            <a:pPr lvl="3">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can be described as spontaneous, disorganized, preferring flexible plans, and disliking precise details. </a:t>
            </a:r>
          </a:p>
          <a:p>
            <a:pPr lvl="2">
              <a:lnSpc>
                <a:spcPct val="110000"/>
              </a:lnSpc>
              <a:buClr>
                <a:srgbClr val="8FA751"/>
              </a:buClr>
            </a:pPr>
            <a:endParaRPr lang="en-US" sz="1800" cap="none" dirty="0">
              <a:solidFill>
                <a:schemeClr val="tx1">
                  <a:lumMod val="95000"/>
                  <a:lumOff val="5000"/>
                </a:schemeClr>
              </a:solidFill>
              <a:latin typeface="Calibri" panose="020F0502020204030204" pitchFamily="34" charset="0"/>
              <a:cs typeface="Calibri" panose="020F0502020204030204" pitchFamily="34" charset="0"/>
            </a:endParaRPr>
          </a:p>
          <a:p>
            <a:pPr lvl="1">
              <a:lnSpc>
                <a:spcPct val="110000"/>
              </a:lnSpc>
              <a:buClr>
                <a:srgbClr val="8FA751"/>
              </a:buClr>
            </a:pPr>
            <a:r>
              <a:rPr lang="en-US" sz="2000" b="1" cap="none" dirty="0">
                <a:solidFill>
                  <a:schemeClr val="accent4"/>
                </a:solidFill>
                <a:latin typeface="Calibri" panose="020F0502020204030204" pitchFamily="34" charset="0"/>
                <a:cs typeface="Calibri" panose="020F0502020204030204" pitchFamily="34" charset="0"/>
              </a:rPr>
              <a:t> Extraversion </a:t>
            </a:r>
            <a:r>
              <a:rPr lang="en-US" sz="2000" cap="none" dirty="0">
                <a:solidFill>
                  <a:schemeClr val="tx1">
                    <a:lumMod val="95000"/>
                    <a:lumOff val="5000"/>
                  </a:schemeClr>
                </a:solidFill>
                <a:latin typeface="Calibri" panose="020F0502020204030204" pitchFamily="34" charset="0"/>
                <a:cs typeface="Calibri" panose="020F0502020204030204" pitchFamily="34" charset="0"/>
              </a:rPr>
              <a:t>- warmth, gregariousness, assertiveness, activity level, excitement seeking, and positive emotions</a:t>
            </a:r>
          </a:p>
          <a:p>
            <a:pPr lvl="2">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High Scorers (Extroverts)</a:t>
            </a:r>
          </a:p>
          <a:p>
            <a:pPr lvl="3">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get energy from interacting with others, outgoing, friendly, assertive, like working with others, and enjoy leadership roles</a:t>
            </a:r>
          </a:p>
          <a:p>
            <a:pPr lvl="2">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Low scores (introverts) </a:t>
            </a:r>
          </a:p>
          <a:p>
            <a:pPr lvl="3">
              <a:lnSpc>
                <a:spcPct val="110000"/>
              </a:lnSpc>
              <a:buClr>
                <a:srgbClr val="8FA751"/>
              </a:buClr>
            </a:pPr>
            <a:r>
              <a:rPr lang="en-US" sz="1800" cap="none" dirty="0">
                <a:solidFill>
                  <a:schemeClr val="tx1">
                    <a:lumMod val="95000"/>
                    <a:lumOff val="5000"/>
                  </a:schemeClr>
                </a:solidFill>
                <a:latin typeface="Calibri" panose="020F0502020204030204" pitchFamily="34" charset="0"/>
                <a:cs typeface="Calibri" panose="020F0502020204030204" pitchFamily="34" charset="0"/>
              </a:rPr>
              <a:t>get energy from themselves, reserved, formal, serious, quiet, prefer working alone, and avoid leadership roles. </a:t>
            </a:r>
            <a:r>
              <a:rPr lang="en-US" cap="none" dirty="0">
                <a:solidFill>
                  <a:schemeClr val="tx1">
                    <a:lumMod val="95000"/>
                    <a:lumOff val="5000"/>
                  </a:schemeClr>
                </a:solidFill>
                <a:latin typeface="Calibri" panose="020F0502020204030204" pitchFamily="34" charset="0"/>
                <a:cs typeface="Calibri" panose="020F0502020204030204" pitchFamily="34" charset="0"/>
              </a:rPr>
              <a:t>	</a:t>
            </a:r>
          </a:p>
          <a:p>
            <a:pPr marL="457200" lvl="1" indent="0" algn="r">
              <a:lnSpc>
                <a:spcPct val="110000"/>
              </a:lnSpc>
              <a:buClr>
                <a:srgbClr val="8FA751"/>
              </a:buClr>
              <a:buNone/>
            </a:pPr>
            <a:r>
              <a:rPr lang="en-US" sz="1100" b="1" cap="none" dirty="0">
                <a:solidFill>
                  <a:schemeClr val="tx1">
                    <a:lumMod val="95000"/>
                    <a:lumOff val="5000"/>
                  </a:schemeClr>
                </a:solidFill>
                <a:latin typeface="Calibri" panose="020F0502020204030204" pitchFamily="34" charset="0"/>
                <a:cs typeface="Calibri" panose="020F0502020204030204" pitchFamily="34" charset="0"/>
              </a:rPr>
              <a:t>(Reference #4)</a:t>
            </a:r>
          </a:p>
          <a:p>
            <a:pPr>
              <a:lnSpc>
                <a:spcPct val="110000"/>
              </a:lnSpc>
            </a:pPr>
            <a:endParaRPr lang="en-US" sz="1100" dirty="0">
              <a:solidFill>
                <a:schemeClr val="tx1">
                  <a:lumMod val="95000"/>
                  <a:lumOff val="5000"/>
                </a:schemeClr>
              </a:solidFill>
            </a:endParaRPr>
          </a:p>
        </p:txBody>
      </p:sp>
    </p:spTree>
    <p:extLst>
      <p:ext uri="{BB962C8B-B14F-4D97-AF65-F5344CB8AC3E}">
        <p14:creationId xmlns:p14="http://schemas.microsoft.com/office/powerpoint/2010/main" val="348337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25" y="0"/>
            <a:ext cx="10396882" cy="1151965"/>
          </a:xfrm>
        </p:spPr>
        <p:txBody>
          <a:bodyPr anchor="ctr">
            <a:normAutofit/>
          </a:bodyPr>
          <a:lstStyle/>
          <a:p>
            <a:pPr algn="ctr"/>
            <a:r>
              <a:rPr lang="en-US" sz="4400" dirty="0">
                <a:solidFill>
                  <a:schemeClr val="tx1"/>
                </a:solidFill>
              </a:rPr>
              <a:t>Trait Theory </a:t>
            </a:r>
            <a:r>
              <a:rPr lang="en-US" sz="2400" dirty="0">
                <a:solidFill>
                  <a:schemeClr val="tx1"/>
                </a:solidFill>
              </a:rPr>
              <a:t>(4 of 4)</a:t>
            </a:r>
          </a:p>
        </p:txBody>
      </p:sp>
      <p:sp>
        <p:nvSpPr>
          <p:cNvPr id="3" name="Content Placeholder 2"/>
          <p:cNvSpPr>
            <a:spLocks noGrp="1"/>
          </p:cNvSpPr>
          <p:nvPr>
            <p:ph sz="quarter" idx="13"/>
          </p:nvPr>
        </p:nvSpPr>
        <p:spPr>
          <a:xfrm>
            <a:off x="685800" y="975360"/>
            <a:ext cx="10394707" cy="4399225"/>
          </a:xfrm>
        </p:spPr>
        <p:txBody>
          <a:bodyPr anchor="ctr">
            <a:normAutofit fontScale="85000" lnSpcReduction="20000"/>
          </a:bodyPr>
          <a:lstStyle/>
          <a:p>
            <a:pPr lvl="1">
              <a:lnSpc>
                <a:spcPct val="110000"/>
              </a:lnSpc>
              <a:buClr>
                <a:srgbClr val="8FA751"/>
              </a:buClr>
            </a:pPr>
            <a:r>
              <a:rPr lang="en-US" sz="2000" b="1" cap="none" dirty="0">
                <a:solidFill>
                  <a:schemeClr val="accent4"/>
                </a:solidFill>
                <a:latin typeface="Calibri" panose="020F0502020204030204" pitchFamily="34" charset="0"/>
                <a:cs typeface="Calibri" panose="020F0502020204030204" pitchFamily="34" charset="0"/>
              </a:rPr>
              <a:t> Agreeableness </a:t>
            </a:r>
            <a:r>
              <a:rPr lang="en-US" sz="2000" cap="none" dirty="0">
                <a:solidFill>
                  <a:schemeClr val="tx1">
                    <a:lumMod val="95000"/>
                    <a:lumOff val="5000"/>
                  </a:schemeClr>
                </a:solidFill>
                <a:latin typeface="Calibri" panose="020F0502020204030204" pitchFamily="34" charset="0"/>
                <a:cs typeface="Calibri" panose="020F0502020204030204" pitchFamily="34" charset="0"/>
              </a:rPr>
              <a:t>- trust in others, sincerity altruism, compliance, modesty, and sympathy</a:t>
            </a:r>
          </a:p>
          <a:p>
            <a:pPr lvl="2">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High Scorers</a:t>
            </a:r>
          </a:p>
          <a:p>
            <a:pPr lvl="3">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friendly, cooperative, and compassionate, warm, eager to please, and good-natured. </a:t>
            </a:r>
          </a:p>
          <a:p>
            <a:pPr lvl="2">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Low scorers </a:t>
            </a:r>
          </a:p>
          <a:p>
            <a:pPr lvl="3">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distant, hard-headed, skeptical, competitive, and proud. </a:t>
            </a:r>
          </a:p>
          <a:p>
            <a:pPr lvl="1">
              <a:lnSpc>
                <a:spcPct val="110000"/>
              </a:lnSpc>
              <a:buClr>
                <a:srgbClr val="8FA751"/>
              </a:buClr>
            </a:pPr>
            <a:endParaRPr lang="en-US" sz="2000" cap="none" dirty="0">
              <a:solidFill>
                <a:schemeClr val="tx1">
                  <a:lumMod val="95000"/>
                  <a:lumOff val="5000"/>
                </a:schemeClr>
              </a:solidFill>
              <a:latin typeface="Calibri" panose="020F0502020204030204" pitchFamily="34" charset="0"/>
              <a:cs typeface="Calibri" panose="020F0502020204030204" pitchFamily="34" charset="0"/>
            </a:endParaRPr>
          </a:p>
          <a:p>
            <a:pPr lvl="1">
              <a:lnSpc>
                <a:spcPct val="110000"/>
              </a:lnSpc>
              <a:buClr>
                <a:srgbClr val="8FA751"/>
              </a:buClr>
            </a:pPr>
            <a:r>
              <a:rPr lang="en-US" sz="2000" b="1" cap="none" dirty="0">
                <a:solidFill>
                  <a:schemeClr val="accent4"/>
                </a:solidFill>
                <a:latin typeface="Calibri" panose="020F0502020204030204" pitchFamily="34" charset="0"/>
                <a:cs typeface="Calibri" panose="020F0502020204030204" pitchFamily="34" charset="0"/>
              </a:rPr>
              <a:t>Neuroticism</a:t>
            </a:r>
            <a:r>
              <a:rPr lang="en-US" sz="2000" cap="none" dirty="0">
                <a:solidFill>
                  <a:schemeClr val="tx1">
                    <a:lumMod val="95000"/>
                    <a:lumOff val="5000"/>
                  </a:schemeClr>
                </a:solidFill>
                <a:latin typeface="Calibri" panose="020F0502020204030204" pitchFamily="34" charset="0"/>
                <a:cs typeface="Calibri" panose="020F0502020204030204" pitchFamily="34" charset="0"/>
              </a:rPr>
              <a:t> - anxiety, angry hostility, moodiness/contentment, self-consciousness, self-indulgence, and sensitivity to stress</a:t>
            </a:r>
          </a:p>
          <a:p>
            <a:pPr lvl="3">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individual’s emotional stability and degree of negative emotions. </a:t>
            </a:r>
          </a:p>
          <a:p>
            <a:pPr lvl="2">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High scorers </a:t>
            </a:r>
          </a:p>
          <a:p>
            <a:pPr lvl="3">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prone to worry, easily upset, and experiencing negative emotional reactions and feelings of anxiety. </a:t>
            </a:r>
          </a:p>
          <a:p>
            <a:pPr lvl="2">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Low scorers </a:t>
            </a:r>
          </a:p>
          <a:p>
            <a:pPr lvl="3">
              <a:lnSpc>
                <a:spcPct val="110000"/>
              </a:lnSpc>
              <a:buClr>
                <a:srgbClr val="8FA751"/>
              </a:buClr>
            </a:pPr>
            <a:r>
              <a:rPr lang="en-US" sz="2000" cap="none" dirty="0">
                <a:solidFill>
                  <a:schemeClr val="tx1">
                    <a:lumMod val="95000"/>
                    <a:lumOff val="5000"/>
                  </a:schemeClr>
                </a:solidFill>
                <a:latin typeface="Calibri" panose="020F0502020204030204" pitchFamily="34" charset="0"/>
                <a:cs typeface="Calibri" panose="020F0502020204030204" pitchFamily="34" charset="0"/>
              </a:rPr>
              <a:t>relaxed, resilient, calm, and not easily upset in stressful situations. </a:t>
            </a:r>
            <a:endParaRPr lang="en-US" sz="1800" cap="none" dirty="0">
              <a:solidFill>
                <a:schemeClr val="tx1">
                  <a:lumMod val="95000"/>
                  <a:lumOff val="5000"/>
                </a:schemeClr>
              </a:solidFill>
              <a:latin typeface="Calibri" panose="020F0502020204030204" pitchFamily="34" charset="0"/>
              <a:cs typeface="Calibri" panose="020F0502020204030204" pitchFamily="34" charset="0"/>
            </a:endParaRPr>
          </a:p>
          <a:p>
            <a:pPr marL="457200" lvl="1" indent="0" algn="r">
              <a:lnSpc>
                <a:spcPct val="110000"/>
              </a:lnSpc>
              <a:buClr>
                <a:srgbClr val="8FA751"/>
              </a:buClr>
              <a:buNone/>
            </a:pPr>
            <a:r>
              <a:rPr lang="en-US" sz="1200" cap="none" dirty="0">
                <a:solidFill>
                  <a:schemeClr val="tx1">
                    <a:lumMod val="95000"/>
                    <a:lumOff val="5000"/>
                  </a:schemeClr>
                </a:solidFill>
                <a:latin typeface="Calibri" panose="020F0502020204030204" pitchFamily="34" charset="0"/>
                <a:cs typeface="Calibri" panose="020F0502020204030204" pitchFamily="34" charset="0"/>
              </a:rPr>
              <a:t>(Reference #4)</a:t>
            </a:r>
          </a:p>
          <a:p>
            <a:pPr>
              <a:lnSpc>
                <a:spcPct val="110000"/>
              </a:lnSpc>
            </a:pPr>
            <a:endParaRPr lang="en-US" sz="1200" dirty="0">
              <a:solidFill>
                <a:schemeClr val="tx1">
                  <a:lumMod val="95000"/>
                  <a:lumOff val="5000"/>
                </a:schemeClr>
              </a:solidFill>
            </a:endParaRPr>
          </a:p>
        </p:txBody>
      </p:sp>
    </p:spTree>
    <p:extLst>
      <p:ext uri="{BB962C8B-B14F-4D97-AF65-F5344CB8AC3E}">
        <p14:creationId xmlns:p14="http://schemas.microsoft.com/office/powerpoint/2010/main" val="50260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9889-091F-CC49-8BB2-6D00C7DD9DE7}"/>
              </a:ext>
            </a:extLst>
          </p:cNvPr>
          <p:cNvSpPr>
            <a:spLocks noGrp="1"/>
          </p:cNvSpPr>
          <p:nvPr>
            <p:ph type="title"/>
          </p:nvPr>
        </p:nvSpPr>
        <p:spPr>
          <a:xfrm>
            <a:off x="685800" y="0"/>
            <a:ext cx="10396882" cy="1151965"/>
          </a:xfrm>
        </p:spPr>
        <p:txBody>
          <a:bodyPr vert="horz" lIns="91440" tIns="45720" rIns="91440" bIns="45720" rtlCol="0" anchor="ctr">
            <a:normAutofit/>
          </a:bodyPr>
          <a:lstStyle/>
          <a:p>
            <a:pPr algn="ctr"/>
            <a:r>
              <a:rPr lang="en-US" dirty="0">
                <a:solidFill>
                  <a:schemeClr val="tx1"/>
                </a:solidFill>
              </a:rPr>
              <a:t>The Psychopath </a:t>
            </a:r>
          </a:p>
        </p:txBody>
      </p:sp>
      <p:sp>
        <p:nvSpPr>
          <p:cNvPr id="3" name="Content Placeholder 2">
            <a:extLst>
              <a:ext uri="{FF2B5EF4-FFF2-40B4-BE49-F238E27FC236}">
                <a16:creationId xmlns:a16="http://schemas.microsoft.com/office/drawing/2014/main" id="{5C8BE597-E2DE-D04D-946A-6EBE999FFAAF}"/>
              </a:ext>
            </a:extLst>
          </p:cNvPr>
          <p:cNvSpPr>
            <a:spLocks noGrp="1"/>
          </p:cNvSpPr>
          <p:nvPr>
            <p:ph sz="quarter" idx="13"/>
          </p:nvPr>
        </p:nvSpPr>
        <p:spPr>
          <a:xfrm>
            <a:off x="685800" y="926592"/>
            <a:ext cx="10394707" cy="4447993"/>
          </a:xfrm>
        </p:spPr>
        <p:txBody>
          <a:bodyPr vert="horz" lIns="91440" tIns="45720" rIns="91440" bIns="45720" rtlCol="0" anchor="ctr">
            <a:normAutofit/>
          </a:bodyPr>
          <a:lstStyle/>
          <a:p>
            <a:pPr>
              <a:lnSpc>
                <a:spcPct val="110000"/>
              </a:lnSpc>
            </a:pPr>
            <a:r>
              <a:rPr lang="en-US" cap="none" dirty="0">
                <a:latin typeface="Calibri" panose="020F0502020204030204" pitchFamily="34" charset="0"/>
                <a:cs typeface="Calibri" panose="020F0502020204030204" pitchFamily="34" charset="0"/>
              </a:rPr>
              <a:t>Nathaniel </a:t>
            </a:r>
            <a:r>
              <a:rPr lang="en-US" cap="none" dirty="0" err="1">
                <a:latin typeface="Calibri" panose="020F0502020204030204" pitchFamily="34" charset="0"/>
                <a:cs typeface="Calibri" panose="020F0502020204030204" pitchFamily="34" charset="0"/>
              </a:rPr>
              <a:t>Thorton</a:t>
            </a:r>
            <a:r>
              <a:rPr lang="en-US" cap="none" dirty="0">
                <a:latin typeface="Calibri" panose="020F0502020204030204" pitchFamily="34" charset="0"/>
                <a:cs typeface="Calibri" panose="020F0502020204030204" pitchFamily="34" charset="0"/>
              </a:rPr>
              <a:t> (1951-1952) </a:t>
            </a:r>
          </a:p>
          <a:p>
            <a:pPr>
              <a:lnSpc>
                <a:spcPct val="110000"/>
              </a:lnSpc>
            </a:pPr>
            <a:r>
              <a:rPr lang="en-US" b="1" cap="none" dirty="0">
                <a:latin typeface="Calibri" panose="020F0502020204030204" pitchFamily="34" charset="0"/>
                <a:cs typeface="Calibri" panose="020F0502020204030204" pitchFamily="34" charset="0"/>
              </a:rPr>
              <a:t>Psychopathic personality </a:t>
            </a:r>
            <a:r>
              <a:rPr lang="en-US" cap="none" dirty="0">
                <a:latin typeface="Calibri" panose="020F0502020204030204" pitchFamily="34" charset="0"/>
                <a:cs typeface="Calibri" panose="020F0502020204030204" pitchFamily="34" charset="0"/>
              </a:rPr>
              <a:t>- apparent absence of </a:t>
            </a:r>
            <a:r>
              <a:rPr lang="en-US" i="1" cap="none" dirty="0">
                <a:latin typeface="Calibri" panose="020F0502020204030204" pitchFamily="34" charset="0"/>
                <a:cs typeface="Calibri" panose="020F0502020204030204" pitchFamily="34" charset="0"/>
              </a:rPr>
              <a:t>common moral and ethical sensibility, </a:t>
            </a:r>
            <a:r>
              <a:rPr lang="en-US" cap="none" dirty="0">
                <a:latin typeface="Calibri" panose="020F0502020204030204" pitchFamily="34" charset="0"/>
                <a:cs typeface="Calibri" panose="020F0502020204030204" pitchFamily="34" charset="0"/>
              </a:rPr>
              <a:t>or the ability to make a fundamental distinction between what is right and what is wrong according to the generally accepted criteria adopted by society </a:t>
            </a:r>
          </a:p>
          <a:p>
            <a:pPr>
              <a:lnSpc>
                <a:spcPct val="110000"/>
              </a:lnSpc>
            </a:pPr>
            <a:r>
              <a:rPr lang="en-US" sz="1600" cap="none" dirty="0">
                <a:latin typeface="Calibri" panose="020F0502020204030204" pitchFamily="34" charset="0"/>
                <a:cs typeface="Calibri" panose="020F0502020204030204" pitchFamily="34" charset="0"/>
              </a:rPr>
              <a:t>Additional characteristics</a:t>
            </a:r>
          </a:p>
          <a:p>
            <a:pPr lvl="1">
              <a:lnSpc>
                <a:spcPct val="110000"/>
              </a:lnSpc>
            </a:pPr>
            <a:r>
              <a:rPr lang="en-US" sz="1600" cap="none" dirty="0">
                <a:latin typeface="Calibri" panose="020F0502020204030204" pitchFamily="34" charset="0"/>
                <a:cs typeface="Calibri" panose="020F0502020204030204" pitchFamily="34" charset="0"/>
              </a:rPr>
              <a:t>Eccentricities of one sort or another</a:t>
            </a:r>
          </a:p>
          <a:p>
            <a:pPr lvl="1">
              <a:lnSpc>
                <a:spcPct val="110000"/>
              </a:lnSpc>
            </a:pPr>
            <a:r>
              <a:rPr lang="en-US" sz="1600" cap="none" dirty="0">
                <a:latin typeface="Calibri" panose="020F0502020204030204" pitchFamily="34" charset="0"/>
                <a:cs typeface="Calibri" panose="020F0502020204030204" pitchFamily="34" charset="0"/>
              </a:rPr>
              <a:t>Indifference to social demands and unawareness of social responsibilities</a:t>
            </a:r>
          </a:p>
          <a:p>
            <a:pPr lvl="1">
              <a:lnSpc>
                <a:spcPct val="110000"/>
              </a:lnSpc>
            </a:pPr>
            <a:r>
              <a:rPr lang="en-US" sz="1600" cap="none" dirty="0">
                <a:latin typeface="Calibri" panose="020F0502020204030204" pitchFamily="34" charset="0"/>
                <a:cs typeface="Calibri" panose="020F0502020204030204" pitchFamily="34" charset="0"/>
              </a:rPr>
              <a:t>Flagrant disregard of the needs and rights of other people</a:t>
            </a:r>
          </a:p>
          <a:p>
            <a:pPr lvl="1">
              <a:lnSpc>
                <a:spcPct val="110000"/>
              </a:lnSpc>
            </a:pPr>
            <a:r>
              <a:rPr lang="en-US" sz="1600" cap="none" dirty="0">
                <a:latin typeface="Calibri" panose="020F0502020204030204" pitchFamily="34" charset="0"/>
                <a:cs typeface="Calibri" panose="020F0502020204030204" pitchFamily="34" charset="0"/>
              </a:rPr>
              <a:t>Excessive selfishness and overweening egocentricity </a:t>
            </a:r>
          </a:p>
          <a:p>
            <a:pPr lvl="1">
              <a:lnSpc>
                <a:spcPct val="110000"/>
              </a:lnSpc>
            </a:pPr>
            <a:r>
              <a:rPr lang="en-US" sz="1600" cap="none" dirty="0">
                <a:latin typeface="Calibri" panose="020F0502020204030204" pitchFamily="34" charset="0"/>
                <a:cs typeface="Calibri" panose="020F0502020204030204" pitchFamily="34" charset="0"/>
              </a:rPr>
              <a:t>Failures in attempts at adaptation</a:t>
            </a:r>
          </a:p>
          <a:p>
            <a:pPr lvl="1">
              <a:lnSpc>
                <a:spcPct val="110000"/>
              </a:lnSpc>
            </a:pPr>
            <a:r>
              <a:rPr lang="en-US" sz="1600" cap="none" dirty="0">
                <a:latin typeface="Calibri" panose="020F0502020204030204" pitchFamily="34" charset="0"/>
                <a:cs typeface="Calibri" panose="020F0502020204030204" pitchFamily="34" charset="0"/>
              </a:rPr>
              <a:t>Vagrancy, instability, shiftlessness</a:t>
            </a:r>
          </a:p>
          <a:p>
            <a:pPr marL="457200" lvl="1" indent="0" algn="r">
              <a:lnSpc>
                <a:spcPct val="110000"/>
              </a:lnSpc>
              <a:buNone/>
            </a:pPr>
            <a:r>
              <a:rPr lang="en-US" sz="1200" b="1" cap="none" dirty="0">
                <a:latin typeface="Calibri" panose="020F0502020204030204" pitchFamily="34" charset="0"/>
                <a:cs typeface="Calibri" panose="020F0502020204030204" pitchFamily="34" charset="0"/>
              </a:rPr>
              <a:t>(Reference #2)</a:t>
            </a:r>
            <a:endParaRPr lang="en-US" sz="1300" dirty="0"/>
          </a:p>
        </p:txBody>
      </p:sp>
    </p:spTree>
    <p:extLst>
      <p:ext uri="{BB962C8B-B14F-4D97-AF65-F5344CB8AC3E}">
        <p14:creationId xmlns:p14="http://schemas.microsoft.com/office/powerpoint/2010/main" val="253370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61E5-7554-E34B-B3A7-F5C508690362}"/>
              </a:ext>
            </a:extLst>
          </p:cNvPr>
          <p:cNvSpPr>
            <a:spLocks noGrp="1"/>
          </p:cNvSpPr>
          <p:nvPr>
            <p:ph type="title"/>
          </p:nvPr>
        </p:nvSpPr>
        <p:spPr>
          <a:xfrm>
            <a:off x="685800" y="88392"/>
            <a:ext cx="10396882" cy="1151965"/>
          </a:xfrm>
        </p:spPr>
        <p:txBody>
          <a:bodyPr>
            <a:normAutofit fontScale="90000"/>
          </a:bodyPr>
          <a:lstStyle/>
          <a:p>
            <a:pPr algn="ctr"/>
            <a:r>
              <a:rPr lang="en-US" dirty="0">
                <a:solidFill>
                  <a:schemeClr val="tx1"/>
                </a:solidFill>
              </a:rPr>
              <a:t>Antisocial personality Theory (1 of 2)</a:t>
            </a:r>
          </a:p>
        </p:txBody>
      </p:sp>
      <p:sp>
        <p:nvSpPr>
          <p:cNvPr id="3" name="Content Placeholder 2">
            <a:extLst>
              <a:ext uri="{FF2B5EF4-FFF2-40B4-BE49-F238E27FC236}">
                <a16:creationId xmlns:a16="http://schemas.microsoft.com/office/drawing/2014/main" id="{09863FEF-16BB-FF4E-8E38-10BBD429D670}"/>
              </a:ext>
            </a:extLst>
          </p:cNvPr>
          <p:cNvSpPr>
            <a:spLocks noGrp="1"/>
          </p:cNvSpPr>
          <p:nvPr>
            <p:ph sz="quarter" idx="13"/>
          </p:nvPr>
        </p:nvSpPr>
        <p:spPr>
          <a:xfrm>
            <a:off x="685800" y="987552"/>
            <a:ext cx="10394707" cy="4460185"/>
          </a:xfrm>
        </p:spPr>
        <p:txBody>
          <a:bodyPr>
            <a:normAutofit fontScale="92500" lnSpcReduction="10000"/>
          </a:bodyPr>
          <a:lstStyle/>
          <a:p>
            <a:r>
              <a:rPr lang="en-US" sz="2800" b="1" cap="none" dirty="0">
                <a:solidFill>
                  <a:schemeClr val="accent5"/>
                </a:solidFill>
                <a:latin typeface="Calibri" panose="020F0502020204030204" pitchFamily="34" charset="0"/>
                <a:cs typeface="Calibri" panose="020F0502020204030204" pitchFamily="34" charset="0"/>
              </a:rPr>
              <a:t>Sociopathy</a:t>
            </a:r>
            <a:r>
              <a:rPr lang="en-US" sz="2800" cap="none" dirty="0">
                <a:latin typeface="Calibri" panose="020F0502020204030204" pitchFamily="34" charset="0"/>
                <a:cs typeface="Calibri" panose="020F0502020204030204" pitchFamily="34" charset="0"/>
              </a:rPr>
              <a:t> - focused on the behavioral aspects of the disorder </a:t>
            </a:r>
          </a:p>
          <a:p>
            <a:r>
              <a:rPr lang="en-US" sz="2800" b="1" cap="none" dirty="0">
                <a:solidFill>
                  <a:schemeClr val="accent6">
                    <a:lumMod val="75000"/>
                  </a:schemeClr>
                </a:solidFill>
                <a:latin typeface="Calibri" panose="020F0502020204030204" pitchFamily="34" charset="0"/>
                <a:cs typeface="Calibri" panose="020F0502020204030204" pitchFamily="34" charset="0"/>
              </a:rPr>
              <a:t>Psychopathy</a:t>
            </a:r>
            <a:r>
              <a:rPr lang="en-US" sz="2800" cap="none" dirty="0">
                <a:latin typeface="Calibri" panose="020F0502020204030204" pitchFamily="34" charset="0"/>
                <a:cs typeface="Calibri" panose="020F0502020204030204" pitchFamily="34" charset="0"/>
              </a:rPr>
              <a:t> -  looked into the cognitive and personality traits </a:t>
            </a:r>
            <a:endParaRPr lang="en-US" sz="2800" b="1" cap="none" dirty="0">
              <a:solidFill>
                <a:schemeClr val="accent4"/>
              </a:solidFill>
              <a:latin typeface="Calibri" panose="020F0502020204030204" pitchFamily="34" charset="0"/>
              <a:cs typeface="Calibri" panose="020F0502020204030204" pitchFamily="34" charset="0"/>
            </a:endParaRPr>
          </a:p>
          <a:p>
            <a:r>
              <a:rPr lang="en-US" sz="2800" b="1" cap="none" dirty="0">
                <a:solidFill>
                  <a:schemeClr val="accent4"/>
                </a:solidFill>
                <a:latin typeface="Calibri"/>
                <a:cs typeface="Calibri"/>
              </a:rPr>
              <a:t>Antisocial personality disorder </a:t>
            </a:r>
            <a:r>
              <a:rPr lang="en-US" sz="2800" cap="none" dirty="0">
                <a:latin typeface="Calibri"/>
                <a:cs typeface="Calibri"/>
              </a:rPr>
              <a:t>- mental illness that often prevents people from conforming to social norms and facing negative impacts on their daily lives as a result. </a:t>
            </a:r>
            <a:endParaRPr lang="en-US" sz="2800" cap="none" dirty="0">
              <a:latin typeface="Calibri" panose="020F0502020204030204" pitchFamily="34" charset="0"/>
              <a:cs typeface="Calibri" panose="020F0502020204030204" pitchFamily="34" charset="0"/>
            </a:endParaRPr>
          </a:p>
          <a:p>
            <a:pPr lvl="1"/>
            <a:r>
              <a:rPr lang="en-US" sz="2100" cap="none" dirty="0">
                <a:latin typeface="Calibri"/>
                <a:cs typeface="Calibri"/>
              </a:rPr>
              <a:t>Inability to sustain consistent work behavior, lack of ability to respond as a responsible parent, failure to accept social norms with respect to the law, inability to maintain enduring attachment to a sexual partner, irritability and aggressiveness, failure to honor financial obligations, failure to plan ahead, disregard for honesty, and recklessness </a:t>
            </a:r>
            <a:endParaRPr lang="en-US" sz="2100" cap="none" dirty="0">
              <a:latin typeface="Calibri" panose="020F0502020204030204" pitchFamily="34" charset="0"/>
              <a:cs typeface="Calibri" panose="020F0502020204030204" pitchFamily="34" charset="0"/>
            </a:endParaRPr>
          </a:p>
          <a:p>
            <a:pPr marL="0" indent="0" algn="r">
              <a:buNone/>
            </a:pPr>
            <a:r>
              <a:rPr lang="en-US" sz="1400" b="1" cap="none" dirty="0">
                <a:latin typeface="Calibri" panose="020F0502020204030204" pitchFamily="34" charset="0"/>
                <a:cs typeface="Calibri" panose="020F0502020204030204" pitchFamily="34" charset="0"/>
              </a:rPr>
              <a:t>(Reference #6)</a:t>
            </a:r>
          </a:p>
          <a:p>
            <a:endParaRPr lang="en-US" dirty="0"/>
          </a:p>
        </p:txBody>
      </p:sp>
    </p:spTree>
    <p:extLst>
      <p:ext uri="{BB962C8B-B14F-4D97-AF65-F5344CB8AC3E}">
        <p14:creationId xmlns:p14="http://schemas.microsoft.com/office/powerpoint/2010/main" val="424854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61E5-7554-E34B-B3A7-F5C508690362}"/>
              </a:ext>
            </a:extLst>
          </p:cNvPr>
          <p:cNvSpPr>
            <a:spLocks noGrp="1"/>
          </p:cNvSpPr>
          <p:nvPr>
            <p:ph type="title"/>
          </p:nvPr>
        </p:nvSpPr>
        <p:spPr/>
        <p:txBody>
          <a:bodyPr>
            <a:normAutofit fontScale="90000"/>
          </a:bodyPr>
          <a:lstStyle/>
          <a:p>
            <a:pPr algn="ctr"/>
            <a:r>
              <a:rPr lang="en-US" dirty="0">
                <a:solidFill>
                  <a:schemeClr val="tx1"/>
                </a:solidFill>
              </a:rPr>
              <a:t>Antisocial personality Theory (2 of 2)</a:t>
            </a:r>
          </a:p>
        </p:txBody>
      </p:sp>
      <p:sp>
        <p:nvSpPr>
          <p:cNvPr id="3" name="Content Placeholder 2">
            <a:extLst>
              <a:ext uri="{FF2B5EF4-FFF2-40B4-BE49-F238E27FC236}">
                <a16:creationId xmlns:a16="http://schemas.microsoft.com/office/drawing/2014/main" id="{09863FEF-16BB-FF4E-8E38-10BBD429D670}"/>
              </a:ext>
            </a:extLst>
          </p:cNvPr>
          <p:cNvSpPr>
            <a:spLocks noGrp="1"/>
          </p:cNvSpPr>
          <p:nvPr>
            <p:ph sz="quarter" idx="13"/>
          </p:nvPr>
        </p:nvSpPr>
        <p:spPr/>
        <p:txBody>
          <a:bodyPr>
            <a:normAutofit/>
          </a:bodyPr>
          <a:lstStyle/>
          <a:p>
            <a:r>
              <a:rPr lang="en-US" sz="2400" cap="none" dirty="0">
                <a:latin typeface="Calibri" panose="020F0502020204030204" pitchFamily="34" charset="0"/>
                <a:cs typeface="Calibri" panose="020F0502020204030204" pitchFamily="34" charset="0"/>
              </a:rPr>
              <a:t>Most people diagnosed with the disorder are being treated against their will, most likely because they are in </a:t>
            </a:r>
            <a:r>
              <a:rPr lang="en-US" sz="2400" i="1" u="sng" cap="none" dirty="0">
                <a:solidFill>
                  <a:schemeClr val="accent4"/>
                </a:solidFill>
                <a:latin typeface="Calibri" panose="020F0502020204030204" pitchFamily="34" charset="0"/>
                <a:cs typeface="Calibri" panose="020F0502020204030204" pitchFamily="34" charset="0"/>
              </a:rPr>
              <a:t>prison</a:t>
            </a:r>
            <a:r>
              <a:rPr lang="en-US" sz="2400" cap="none" dirty="0">
                <a:latin typeface="Calibri" panose="020F0502020204030204" pitchFamily="34" charset="0"/>
                <a:cs typeface="Calibri" panose="020F0502020204030204" pitchFamily="34" charset="0"/>
              </a:rPr>
              <a:t>. </a:t>
            </a:r>
            <a:endParaRPr lang="en-US" sz="2200" cap="none" dirty="0">
              <a:latin typeface="Calibri" panose="020F0502020204030204" pitchFamily="34" charset="0"/>
              <a:cs typeface="Calibri" panose="020F0502020204030204" pitchFamily="34" charset="0"/>
            </a:endParaRPr>
          </a:p>
          <a:p>
            <a:r>
              <a:rPr lang="en-US" sz="2200" cap="none" dirty="0">
                <a:latin typeface="Calibri" panose="020F0502020204030204" pitchFamily="34" charset="0"/>
                <a:cs typeface="Calibri" panose="020F0502020204030204" pitchFamily="34" charset="0"/>
              </a:rPr>
              <a:t>The recidivism rate for people diagnosed with antisocial personality disorder is quite high, and many forms of therapy may not be sufficient to reduce antisocial behaviors and personality traits. </a:t>
            </a:r>
            <a:endParaRPr lang="en-US" cap="none" dirty="0">
              <a:latin typeface="Calibri" panose="020F0502020204030204" pitchFamily="34" charset="0"/>
              <a:cs typeface="Calibri" panose="020F0502020204030204" pitchFamily="34" charset="0"/>
            </a:endParaRPr>
          </a:p>
          <a:p>
            <a:pPr marL="0" indent="0" algn="r">
              <a:buNone/>
            </a:pPr>
            <a:r>
              <a:rPr lang="en-US" sz="1500" b="1" cap="none" dirty="0">
                <a:latin typeface="Calibri" panose="020F0502020204030204" pitchFamily="34" charset="0"/>
                <a:cs typeface="Calibri" panose="020F0502020204030204" pitchFamily="34" charset="0"/>
              </a:rPr>
              <a:t>(Reference #6) (Attribution #1)</a:t>
            </a:r>
          </a:p>
        </p:txBody>
      </p:sp>
      <p:pic>
        <p:nvPicPr>
          <p:cNvPr id="5" name="Online Media 4" descr="Antisocial Personality in 4 Minutes">
            <a:hlinkClick r:id="" action="ppaction://media"/>
            <a:extLst>
              <a:ext uri="{FF2B5EF4-FFF2-40B4-BE49-F238E27FC236}">
                <a16:creationId xmlns:a16="http://schemas.microsoft.com/office/drawing/2014/main" id="{90536CC4-F728-0943-9329-7648D588583B}"/>
              </a:ext>
            </a:extLst>
          </p:cNvPr>
          <p:cNvPicPr>
            <a:picLocks noGrp="1" noRot="1" noChangeAspect="1"/>
          </p:cNvPicPr>
          <p:nvPr>
            <p:ph sz="quarter" idx="4294967295"/>
            <a:videoFile r:link="rId1"/>
          </p:nvPr>
        </p:nvPicPr>
        <p:blipFill>
          <a:blip r:embed="rId3"/>
          <a:stretch>
            <a:fillRect/>
          </a:stretch>
        </p:blipFill>
        <p:spPr>
          <a:xfrm>
            <a:off x="8375650" y="2354263"/>
            <a:ext cx="3816350" cy="2149475"/>
          </a:xfrm>
          <a:prstGeom prst="rect">
            <a:avLst/>
          </a:prstGeom>
        </p:spPr>
      </p:pic>
    </p:spTree>
    <p:extLst>
      <p:ext uri="{BB962C8B-B14F-4D97-AF65-F5344CB8AC3E}">
        <p14:creationId xmlns:p14="http://schemas.microsoft.com/office/powerpoint/2010/main" val="440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C831-DE41-2C4F-904D-67AB74A32F7D}"/>
              </a:ext>
            </a:extLst>
          </p:cNvPr>
          <p:cNvSpPr>
            <a:spLocks noGrp="1"/>
          </p:cNvSpPr>
          <p:nvPr>
            <p:ph type="title"/>
          </p:nvPr>
        </p:nvSpPr>
        <p:spPr>
          <a:xfrm>
            <a:off x="683625" y="0"/>
            <a:ext cx="10396882" cy="1151965"/>
          </a:xfrm>
        </p:spPr>
        <p:txBody>
          <a:bodyPr vert="horz" lIns="91440" tIns="45720" rIns="91440" bIns="45720" rtlCol="0" anchor="ctr">
            <a:normAutofit/>
          </a:bodyPr>
          <a:lstStyle/>
          <a:p>
            <a:pPr algn="ctr"/>
            <a:r>
              <a:rPr lang="en-US" sz="3800" dirty="0">
                <a:solidFill>
                  <a:schemeClr val="tx1"/>
                </a:solidFill>
              </a:rPr>
              <a:t>Psychological Criminology</a:t>
            </a:r>
          </a:p>
        </p:txBody>
      </p:sp>
      <p:sp>
        <p:nvSpPr>
          <p:cNvPr id="3" name="Content Placeholder 2">
            <a:extLst>
              <a:ext uri="{FF2B5EF4-FFF2-40B4-BE49-F238E27FC236}">
                <a16:creationId xmlns:a16="http://schemas.microsoft.com/office/drawing/2014/main" id="{DDB891AF-2179-5A43-B51E-FC35CE56F437}"/>
              </a:ext>
            </a:extLst>
          </p:cNvPr>
          <p:cNvSpPr>
            <a:spLocks noGrp="1"/>
          </p:cNvSpPr>
          <p:nvPr>
            <p:ph sz="quarter" idx="13"/>
          </p:nvPr>
        </p:nvSpPr>
        <p:spPr>
          <a:xfrm>
            <a:off x="685800" y="877824"/>
            <a:ext cx="10394707" cy="4496761"/>
          </a:xfrm>
        </p:spPr>
        <p:txBody>
          <a:bodyPr vert="horz" lIns="91440" tIns="45720" rIns="91440" bIns="45720" rtlCol="0" anchor="ctr">
            <a:normAutofit/>
          </a:bodyPr>
          <a:lstStyle/>
          <a:p>
            <a:pPr>
              <a:lnSpc>
                <a:spcPct val="110000"/>
              </a:lnSpc>
            </a:pPr>
            <a:r>
              <a:rPr lang="en-US" sz="1900" cap="none" dirty="0">
                <a:latin typeface="Calibri" panose="020F0502020204030204" pitchFamily="34" charset="0"/>
                <a:cs typeface="Calibri" panose="020F0502020204030204" pitchFamily="34" charset="0"/>
              </a:rPr>
              <a:t>Psychologically-based criminologists explain criminal behavior as the consequence of individual factors, such as negative early childhood experiences and inadequate socialization, that result in criminal thinking patterns and/or incomplete cognitive development. </a:t>
            </a:r>
          </a:p>
          <a:p>
            <a:pPr>
              <a:lnSpc>
                <a:spcPct val="110000"/>
              </a:lnSpc>
            </a:pPr>
            <a:r>
              <a:rPr lang="en-US" sz="1900" cap="none" dirty="0">
                <a:latin typeface="Calibri" panose="020F0502020204030204" pitchFamily="34" charset="0"/>
                <a:cs typeface="Calibri" panose="020F0502020204030204" pitchFamily="34" charset="0"/>
              </a:rPr>
              <a:t>Focus on </a:t>
            </a:r>
            <a:r>
              <a:rPr lang="en-US" sz="1900" i="1" cap="none" dirty="0">
                <a:latin typeface="Calibri" panose="020F0502020204030204" pitchFamily="34" charset="0"/>
                <a:cs typeface="Calibri" panose="020F0502020204030204" pitchFamily="34" charset="0"/>
              </a:rPr>
              <a:t>individual </a:t>
            </a:r>
            <a:r>
              <a:rPr lang="en-US" sz="1900" cap="none" dirty="0">
                <a:latin typeface="Calibri" panose="020F0502020204030204" pitchFamily="34" charset="0"/>
                <a:cs typeface="Calibri" panose="020F0502020204030204" pitchFamily="34" charset="0"/>
              </a:rPr>
              <a:t>problems </a:t>
            </a:r>
          </a:p>
          <a:p>
            <a:pPr lvl="1">
              <a:lnSpc>
                <a:spcPct val="110000"/>
              </a:lnSpc>
            </a:pPr>
            <a:r>
              <a:rPr lang="en-US" sz="1700" cap="none" dirty="0">
                <a:latin typeface="Calibri" panose="020F0502020204030204" pitchFamily="34" charset="0"/>
                <a:cs typeface="Calibri" panose="020F0502020204030204" pitchFamily="34" charset="0"/>
              </a:rPr>
              <a:t>Psychological theories of criminal behavior have had the most direct influ­ence on probation and parole practice. </a:t>
            </a:r>
          </a:p>
          <a:p>
            <a:pPr lvl="1">
              <a:lnSpc>
                <a:spcPct val="110000"/>
              </a:lnSpc>
            </a:pPr>
            <a:r>
              <a:rPr lang="en-US" sz="1700" cap="none" dirty="0">
                <a:latin typeface="Calibri" panose="020F0502020204030204" pitchFamily="34" charset="0"/>
                <a:cs typeface="Calibri" panose="020F0502020204030204" pitchFamily="34" charset="0"/>
              </a:rPr>
              <a:t>“Rehabilitation” processes  designed from one or more psychological theories. </a:t>
            </a:r>
          </a:p>
          <a:p>
            <a:pPr marL="0" indent="0" algn="r">
              <a:lnSpc>
                <a:spcPct val="110000"/>
              </a:lnSpc>
              <a:buNone/>
            </a:pPr>
            <a:r>
              <a:rPr lang="en-US" sz="13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55772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5BF5-8C3D-1942-AFD2-FFF3864EA750}"/>
              </a:ext>
            </a:extLst>
          </p:cNvPr>
          <p:cNvSpPr>
            <a:spLocks noGrp="1"/>
          </p:cNvSpPr>
          <p:nvPr>
            <p:ph type="title"/>
          </p:nvPr>
        </p:nvSpPr>
        <p:spPr/>
        <p:txBody>
          <a:bodyPr>
            <a:normAutofit/>
          </a:bodyPr>
          <a:lstStyle/>
          <a:p>
            <a:r>
              <a:rPr lang="en-US" dirty="0"/>
              <a:t>Frustration-Aggression THEORY</a:t>
            </a:r>
          </a:p>
        </p:txBody>
      </p:sp>
      <p:sp>
        <p:nvSpPr>
          <p:cNvPr id="3" name="Content Placeholder 2">
            <a:extLst>
              <a:ext uri="{FF2B5EF4-FFF2-40B4-BE49-F238E27FC236}">
                <a16:creationId xmlns:a16="http://schemas.microsoft.com/office/drawing/2014/main" id="{FF2293FB-BEDD-4D4C-98A5-D46BAFDC853A}"/>
              </a:ext>
            </a:extLst>
          </p:cNvPr>
          <p:cNvSpPr>
            <a:spLocks noGrp="1"/>
          </p:cNvSpPr>
          <p:nvPr>
            <p:ph sz="quarter" idx="13"/>
          </p:nvPr>
        </p:nvSpPr>
        <p:spPr/>
        <p:txBody>
          <a:bodyPr>
            <a:normAutofit/>
          </a:bodyPr>
          <a:lstStyle/>
          <a:p>
            <a:r>
              <a:rPr lang="en-US" b="1" cap="none" dirty="0">
                <a:solidFill>
                  <a:schemeClr val="accent3"/>
                </a:solidFill>
                <a:latin typeface="Calibri" panose="020F0502020204030204" pitchFamily="34" charset="0"/>
                <a:cs typeface="Calibri" panose="020F0502020204030204" pitchFamily="34" charset="0"/>
              </a:rPr>
              <a:t>Aggression </a:t>
            </a:r>
            <a:r>
              <a:rPr lang="en-US" cap="none" dirty="0">
                <a:latin typeface="Calibri" panose="020F0502020204030204" pitchFamily="34" charset="0"/>
                <a:cs typeface="Calibri" panose="020F0502020204030204" pitchFamily="34" charset="0"/>
              </a:rPr>
              <a:t>- a reaction to environmental conditions, namely those conditions provoking frustration. </a:t>
            </a:r>
          </a:p>
          <a:p>
            <a:r>
              <a:rPr lang="en-US" b="1" cap="none" dirty="0">
                <a:solidFill>
                  <a:schemeClr val="accent5"/>
                </a:solidFill>
                <a:latin typeface="Calibri" panose="020F0502020204030204" pitchFamily="34" charset="0"/>
                <a:cs typeface="Calibri" panose="020F0502020204030204" pitchFamily="34" charset="0"/>
              </a:rPr>
              <a:t>Frustration</a:t>
            </a:r>
            <a:r>
              <a:rPr lang="en-US" cap="none" dirty="0">
                <a:latin typeface="Calibri" panose="020F0502020204030204" pitchFamily="34" charset="0"/>
                <a:cs typeface="Calibri" panose="020F0502020204030204" pitchFamily="34" charset="0"/>
              </a:rPr>
              <a:t> - an interference with the occurrence of an instigated goal- violence and aggression response at its proper time in the behavior sequence" </a:t>
            </a:r>
            <a:r>
              <a:rPr lang="en-US" cap="none" dirty="0">
                <a:solidFill>
                  <a:srgbClr val="000000"/>
                </a:solidFill>
                <a:latin typeface="Calibri" panose="020F0502020204030204" pitchFamily="34" charset="0"/>
                <a:cs typeface="Calibri" panose="020F0502020204030204" pitchFamily="34" charset="0"/>
              </a:rPr>
              <a:t>(reference #5)</a:t>
            </a:r>
          </a:p>
          <a:p>
            <a:r>
              <a:rPr lang="en-US" b="1" cap="none" dirty="0">
                <a:solidFill>
                  <a:schemeClr val="accent4"/>
                </a:solidFill>
                <a:latin typeface="Calibri" panose="020F0502020204030204" pitchFamily="34" charset="0"/>
                <a:cs typeface="Calibri" panose="020F0502020204030204" pitchFamily="34" charset="0"/>
              </a:rPr>
              <a:t>Frustration-aggression hypothesis </a:t>
            </a:r>
            <a:r>
              <a:rPr lang="en-US" cap="none" dirty="0">
                <a:latin typeface="Calibri" panose="020F0502020204030204" pitchFamily="34" charset="0"/>
                <a:cs typeface="Calibri" panose="020F0502020204030204" pitchFamily="34" charset="0"/>
              </a:rPr>
              <a:t>- aggression is a response to frustration and it always emerges from frustration. </a:t>
            </a:r>
          </a:p>
          <a:p>
            <a:pPr lvl="1"/>
            <a:r>
              <a:rPr lang="en-US" cap="none" dirty="0">
                <a:latin typeface="Calibri" panose="020F0502020204030204" pitchFamily="34" charset="0"/>
                <a:cs typeface="Calibri" panose="020F0502020204030204" pitchFamily="34" charset="0"/>
              </a:rPr>
              <a:t>"frustration always leads to some form of aggression" </a:t>
            </a:r>
            <a:endParaRPr lang="en-US" cap="none" dirty="0">
              <a:solidFill>
                <a:srgbClr val="000000"/>
              </a:solidFill>
              <a:latin typeface="Calibri" panose="020F0502020204030204" pitchFamily="34" charset="0"/>
              <a:cs typeface="Calibri" panose="020F0502020204030204" pitchFamily="34" charset="0"/>
            </a:endParaRPr>
          </a:p>
          <a:p>
            <a:pPr marL="457200" lvl="1" indent="0" algn="r">
              <a:buNone/>
            </a:pPr>
            <a:r>
              <a:rPr lang="en-US" sz="1500" b="1" cap="none" dirty="0">
                <a:solidFill>
                  <a:srgbClr val="000000"/>
                </a:solidFill>
                <a:latin typeface="Calibri" panose="020F0502020204030204" pitchFamily="34" charset="0"/>
                <a:cs typeface="Calibri" panose="020F0502020204030204" pitchFamily="34" charset="0"/>
              </a:rPr>
              <a:t>(Reference #5) </a:t>
            </a:r>
          </a:p>
          <a:p>
            <a:endParaRPr lang="en-US" dirty="0"/>
          </a:p>
        </p:txBody>
      </p:sp>
    </p:spTree>
    <p:extLst>
      <p:ext uri="{BB962C8B-B14F-4D97-AF65-F5344CB8AC3E}">
        <p14:creationId xmlns:p14="http://schemas.microsoft.com/office/powerpoint/2010/main" val="87090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154A-447A-524C-A102-1C4A5B7FCBDE}"/>
              </a:ext>
            </a:extLst>
          </p:cNvPr>
          <p:cNvSpPr>
            <a:spLocks noGrp="1"/>
          </p:cNvSpPr>
          <p:nvPr>
            <p:ph type="title"/>
          </p:nvPr>
        </p:nvSpPr>
        <p:spPr>
          <a:xfrm>
            <a:off x="685800" y="112776"/>
            <a:ext cx="10396882" cy="1151965"/>
          </a:xfrm>
        </p:spPr>
        <p:txBody>
          <a:bodyPr vert="horz" lIns="91440" tIns="45720" rIns="91440" bIns="45720" rtlCol="0" anchor="ctr">
            <a:normAutofit fontScale="90000"/>
          </a:bodyPr>
          <a:lstStyle/>
          <a:p>
            <a:pPr algn="ctr"/>
            <a:r>
              <a:rPr lang="en-US" sz="2800" dirty="0">
                <a:solidFill>
                  <a:schemeClr val="tx1"/>
                </a:solidFill>
              </a:rPr>
              <a:t>Criminal Profile </a:t>
            </a:r>
            <a:br>
              <a:rPr lang="en-US" sz="2800" dirty="0">
                <a:solidFill>
                  <a:schemeClr val="tx1"/>
                </a:solidFill>
              </a:rPr>
            </a:br>
            <a:r>
              <a:rPr lang="en-US" sz="2800" dirty="0">
                <a:solidFill>
                  <a:schemeClr val="tx1"/>
                </a:solidFill>
              </a:rPr>
              <a:t>Frustration-Aggression Theory </a:t>
            </a:r>
            <a:br>
              <a:rPr lang="en-US" sz="2800" dirty="0">
                <a:solidFill>
                  <a:schemeClr val="tx1"/>
                </a:solidFill>
              </a:rPr>
            </a:br>
            <a:r>
              <a:rPr lang="en-US" sz="2800" dirty="0">
                <a:solidFill>
                  <a:schemeClr val="tx1"/>
                </a:solidFill>
              </a:rPr>
              <a:t>Lt. William </a:t>
            </a:r>
            <a:r>
              <a:rPr lang="en-US" sz="2800" dirty="0" err="1">
                <a:solidFill>
                  <a:schemeClr val="tx1"/>
                </a:solidFill>
              </a:rPr>
              <a:t>Calley</a:t>
            </a:r>
            <a:r>
              <a:rPr lang="en-US" sz="2800" dirty="0">
                <a:solidFill>
                  <a:schemeClr val="tx1"/>
                </a:solidFill>
              </a:rPr>
              <a:t> </a:t>
            </a:r>
          </a:p>
        </p:txBody>
      </p:sp>
      <p:sp>
        <p:nvSpPr>
          <p:cNvPr id="3" name="Content Placeholder 2">
            <a:extLst>
              <a:ext uri="{FF2B5EF4-FFF2-40B4-BE49-F238E27FC236}">
                <a16:creationId xmlns:a16="http://schemas.microsoft.com/office/drawing/2014/main" id="{8783525B-B299-BA49-89AE-04A023DC0D3C}"/>
              </a:ext>
            </a:extLst>
          </p:cNvPr>
          <p:cNvSpPr>
            <a:spLocks noGrp="1"/>
          </p:cNvSpPr>
          <p:nvPr>
            <p:ph sz="quarter" idx="13"/>
          </p:nvPr>
        </p:nvSpPr>
        <p:spPr>
          <a:xfrm>
            <a:off x="685800" y="1264742"/>
            <a:ext cx="10394707" cy="4109844"/>
          </a:xfrm>
        </p:spPr>
        <p:txBody>
          <a:bodyPr vert="horz" lIns="91440" tIns="45720" rIns="91440" bIns="45720" rtlCol="0" anchor="ctr">
            <a:normAutofit/>
          </a:bodyPr>
          <a:lstStyle/>
          <a:p>
            <a:pPr>
              <a:lnSpc>
                <a:spcPct val="110000"/>
              </a:lnSpc>
            </a:pPr>
            <a:endParaRPr lang="en-US" sz="1600" cap="none" dirty="0">
              <a:latin typeface="Calibri" panose="020F0502020204030204" pitchFamily="34" charset="0"/>
              <a:cs typeface="Calibri" panose="020F0502020204030204" pitchFamily="34" charset="0"/>
            </a:endParaRPr>
          </a:p>
          <a:p>
            <a:pPr>
              <a:lnSpc>
                <a:spcPct val="110000"/>
              </a:lnSpc>
            </a:pPr>
            <a:r>
              <a:rPr lang="en-US" cap="none" dirty="0">
                <a:latin typeface="Calibri" panose="020F0502020204030204" pitchFamily="34" charset="0"/>
                <a:cs typeface="Calibri" panose="020F0502020204030204" pitchFamily="34" charset="0"/>
              </a:rPr>
              <a:t>March 16th , 1968</a:t>
            </a:r>
          </a:p>
          <a:p>
            <a:pPr>
              <a:lnSpc>
                <a:spcPct val="110000"/>
              </a:lnSpc>
            </a:pPr>
            <a:r>
              <a:rPr lang="en-US" cap="none" dirty="0">
                <a:latin typeface="Calibri" panose="020F0502020204030204" pitchFamily="34" charset="0"/>
                <a:cs typeface="Calibri" panose="020F0502020204030204" pitchFamily="34" charset="0"/>
              </a:rPr>
              <a:t>The massacre of Vietnamese civilians, including women and children, at My Lai On. </a:t>
            </a:r>
          </a:p>
          <a:p>
            <a:pPr>
              <a:lnSpc>
                <a:spcPct val="110000"/>
              </a:lnSpc>
            </a:pPr>
            <a:r>
              <a:rPr lang="en-US" cap="none" dirty="0">
                <a:latin typeface="Calibri" panose="020F0502020204030204" pitchFamily="34" charset="0"/>
                <a:cs typeface="Calibri" panose="020F0502020204030204" pitchFamily="34" charset="0"/>
              </a:rPr>
              <a:t>Found guilty of killing 22 civilians   -  10 year sentence </a:t>
            </a:r>
          </a:p>
          <a:p>
            <a:pPr>
              <a:lnSpc>
                <a:spcPct val="110000"/>
              </a:lnSpc>
            </a:pPr>
            <a:r>
              <a:rPr lang="en-US" cap="none" dirty="0">
                <a:latin typeface="Calibri" panose="020F0502020204030204" pitchFamily="34" charset="0"/>
                <a:cs typeface="Calibri" panose="020F0502020204030204" pitchFamily="34" charset="0"/>
              </a:rPr>
              <a:t>Following the frustration aggression theory -  questionnaires indicated that the level of aggression of the participants increased due to the fear and frustration provoked by the war. </a:t>
            </a:r>
          </a:p>
          <a:p>
            <a:pPr lvl="1">
              <a:lnSpc>
                <a:spcPct val="110000"/>
              </a:lnSpc>
            </a:pPr>
            <a:r>
              <a:rPr lang="en-US" sz="2000" cap="none" dirty="0">
                <a:latin typeface="Calibri" panose="020F0502020204030204" pitchFamily="34" charset="0"/>
                <a:cs typeface="Calibri" panose="020F0502020204030204" pitchFamily="34" charset="0"/>
              </a:rPr>
              <a:t>"War is not caused by human aggressiveness, or that people fight in war because they are aggressive" but rather the frustration emerges from situations of violence and war, which then leads to aggression.</a:t>
            </a:r>
          </a:p>
          <a:p>
            <a:pPr marL="0" indent="0" algn="r">
              <a:lnSpc>
                <a:spcPct val="110000"/>
              </a:lnSpc>
              <a:buNone/>
            </a:pPr>
            <a:r>
              <a:rPr lang="en-US" sz="1200" b="1" cap="none" dirty="0">
                <a:latin typeface="Calibri" panose="020F0502020204030204" pitchFamily="34" charset="0"/>
                <a:cs typeface="Calibri" panose="020F0502020204030204" pitchFamily="34" charset="0"/>
              </a:rPr>
              <a:t>(Reference #5)</a:t>
            </a:r>
          </a:p>
        </p:txBody>
      </p:sp>
    </p:spTree>
    <p:extLst>
      <p:ext uri="{BB962C8B-B14F-4D97-AF65-F5344CB8AC3E}">
        <p14:creationId xmlns:p14="http://schemas.microsoft.com/office/powerpoint/2010/main" val="251816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FBE3-DE28-F149-BC1A-EBC2FE2AD506}"/>
              </a:ext>
            </a:extLst>
          </p:cNvPr>
          <p:cNvSpPr>
            <a:spLocks noGrp="1"/>
          </p:cNvSpPr>
          <p:nvPr>
            <p:ph type="title"/>
          </p:nvPr>
        </p:nvSpPr>
        <p:spPr>
          <a:xfrm>
            <a:off x="685800" y="277682"/>
            <a:ext cx="10396882" cy="1151965"/>
          </a:xfrm>
        </p:spPr>
        <p:txBody>
          <a:bodyPr/>
          <a:lstStyle/>
          <a:p>
            <a:pPr algn="ctr"/>
            <a:r>
              <a:rPr lang="en-US" dirty="0">
                <a:solidFill>
                  <a:schemeClr val="tx1"/>
                </a:solidFill>
              </a:rPr>
              <a:t>Attachment Theory </a:t>
            </a:r>
            <a:r>
              <a:rPr lang="en-US" sz="2400" dirty="0">
                <a:solidFill>
                  <a:schemeClr val="tx1"/>
                </a:solidFill>
              </a:rPr>
              <a:t>(1 of 3)</a:t>
            </a:r>
          </a:p>
        </p:txBody>
      </p:sp>
      <p:sp>
        <p:nvSpPr>
          <p:cNvPr id="3" name="Content Placeholder 2">
            <a:extLst>
              <a:ext uri="{FF2B5EF4-FFF2-40B4-BE49-F238E27FC236}">
                <a16:creationId xmlns:a16="http://schemas.microsoft.com/office/drawing/2014/main" id="{75637624-B118-524B-9E9F-6B61021770D0}"/>
              </a:ext>
            </a:extLst>
          </p:cNvPr>
          <p:cNvSpPr>
            <a:spLocks noGrp="1"/>
          </p:cNvSpPr>
          <p:nvPr>
            <p:ph sz="quarter" idx="13"/>
          </p:nvPr>
        </p:nvSpPr>
        <p:spPr>
          <a:xfrm>
            <a:off x="685801" y="1280160"/>
            <a:ext cx="7409688" cy="4094425"/>
          </a:xfrm>
        </p:spPr>
        <p:txBody>
          <a:bodyPr>
            <a:normAutofit fontScale="47500" lnSpcReduction="20000"/>
          </a:bodyPr>
          <a:lstStyle/>
          <a:p>
            <a:r>
              <a:rPr lang="en-US" sz="4400" b="1" cap="none" dirty="0">
                <a:solidFill>
                  <a:schemeClr val="accent5"/>
                </a:solidFill>
                <a:latin typeface="Calibri" panose="020F0502020204030204" pitchFamily="34" charset="0"/>
                <a:cs typeface="Calibri" panose="020F0502020204030204" pitchFamily="34" charset="0"/>
              </a:rPr>
              <a:t>Attachment</a:t>
            </a:r>
            <a:r>
              <a:rPr lang="en-US" sz="4400" cap="none" dirty="0">
                <a:latin typeface="Calibri" panose="020F0502020204030204" pitchFamily="34" charset="0"/>
                <a:cs typeface="Calibri" panose="020F0502020204030204" pitchFamily="34" charset="0"/>
              </a:rPr>
              <a:t> is a deep and enduring emotional bond that connects one person to another across time and space </a:t>
            </a:r>
          </a:p>
          <a:p>
            <a:pPr lvl="1"/>
            <a:r>
              <a:rPr lang="en-US" sz="3600" cap="none" dirty="0">
                <a:latin typeface="Calibri" panose="020F0502020204030204" pitchFamily="34" charset="0"/>
                <a:cs typeface="Calibri" panose="020F0502020204030204" pitchFamily="34" charset="0"/>
              </a:rPr>
              <a:t>One person may have an attachment to an individual which is not shared.  </a:t>
            </a:r>
          </a:p>
          <a:p>
            <a:pPr lvl="2"/>
            <a:r>
              <a:rPr lang="en-US" sz="3400" cap="none" dirty="0">
                <a:latin typeface="Calibri" panose="020F0502020204030204" pitchFamily="34" charset="0"/>
                <a:cs typeface="Calibri" panose="020F0502020204030204" pitchFamily="34" charset="0"/>
              </a:rPr>
              <a:t>Attachment is characterized by specific behaviors in children, such as seeking proximity to the attachment figure when upset or threatened </a:t>
            </a:r>
          </a:p>
          <a:p>
            <a:r>
              <a:rPr lang="en-US" sz="4400" cap="none" dirty="0">
                <a:latin typeface="Calibri" panose="020F0502020204030204" pitchFamily="34" charset="0"/>
                <a:cs typeface="Calibri" panose="020F0502020204030204" pitchFamily="34" charset="0"/>
              </a:rPr>
              <a:t>John Bowlby (1958)</a:t>
            </a:r>
          </a:p>
          <a:p>
            <a:pPr lvl="1"/>
            <a:r>
              <a:rPr lang="en-US" sz="3600" b="1" cap="none" dirty="0">
                <a:solidFill>
                  <a:schemeClr val="accent5"/>
                </a:solidFill>
                <a:latin typeface="Calibri" panose="020F0502020204030204" pitchFamily="34" charset="0"/>
                <a:cs typeface="Calibri" panose="020F0502020204030204" pitchFamily="34" charset="0"/>
              </a:rPr>
              <a:t>Attachment Theory </a:t>
            </a:r>
            <a:r>
              <a:rPr lang="en-US" sz="3600" cap="none" dirty="0">
                <a:latin typeface="Calibri" panose="020F0502020204030204" pitchFamily="34" charset="0"/>
                <a:cs typeface="Calibri" panose="020F0502020204030204" pitchFamily="34" charset="0"/>
              </a:rPr>
              <a:t>explains how the parent-child relationship emerges and influences subsequent development</a:t>
            </a:r>
          </a:p>
          <a:p>
            <a:r>
              <a:rPr lang="en-US" sz="3600" cap="none" dirty="0">
                <a:latin typeface="Calibri" panose="020F0502020204030204" pitchFamily="34" charset="0"/>
                <a:cs typeface="Calibri" panose="020F0502020204030204" pitchFamily="34" charset="0"/>
              </a:rPr>
              <a:t>Harry Harlow's monkeys – attachment experiment (See video) </a:t>
            </a:r>
          </a:p>
          <a:p>
            <a:pPr marL="0" indent="0" algn="r">
              <a:buNone/>
            </a:pPr>
            <a:r>
              <a:rPr lang="en-US" sz="2500" b="1" cap="none" dirty="0">
                <a:latin typeface="Calibri" panose="020F0502020204030204" pitchFamily="34" charset="0"/>
                <a:cs typeface="Calibri" panose="020F0502020204030204" pitchFamily="34" charset="0"/>
              </a:rPr>
              <a:t>(Reference #8) (Attribution #2)</a:t>
            </a:r>
          </a:p>
        </p:txBody>
      </p:sp>
      <p:pic>
        <p:nvPicPr>
          <p:cNvPr id="5" name="Online Media 4" descr="Harlow's Monkeys">
            <a:hlinkClick r:id="" action="ppaction://media"/>
            <a:extLst>
              <a:ext uri="{FF2B5EF4-FFF2-40B4-BE49-F238E27FC236}">
                <a16:creationId xmlns:a16="http://schemas.microsoft.com/office/drawing/2014/main" id="{9FDACFCA-3229-764F-ACFC-BEAC51D03061}"/>
              </a:ext>
            </a:extLst>
          </p:cNvPr>
          <p:cNvPicPr>
            <a:picLocks noGrp="1" noRot="1" noChangeAspect="1"/>
          </p:cNvPicPr>
          <p:nvPr>
            <p:ph sz="quarter" idx="4294967295"/>
            <a:videoFile r:link="rId1"/>
          </p:nvPr>
        </p:nvPicPr>
        <p:blipFill>
          <a:blip r:embed="rId3"/>
          <a:stretch>
            <a:fillRect/>
          </a:stretch>
        </p:blipFill>
        <p:spPr>
          <a:xfrm>
            <a:off x="8242300" y="1947863"/>
            <a:ext cx="3949700" cy="2962275"/>
          </a:xfrm>
          <a:prstGeom prst="rect">
            <a:avLst/>
          </a:prstGeom>
        </p:spPr>
      </p:pic>
    </p:spTree>
    <p:extLst>
      <p:ext uri="{BB962C8B-B14F-4D97-AF65-F5344CB8AC3E}">
        <p14:creationId xmlns:p14="http://schemas.microsoft.com/office/powerpoint/2010/main" val="5255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CA30-369A-7244-8335-3B4DD4CA63C9}"/>
              </a:ext>
            </a:extLst>
          </p:cNvPr>
          <p:cNvSpPr>
            <a:spLocks noGrp="1"/>
          </p:cNvSpPr>
          <p:nvPr>
            <p:ph type="title"/>
          </p:nvPr>
        </p:nvSpPr>
        <p:spPr/>
        <p:txBody>
          <a:bodyPr>
            <a:normAutofit/>
          </a:bodyPr>
          <a:lstStyle/>
          <a:p>
            <a:r>
              <a:rPr lang="en-US" sz="4800" dirty="0">
                <a:solidFill>
                  <a:schemeClr val="tx1"/>
                </a:solidFill>
              </a:rPr>
              <a:t>Attachment Theory </a:t>
            </a:r>
            <a:r>
              <a:rPr lang="en-US" sz="2400" dirty="0">
                <a:solidFill>
                  <a:schemeClr val="tx1"/>
                </a:solidFill>
              </a:rPr>
              <a:t>(2 of 3) </a:t>
            </a:r>
          </a:p>
        </p:txBody>
      </p:sp>
      <p:graphicFrame>
        <p:nvGraphicFramePr>
          <p:cNvPr id="10" name="Content Placeholder 7" descr="table of Attachment Theory">
            <a:extLst>
              <a:ext uri="{FF2B5EF4-FFF2-40B4-BE49-F238E27FC236}">
                <a16:creationId xmlns:a16="http://schemas.microsoft.com/office/drawing/2014/main" id="{53F362E9-C6A0-46B4-8C00-C711A4921BF8}"/>
              </a:ext>
            </a:extLst>
          </p:cNvPr>
          <p:cNvGraphicFramePr>
            <a:graphicFrameLocks noGrp="1"/>
          </p:cNvGraphicFramePr>
          <p:nvPr>
            <p:ph sz="quarter" idx="13"/>
            <p:extLst>
              <p:ext uri="{D42A27DB-BD31-4B8C-83A1-F6EECF244321}">
                <p14:modId xmlns:p14="http://schemas.microsoft.com/office/powerpoint/2010/main" val="4054173471"/>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86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CF96-1D1D-2742-8565-8E71B3CF2C92}"/>
              </a:ext>
            </a:extLst>
          </p:cNvPr>
          <p:cNvSpPr>
            <a:spLocks noGrp="1"/>
          </p:cNvSpPr>
          <p:nvPr>
            <p:ph type="title"/>
          </p:nvPr>
        </p:nvSpPr>
        <p:spPr>
          <a:xfrm>
            <a:off x="685800" y="0"/>
            <a:ext cx="10396882" cy="1151965"/>
          </a:xfrm>
        </p:spPr>
        <p:txBody>
          <a:bodyPr vert="horz" lIns="91440" tIns="45720" rIns="91440" bIns="45720" rtlCol="0" anchor="ctr">
            <a:normAutofit/>
          </a:bodyPr>
          <a:lstStyle/>
          <a:p>
            <a:r>
              <a:rPr lang="en-US" sz="3600" dirty="0">
                <a:solidFill>
                  <a:schemeClr val="tx1"/>
                </a:solidFill>
              </a:rPr>
              <a:t>Attachment Theory </a:t>
            </a:r>
            <a:r>
              <a:rPr lang="en-US" sz="2400" dirty="0">
                <a:solidFill>
                  <a:schemeClr val="tx1"/>
                </a:solidFill>
              </a:rPr>
              <a:t>(3 of 3) </a:t>
            </a:r>
          </a:p>
        </p:txBody>
      </p:sp>
      <p:sp>
        <p:nvSpPr>
          <p:cNvPr id="3" name="Content Placeholder 2">
            <a:extLst>
              <a:ext uri="{FF2B5EF4-FFF2-40B4-BE49-F238E27FC236}">
                <a16:creationId xmlns:a16="http://schemas.microsoft.com/office/drawing/2014/main" id="{CA733C1E-F52C-9042-A923-38A925E38F5F}"/>
              </a:ext>
            </a:extLst>
          </p:cNvPr>
          <p:cNvSpPr>
            <a:spLocks noGrp="1"/>
          </p:cNvSpPr>
          <p:nvPr>
            <p:ph sz="quarter" idx="13"/>
          </p:nvPr>
        </p:nvSpPr>
        <p:spPr>
          <a:xfrm>
            <a:off x="685800" y="829056"/>
            <a:ext cx="10394707" cy="4545529"/>
          </a:xfrm>
        </p:spPr>
        <p:txBody>
          <a:bodyPr vert="horz" lIns="91440" tIns="45720" rIns="91440" bIns="45720" rtlCol="0" anchor="ctr">
            <a:normAutofit fontScale="92500" lnSpcReduction="10000"/>
          </a:bodyPr>
          <a:lstStyle/>
          <a:p>
            <a:pPr marL="628650" indent="-342900">
              <a:lnSpc>
                <a:spcPct val="110000"/>
              </a:lnSpc>
              <a:buSzPct val="110000"/>
              <a:buFont typeface="+mj-lt"/>
              <a:buAutoNum type="arabicPeriod"/>
            </a:pPr>
            <a:r>
              <a:rPr lang="en-US" sz="1800" b="1" cap="none" dirty="0">
                <a:solidFill>
                  <a:schemeClr val="accent2"/>
                </a:solidFill>
                <a:latin typeface="Calibri" panose="020F0502020204030204" pitchFamily="34" charset="0"/>
                <a:cs typeface="Calibri" panose="020F0502020204030204" pitchFamily="34" charset="0"/>
              </a:rPr>
              <a:t>Secure attachment </a:t>
            </a:r>
            <a:r>
              <a:rPr lang="en-US" sz="1800" cap="none" dirty="0">
                <a:solidFill>
                  <a:schemeClr val="tx1">
                    <a:lumMod val="95000"/>
                    <a:lumOff val="5000"/>
                  </a:schemeClr>
                </a:solidFill>
                <a:latin typeface="Calibri" panose="020F0502020204030204" pitchFamily="34" charset="0"/>
                <a:cs typeface="Calibri" panose="020F0502020204030204" pitchFamily="34" charset="0"/>
              </a:rPr>
              <a:t>- children feel confident that the attachment figure will be available to meet their needs. </a:t>
            </a:r>
          </a:p>
          <a:p>
            <a:pPr lvl="2">
              <a:lnSpc>
                <a:spcPct val="110000"/>
              </a:lnSpc>
            </a:pPr>
            <a:r>
              <a:rPr lang="en-US" cap="none" dirty="0">
                <a:solidFill>
                  <a:schemeClr val="tx1">
                    <a:lumMod val="95000"/>
                    <a:lumOff val="5000"/>
                  </a:schemeClr>
                </a:solidFill>
                <a:latin typeface="Calibri" panose="020F0502020204030204" pitchFamily="34" charset="0"/>
                <a:cs typeface="Calibri" panose="020F0502020204030204" pitchFamily="34" charset="0"/>
              </a:rPr>
              <a:t>Attachment figure used as a safe base to explore the environment and seek the attachment figure in times of distress.</a:t>
            </a:r>
          </a:p>
          <a:p>
            <a:pPr marL="628650" indent="-342900">
              <a:lnSpc>
                <a:spcPct val="110000"/>
              </a:lnSpc>
              <a:buSzPct val="110000"/>
              <a:buFont typeface="+mj-lt"/>
              <a:buAutoNum type="arabicPeriod"/>
            </a:pPr>
            <a:r>
              <a:rPr lang="en-US" sz="1800" b="1" cap="none" dirty="0">
                <a:solidFill>
                  <a:schemeClr val="accent3"/>
                </a:solidFill>
                <a:latin typeface="Calibri" panose="020F0502020204030204" pitchFamily="34" charset="0"/>
                <a:cs typeface="Calibri" panose="020F0502020204030204" pitchFamily="34" charset="0"/>
              </a:rPr>
              <a:t>Anxious-avoidant attachment </a:t>
            </a:r>
            <a:r>
              <a:rPr lang="en-US" sz="1800" cap="none" dirty="0">
                <a:solidFill>
                  <a:schemeClr val="tx1">
                    <a:lumMod val="95000"/>
                    <a:lumOff val="5000"/>
                  </a:schemeClr>
                </a:solidFill>
                <a:latin typeface="Calibri" panose="020F0502020204030204" pitchFamily="34" charset="0"/>
                <a:cs typeface="Calibri" panose="020F0502020204030204" pitchFamily="34" charset="0"/>
              </a:rPr>
              <a:t>- insecure avoidant children do not orientate to their attachment figure while investigating the environment. They are very independent of the attachment figure both physically and emotionally.  </a:t>
            </a:r>
          </a:p>
          <a:p>
            <a:pPr lvl="2">
              <a:lnSpc>
                <a:spcPct val="110000"/>
              </a:lnSpc>
            </a:pPr>
            <a:r>
              <a:rPr lang="en-US" cap="none" dirty="0">
                <a:solidFill>
                  <a:schemeClr val="tx1">
                    <a:lumMod val="95000"/>
                    <a:lumOff val="5000"/>
                  </a:schemeClr>
                </a:solidFill>
                <a:latin typeface="Calibri" panose="020F0502020204030204" pitchFamily="34" charset="0"/>
                <a:cs typeface="Calibri" panose="020F0502020204030204" pitchFamily="34" charset="0"/>
              </a:rPr>
              <a:t>They do not seek contact with the attachment figure when distressed. </a:t>
            </a:r>
          </a:p>
          <a:p>
            <a:pPr lvl="2">
              <a:lnSpc>
                <a:spcPct val="110000"/>
              </a:lnSpc>
            </a:pPr>
            <a:r>
              <a:rPr lang="en-US" cap="none" dirty="0">
                <a:solidFill>
                  <a:schemeClr val="tx1">
                    <a:lumMod val="95000"/>
                    <a:lumOff val="5000"/>
                  </a:schemeClr>
                </a:solidFill>
                <a:latin typeface="Calibri" panose="020F0502020204030204" pitchFamily="34" charset="0"/>
                <a:cs typeface="Calibri" panose="020F0502020204030204" pitchFamily="34" charset="0"/>
              </a:rPr>
              <a:t>Have a caregiver who is insensitive and rejecting of their needs. </a:t>
            </a:r>
          </a:p>
          <a:p>
            <a:pPr lvl="2">
              <a:lnSpc>
                <a:spcPct val="110000"/>
              </a:lnSpc>
            </a:pPr>
            <a:r>
              <a:rPr lang="en-US" cap="none" dirty="0">
                <a:solidFill>
                  <a:schemeClr val="tx1">
                    <a:lumMod val="95000"/>
                    <a:lumOff val="5000"/>
                  </a:schemeClr>
                </a:solidFill>
                <a:latin typeface="Calibri" panose="020F0502020204030204" pitchFamily="34" charset="0"/>
                <a:cs typeface="Calibri" panose="020F0502020204030204" pitchFamily="34" charset="0"/>
              </a:rPr>
              <a:t>The child will commonly exhibit clingy and dependent behavior, but will be rejecting of the attachment figure when they engage in interaction. </a:t>
            </a:r>
          </a:p>
          <a:p>
            <a:pPr marL="628650" indent="-342900">
              <a:lnSpc>
                <a:spcPct val="110000"/>
              </a:lnSpc>
              <a:buSzPct val="110000"/>
              <a:buFont typeface="+mj-lt"/>
              <a:buAutoNum type="arabicPeriod"/>
            </a:pPr>
            <a:r>
              <a:rPr lang="en-US" sz="1800" b="1" cap="none" dirty="0">
                <a:solidFill>
                  <a:schemeClr val="accent4"/>
                </a:solidFill>
                <a:latin typeface="Calibri" panose="020F0502020204030204" pitchFamily="34" charset="0"/>
                <a:cs typeface="Calibri" panose="020F0502020204030204" pitchFamily="34" charset="0"/>
              </a:rPr>
              <a:t>Anxious-resistant attachment </a:t>
            </a:r>
            <a:r>
              <a:rPr lang="en-US" sz="1800" cap="none" dirty="0">
                <a:solidFill>
                  <a:schemeClr val="tx1">
                    <a:lumMod val="95000"/>
                    <a:lumOff val="5000"/>
                  </a:schemeClr>
                </a:solidFill>
                <a:latin typeface="Calibri" panose="020F0502020204030204" pitchFamily="34" charset="0"/>
                <a:cs typeface="Calibri" panose="020F0502020204030204" pitchFamily="34" charset="0"/>
              </a:rPr>
              <a:t>- child fails to develop any feelings of security from the attachment figure</a:t>
            </a:r>
          </a:p>
          <a:p>
            <a:pPr marL="971550" lvl="1">
              <a:lnSpc>
                <a:spcPct val="110000"/>
              </a:lnSpc>
            </a:pPr>
            <a:r>
              <a:rPr lang="en-US" sz="1600" cap="none" dirty="0">
                <a:solidFill>
                  <a:schemeClr val="tx1">
                    <a:lumMod val="95000"/>
                    <a:lumOff val="5000"/>
                  </a:schemeClr>
                </a:solidFill>
                <a:latin typeface="Calibri" panose="020F0502020204030204" pitchFamily="34" charset="0"/>
                <a:cs typeface="Calibri" panose="020F0502020204030204" pitchFamily="34" charset="0"/>
              </a:rPr>
              <a:t>Difficulty moving away from the attachment figure to explore novel surroundings. </a:t>
            </a:r>
          </a:p>
          <a:p>
            <a:pPr marL="971550" lvl="1">
              <a:lnSpc>
                <a:spcPct val="110000"/>
              </a:lnSpc>
            </a:pPr>
            <a:r>
              <a:rPr lang="en-US" sz="1400" cap="none" dirty="0">
                <a:solidFill>
                  <a:schemeClr val="tx1">
                    <a:lumMod val="95000"/>
                    <a:lumOff val="5000"/>
                  </a:schemeClr>
                </a:solidFill>
                <a:latin typeface="Calibri" panose="020F0502020204030204" pitchFamily="34" charset="0"/>
                <a:cs typeface="Calibri" panose="020F0502020204030204" pitchFamily="34" charset="0"/>
              </a:rPr>
              <a:t>When distressed they are difficult to soothe and are not comforted by interaction with the attachment figure. </a:t>
            </a:r>
          </a:p>
          <a:p>
            <a:pPr marL="971550" lvl="1">
              <a:lnSpc>
                <a:spcPct val="110000"/>
              </a:lnSpc>
            </a:pPr>
            <a:r>
              <a:rPr lang="en-US" sz="1400" cap="none" dirty="0">
                <a:solidFill>
                  <a:schemeClr val="tx1">
                    <a:lumMod val="95000"/>
                    <a:lumOff val="5000"/>
                  </a:schemeClr>
                </a:solidFill>
                <a:latin typeface="Calibri" panose="020F0502020204030204" pitchFamily="34" charset="0"/>
                <a:cs typeface="Calibri" panose="020F0502020204030204" pitchFamily="34" charset="0"/>
              </a:rPr>
              <a:t>This behavior results from an inconsistent level of response to their needs from the primary caregiver. </a:t>
            </a:r>
          </a:p>
          <a:p>
            <a:pPr marL="285750" indent="0" algn="r">
              <a:lnSpc>
                <a:spcPct val="110000"/>
              </a:lnSpc>
              <a:buNone/>
            </a:pPr>
            <a:r>
              <a:rPr lang="en-US" sz="1200" b="1" cap="none" dirty="0">
                <a:solidFill>
                  <a:schemeClr val="tx1">
                    <a:lumMod val="95000"/>
                    <a:lumOff val="5000"/>
                  </a:schemeClr>
                </a:solidFill>
                <a:latin typeface="Calibri" panose="020F0502020204030204" pitchFamily="34" charset="0"/>
                <a:cs typeface="Calibri" panose="020F0502020204030204" pitchFamily="34" charset="0"/>
              </a:rPr>
              <a:t>(Reference #9)</a:t>
            </a:r>
          </a:p>
        </p:txBody>
      </p:sp>
    </p:spTree>
    <p:extLst>
      <p:ext uri="{BB962C8B-B14F-4D97-AF65-F5344CB8AC3E}">
        <p14:creationId xmlns:p14="http://schemas.microsoft.com/office/powerpoint/2010/main" val="203486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2158-17B9-A043-B73B-B2AB1107BB4A}"/>
              </a:ext>
            </a:extLst>
          </p:cNvPr>
          <p:cNvSpPr>
            <a:spLocks noGrp="1"/>
          </p:cNvSpPr>
          <p:nvPr>
            <p:ph type="title"/>
          </p:nvPr>
        </p:nvSpPr>
        <p:spPr/>
        <p:txBody>
          <a:bodyPr/>
          <a:lstStyle/>
          <a:p>
            <a:r>
              <a:rPr lang="en-US" dirty="0"/>
              <a:t>Cognitive Theories</a:t>
            </a:r>
          </a:p>
        </p:txBody>
      </p:sp>
      <p:sp>
        <p:nvSpPr>
          <p:cNvPr id="3" name="Subtitle 2">
            <a:extLst>
              <a:ext uri="{FF2B5EF4-FFF2-40B4-BE49-F238E27FC236}">
                <a16:creationId xmlns:a16="http://schemas.microsoft.com/office/drawing/2014/main" id="{5B793B7A-A3A6-9347-9A84-8B7E4083BA62}"/>
              </a:ext>
            </a:extLst>
          </p:cNvPr>
          <p:cNvSpPr>
            <a:spLocks noGrp="1"/>
          </p:cNvSpPr>
          <p:nvPr>
            <p:ph sz="quarter" idx="13"/>
          </p:nvPr>
        </p:nvSpPr>
        <p:spPr/>
        <p:txBody>
          <a:bodyPr>
            <a:normAutofit/>
          </a:bodyPr>
          <a:lstStyle/>
          <a:p>
            <a:pPr marL="0" indent="0">
              <a:buNone/>
            </a:pPr>
            <a:r>
              <a:rPr lang="en-US" sz="4000" dirty="0"/>
              <a:t>Moral Development theory, criminal mindset</a:t>
            </a:r>
          </a:p>
        </p:txBody>
      </p:sp>
    </p:spTree>
    <p:extLst>
      <p:ext uri="{BB962C8B-B14F-4D97-AF65-F5344CB8AC3E}">
        <p14:creationId xmlns:p14="http://schemas.microsoft.com/office/powerpoint/2010/main" val="178144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CA3B-2B5E-F845-A739-EA1C2719E154}"/>
              </a:ext>
            </a:extLst>
          </p:cNvPr>
          <p:cNvSpPr>
            <a:spLocks noGrp="1"/>
          </p:cNvSpPr>
          <p:nvPr>
            <p:ph type="title"/>
          </p:nvPr>
        </p:nvSpPr>
        <p:spPr/>
        <p:txBody>
          <a:bodyPr>
            <a:normAutofit/>
          </a:bodyPr>
          <a:lstStyle/>
          <a:p>
            <a:r>
              <a:rPr lang="en-US" sz="4200" dirty="0">
                <a:solidFill>
                  <a:schemeClr val="tx1"/>
                </a:solidFill>
              </a:rPr>
              <a:t>Moral Development Theory</a:t>
            </a:r>
          </a:p>
        </p:txBody>
      </p:sp>
      <p:sp>
        <p:nvSpPr>
          <p:cNvPr id="3" name="Content Placeholder 2">
            <a:extLst>
              <a:ext uri="{FF2B5EF4-FFF2-40B4-BE49-F238E27FC236}">
                <a16:creationId xmlns:a16="http://schemas.microsoft.com/office/drawing/2014/main" id="{E5600C77-D9FB-064E-9E3E-49B1866CB865}"/>
              </a:ext>
            </a:extLst>
          </p:cNvPr>
          <p:cNvSpPr>
            <a:spLocks noGrp="1"/>
          </p:cNvSpPr>
          <p:nvPr>
            <p:ph sz="quarter" idx="13"/>
          </p:nvPr>
        </p:nvSpPr>
        <p:spPr/>
        <p:txBody>
          <a:bodyPr>
            <a:normAutofit fontScale="92500" lnSpcReduction="10000"/>
          </a:bodyPr>
          <a:lstStyle/>
          <a:p>
            <a:pPr fontAlgn="base"/>
            <a:r>
              <a:rPr lang="en-US" sz="2400" b="1" cap="none" dirty="0">
                <a:latin typeface="Calibri" panose="020F0502020204030204" pitchFamily="34" charset="0"/>
                <a:cs typeface="Calibri" panose="020F0502020204030204" pitchFamily="34" charset="0"/>
              </a:rPr>
              <a:t>Cognitive development theories </a:t>
            </a:r>
            <a:r>
              <a:rPr lang="en-US" sz="2400" cap="none" dirty="0">
                <a:latin typeface="Calibri" panose="020F0502020204030204" pitchFamily="34" charset="0"/>
                <a:cs typeface="Calibri" panose="020F0502020204030204" pitchFamily="34" charset="0"/>
              </a:rPr>
              <a:t>link criminal behavior to failure to develop a moral judgement. </a:t>
            </a:r>
            <a:endParaRPr lang="en-US" sz="2400" b="1"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fontAlgn="base"/>
            <a:r>
              <a:rPr lang="en-US" sz="2400" b="1"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Morality</a:t>
            </a:r>
            <a:r>
              <a:rPr lang="en-US" sz="2400" cap="none" dirty="0">
                <a:latin typeface="Calibri" panose="020F0502020204030204" pitchFamily="34" charset="0"/>
                <a:cs typeface="Calibri" panose="020F0502020204030204" pitchFamily="34" charset="0"/>
              </a:rPr>
              <a:t> - recognition of the distinction between good and evil or between right and wrong; respect for and obedience to the rules of right conduct; the mental disposition or characteristic of behaving in a manner intended to produce good results</a:t>
            </a:r>
            <a:endParaRPr lang="en-US" sz="2800" b="1" cap="none" dirty="0">
              <a:latin typeface="Calibri" panose="020F0502020204030204" pitchFamily="34" charset="0"/>
              <a:cs typeface="Calibri" panose="020F0502020204030204" pitchFamily="34" charset="0"/>
            </a:endParaRPr>
          </a:p>
          <a:p>
            <a:pPr>
              <a:lnSpc>
                <a:spcPct val="110000"/>
              </a:lnSpc>
            </a:pPr>
            <a:r>
              <a:rPr lang="en-US" sz="2400" cap="none" dirty="0">
                <a:latin typeface="Calibri" panose="020F0502020204030204" pitchFamily="34" charset="0"/>
                <a:cs typeface="Calibri" panose="020F0502020204030204" pitchFamily="34" charset="0"/>
              </a:rPr>
              <a:t>Kohlberg observed that we learn morality from those we interact with on a regular basis—our fam­ily, friends, and others in the community. </a:t>
            </a:r>
          </a:p>
          <a:p>
            <a:pPr marL="457200" lvl="1" indent="0" algn="r">
              <a:lnSpc>
                <a:spcPct val="110000"/>
              </a:lnSpc>
              <a:buSzPct val="110000"/>
              <a:buNone/>
            </a:pPr>
            <a:r>
              <a:rPr lang="en-US" sz="1400" cap="none" dirty="0">
                <a:latin typeface="Calibri" panose="020F0502020204030204" pitchFamily="34" charset="0"/>
                <a:cs typeface="Calibri" panose="020F0502020204030204" pitchFamily="34" charset="0"/>
              </a:rPr>
              <a:t>(Reference #1 &amp; 10)</a:t>
            </a:r>
          </a:p>
        </p:txBody>
      </p:sp>
    </p:spTree>
    <p:extLst>
      <p:ext uri="{BB962C8B-B14F-4D97-AF65-F5344CB8AC3E}">
        <p14:creationId xmlns:p14="http://schemas.microsoft.com/office/powerpoint/2010/main" val="99388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5E68-F231-ED4B-9704-BF51AE1D49A0}"/>
              </a:ext>
            </a:extLst>
          </p:cNvPr>
          <p:cNvSpPr>
            <a:spLocks noGrp="1"/>
          </p:cNvSpPr>
          <p:nvPr>
            <p:ph type="title"/>
          </p:nvPr>
        </p:nvSpPr>
        <p:spPr/>
        <p:txBody>
          <a:bodyPr/>
          <a:lstStyle/>
          <a:p>
            <a:pPr algn="ctr"/>
            <a:r>
              <a:rPr lang="en-US" dirty="0">
                <a:solidFill>
                  <a:schemeClr val="tx1"/>
                </a:solidFill>
              </a:rPr>
              <a:t>Moral Development Theory </a:t>
            </a:r>
            <a:r>
              <a:rPr lang="en-US" sz="2400" dirty="0">
                <a:solidFill>
                  <a:schemeClr val="tx1"/>
                </a:solidFill>
              </a:rPr>
              <a:t>(2 of 2)</a:t>
            </a:r>
          </a:p>
        </p:txBody>
      </p:sp>
      <p:sp>
        <p:nvSpPr>
          <p:cNvPr id="3" name="Content Placeholder 2">
            <a:extLst>
              <a:ext uri="{FF2B5EF4-FFF2-40B4-BE49-F238E27FC236}">
                <a16:creationId xmlns:a16="http://schemas.microsoft.com/office/drawing/2014/main" id="{6697252C-BE5F-144F-B085-6C2764CCD734}"/>
              </a:ext>
            </a:extLst>
          </p:cNvPr>
          <p:cNvSpPr>
            <a:spLocks noGrp="1"/>
          </p:cNvSpPr>
          <p:nvPr>
            <p:ph sz="quarter" idx="13"/>
          </p:nvPr>
        </p:nvSpPr>
        <p:spPr/>
        <p:txBody>
          <a:bodyPr/>
          <a:lstStyle/>
          <a:p>
            <a:pPr>
              <a:lnSpc>
                <a:spcPct val="110000"/>
              </a:lnSpc>
            </a:pPr>
            <a:r>
              <a:rPr lang="en-US" cap="none" dirty="0">
                <a:latin typeface="Calibri" panose="020F0502020204030204" pitchFamily="34" charset="0"/>
                <a:cs typeface="Calibri" panose="020F0502020204030204" pitchFamily="34" charset="0"/>
              </a:rPr>
              <a:t>Kohlberg found that moral reasoning (i.e., Our capacity “to do the right thing”) develops in three stages:</a:t>
            </a:r>
          </a:p>
          <a:p>
            <a:pPr marL="800100" lvl="1" indent="-342900">
              <a:lnSpc>
                <a:spcPct val="110000"/>
              </a:lnSpc>
              <a:buSzPct val="110000"/>
              <a:buFont typeface="+mj-lt"/>
              <a:buAutoNum type="arabicPeriod"/>
            </a:pPr>
            <a:r>
              <a:rPr lang="en-US" sz="2000" b="1" i="1" cap="none" dirty="0">
                <a:solidFill>
                  <a:schemeClr val="accent2"/>
                </a:solidFill>
                <a:latin typeface="Calibri" panose="020F0502020204030204" pitchFamily="34" charset="0"/>
                <a:cs typeface="Calibri" panose="020F0502020204030204" pitchFamily="34" charset="0"/>
              </a:rPr>
              <a:t>Preconventional </a:t>
            </a:r>
            <a:r>
              <a:rPr lang="en-US" sz="2000" b="1" cap="none" dirty="0">
                <a:solidFill>
                  <a:schemeClr val="accent2"/>
                </a:solidFill>
                <a:latin typeface="Calibri" panose="020F0502020204030204" pitchFamily="34" charset="0"/>
                <a:cs typeface="Calibri" panose="020F0502020204030204" pitchFamily="34" charset="0"/>
              </a:rPr>
              <a:t>stage</a:t>
            </a:r>
            <a:r>
              <a:rPr lang="en-US" sz="2000" cap="none" dirty="0">
                <a:latin typeface="Calibri" panose="020F0502020204030204" pitchFamily="34" charset="0"/>
                <a:cs typeface="Calibri" panose="020F0502020204030204" pitchFamily="34" charset="0"/>
              </a:rPr>
              <a:t>, children (age 9-11) think, “if I steal, what are my chances of getting caught and punished?” </a:t>
            </a:r>
          </a:p>
          <a:p>
            <a:pPr marL="800100" lvl="1" indent="-342900">
              <a:lnSpc>
                <a:spcPct val="110000"/>
              </a:lnSpc>
              <a:buSzPct val="110000"/>
              <a:buFont typeface="+mj-lt"/>
              <a:buAutoNum type="arabicPeriod"/>
            </a:pPr>
            <a:r>
              <a:rPr lang="en-US" sz="2000" b="1" i="1" cap="none" dirty="0">
                <a:solidFill>
                  <a:schemeClr val="accent3"/>
                </a:solidFill>
                <a:latin typeface="Calibri" panose="020F0502020204030204" pitchFamily="34" charset="0"/>
                <a:cs typeface="Calibri" panose="020F0502020204030204" pitchFamily="34" charset="0"/>
              </a:rPr>
              <a:t>Conventional stage</a:t>
            </a:r>
            <a:r>
              <a:rPr lang="en-US" sz="2000" cap="none" dirty="0">
                <a:latin typeface="Calibri" panose="020F0502020204030204" pitchFamily="34" charset="0"/>
                <a:cs typeface="Calibri" panose="020F0502020204030204" pitchFamily="34" charset="0"/>
              </a:rPr>
              <a:t>, adoles­cents (age 12-19) think “it is illegal to steal and therefore I should not steal, under any circumstances.” </a:t>
            </a:r>
          </a:p>
          <a:p>
            <a:pPr marL="800100" lvl="1" indent="-342900">
              <a:lnSpc>
                <a:spcPct val="110000"/>
              </a:lnSpc>
              <a:buSzPct val="110000"/>
              <a:buFont typeface="+mj-lt"/>
              <a:buAutoNum type="arabicPeriod"/>
            </a:pPr>
            <a:r>
              <a:rPr lang="en-US" sz="2000" b="1" i="1" cap="none" dirty="0">
                <a:solidFill>
                  <a:schemeClr val="accent4"/>
                </a:solidFill>
                <a:latin typeface="Calibri" panose="020F0502020204030204" pitchFamily="34" charset="0"/>
                <a:cs typeface="Calibri" panose="020F0502020204030204" pitchFamily="34" charset="0"/>
              </a:rPr>
              <a:t>Post-conventional stage</a:t>
            </a:r>
            <a:r>
              <a:rPr lang="en-US" sz="2000" b="1" cap="none" dirty="0">
                <a:solidFill>
                  <a:schemeClr val="accent4"/>
                </a:solidFill>
                <a:latin typeface="Calibri" panose="020F0502020204030204" pitchFamily="34" charset="0"/>
                <a:cs typeface="Calibri" panose="020F0502020204030204" pitchFamily="34" charset="0"/>
              </a:rPr>
              <a:t> </a:t>
            </a:r>
            <a:r>
              <a:rPr lang="en-US" sz="2000" cap="none" dirty="0">
                <a:latin typeface="Calibri" panose="020F0502020204030204" pitchFamily="34" charset="0"/>
                <a:cs typeface="Calibri" panose="020F0502020204030204" pitchFamily="34" charset="0"/>
              </a:rPr>
              <a:t>(adults over 20 years old),  critically exam­ine customs and social rules according to their own sense of universal human rights, moral principles, and duties </a:t>
            </a:r>
          </a:p>
          <a:p>
            <a:pPr marL="0" indent="0">
              <a:buNone/>
            </a:pPr>
            <a:endParaRPr lang="en-US" dirty="0"/>
          </a:p>
        </p:txBody>
      </p:sp>
    </p:spTree>
    <p:extLst>
      <p:ext uri="{BB962C8B-B14F-4D97-AF65-F5344CB8AC3E}">
        <p14:creationId xmlns:p14="http://schemas.microsoft.com/office/powerpoint/2010/main" val="362564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FA22-FD23-AA45-8C73-27CC63E9B173}"/>
              </a:ext>
            </a:extLst>
          </p:cNvPr>
          <p:cNvSpPr>
            <a:spLocks noGrp="1"/>
          </p:cNvSpPr>
          <p:nvPr>
            <p:ph type="title"/>
          </p:nvPr>
        </p:nvSpPr>
        <p:spPr/>
        <p:txBody>
          <a:bodyPr vert="horz" lIns="91440" tIns="45720" rIns="91440" bIns="45720" rtlCol="0" anchor="ctr">
            <a:normAutofit/>
          </a:bodyPr>
          <a:lstStyle/>
          <a:p>
            <a:r>
              <a:rPr lang="en-US" sz="2800" dirty="0">
                <a:solidFill>
                  <a:schemeClr val="tx1"/>
                </a:solidFill>
              </a:rPr>
              <a:t>Criminal Profile – Moral Development Theory </a:t>
            </a:r>
            <a:br>
              <a:rPr lang="en-US" sz="2800" dirty="0">
                <a:solidFill>
                  <a:schemeClr val="tx1"/>
                </a:solidFill>
              </a:rPr>
            </a:br>
            <a:r>
              <a:rPr lang="en-US" sz="2800" dirty="0">
                <a:solidFill>
                  <a:schemeClr val="tx1"/>
                </a:solidFill>
              </a:rPr>
              <a:t>Carlo Gambino Crime Family</a:t>
            </a:r>
          </a:p>
        </p:txBody>
      </p:sp>
      <p:sp>
        <p:nvSpPr>
          <p:cNvPr id="3" name="Content Placeholder 2">
            <a:extLst>
              <a:ext uri="{FF2B5EF4-FFF2-40B4-BE49-F238E27FC236}">
                <a16:creationId xmlns:a16="http://schemas.microsoft.com/office/drawing/2014/main" id="{97735498-346E-9246-A943-A7A328DDB34E}"/>
              </a:ext>
            </a:extLst>
          </p:cNvPr>
          <p:cNvSpPr>
            <a:spLocks noGrp="1"/>
          </p:cNvSpPr>
          <p:nvPr>
            <p:ph sz="quarter" idx="13"/>
          </p:nvPr>
        </p:nvSpPr>
        <p:spPr/>
        <p:txBody>
          <a:bodyPr vert="horz" lIns="91440" tIns="45720" rIns="91440" bIns="45720" rtlCol="0" anchor="ctr">
            <a:normAutofit fontScale="85000" lnSpcReduction="10000"/>
          </a:bodyPr>
          <a:lstStyle/>
          <a:p>
            <a:pPr>
              <a:lnSpc>
                <a:spcPct val="110000"/>
              </a:lnSpc>
              <a:spcBef>
                <a:spcPts val="0"/>
              </a:spcBef>
            </a:pPr>
            <a:r>
              <a:rPr lang="en-US" sz="1800" cap="none" dirty="0">
                <a:latin typeface="Calibri" panose="020F0502020204030204" pitchFamily="34" charset="0"/>
                <a:cs typeface="Calibri" panose="020F0502020204030204" pitchFamily="34" charset="0"/>
              </a:rPr>
              <a:t>2017 </a:t>
            </a:r>
          </a:p>
          <a:p>
            <a:pPr>
              <a:lnSpc>
                <a:spcPct val="110000"/>
              </a:lnSpc>
              <a:spcBef>
                <a:spcPts val="0"/>
              </a:spcBef>
            </a:pPr>
            <a:r>
              <a:rPr lang="en-US" sz="1800" cap="none" dirty="0">
                <a:latin typeface="Calibri" panose="020F0502020204030204" pitchFamily="34" charset="0"/>
                <a:cs typeface="Calibri" panose="020F0502020204030204" pitchFamily="34" charset="0"/>
              </a:rPr>
              <a:t>New York</a:t>
            </a:r>
          </a:p>
          <a:p>
            <a:pPr>
              <a:lnSpc>
                <a:spcPct val="110000"/>
              </a:lnSpc>
            </a:pPr>
            <a:r>
              <a:rPr lang="en-US" sz="1800" cap="none" dirty="0">
                <a:latin typeface="Calibri" panose="020F0502020204030204" pitchFamily="34" charset="0"/>
                <a:cs typeface="Calibri" panose="020F0502020204030204" pitchFamily="34" charset="0"/>
              </a:rPr>
              <a:t>Charging four defendants with narcotics trafficking, loansharking and firearms offenses.  </a:t>
            </a:r>
          </a:p>
          <a:p>
            <a:pPr>
              <a:lnSpc>
                <a:spcPct val="110000"/>
              </a:lnSpc>
            </a:pPr>
            <a:r>
              <a:rPr lang="en-US" sz="1800" cap="none" dirty="0">
                <a:latin typeface="Calibri" panose="020F0502020204030204" pitchFamily="34" charset="0"/>
                <a:cs typeface="Calibri" panose="020F0502020204030204" pitchFamily="34" charset="0"/>
              </a:rPr>
              <a:t>The defendants—</a:t>
            </a:r>
          </a:p>
          <a:p>
            <a:pPr lvl="1">
              <a:lnSpc>
                <a:spcPct val="100000"/>
              </a:lnSpc>
            </a:pPr>
            <a:r>
              <a:rPr lang="en-US" cap="none" dirty="0">
                <a:latin typeface="Calibri" panose="020F0502020204030204" pitchFamily="34" charset="0"/>
                <a:cs typeface="Calibri" panose="020F0502020204030204" pitchFamily="34" charset="0"/>
              </a:rPr>
              <a:t>Damiano </a:t>
            </a:r>
            <a:r>
              <a:rPr lang="en-US" cap="none" dirty="0" err="1">
                <a:latin typeface="Calibri" panose="020F0502020204030204" pitchFamily="34" charset="0"/>
                <a:cs typeface="Calibri" panose="020F0502020204030204" pitchFamily="34" charset="0"/>
              </a:rPr>
              <a:t>Zummo</a:t>
            </a:r>
            <a:r>
              <a:rPr lang="en-US" cap="none" dirty="0">
                <a:latin typeface="Calibri" panose="020F0502020204030204" pitchFamily="34" charset="0"/>
                <a:cs typeface="Calibri" panose="020F0502020204030204" pitchFamily="34" charset="0"/>
              </a:rPr>
              <a:t>, an acting captain in the </a:t>
            </a:r>
            <a:r>
              <a:rPr lang="en-US" cap="none" dirty="0" err="1">
                <a:latin typeface="Calibri" panose="020F0502020204030204" pitchFamily="34" charset="0"/>
                <a:cs typeface="Calibri" panose="020F0502020204030204" pitchFamily="34" charset="0"/>
              </a:rPr>
              <a:t>Bonanno</a:t>
            </a:r>
            <a:r>
              <a:rPr lang="en-US" cap="none" dirty="0">
                <a:latin typeface="Calibri" panose="020F0502020204030204" pitchFamily="34" charset="0"/>
                <a:cs typeface="Calibri" panose="020F0502020204030204" pitchFamily="34" charset="0"/>
              </a:rPr>
              <a:t> crime family</a:t>
            </a:r>
          </a:p>
          <a:p>
            <a:pPr lvl="1">
              <a:lnSpc>
                <a:spcPct val="100000"/>
              </a:lnSpc>
            </a:pPr>
            <a:r>
              <a:rPr lang="en-US" cap="none" dirty="0">
                <a:latin typeface="Calibri" panose="020F0502020204030204" pitchFamily="34" charset="0"/>
                <a:cs typeface="Calibri" panose="020F0502020204030204" pitchFamily="34" charset="0"/>
              </a:rPr>
              <a:t>Salvatore Russo, an associate of the </a:t>
            </a:r>
            <a:r>
              <a:rPr lang="en-US" cap="none" dirty="0" err="1">
                <a:latin typeface="Calibri" panose="020F0502020204030204" pitchFamily="34" charset="0"/>
                <a:cs typeface="Calibri" panose="020F0502020204030204" pitchFamily="34" charset="0"/>
              </a:rPr>
              <a:t>Bonanno</a:t>
            </a:r>
            <a:r>
              <a:rPr lang="en-US" cap="none" dirty="0">
                <a:latin typeface="Calibri" panose="020F0502020204030204" pitchFamily="34" charset="0"/>
                <a:cs typeface="Calibri" panose="020F0502020204030204" pitchFamily="34" charset="0"/>
              </a:rPr>
              <a:t> crime family </a:t>
            </a:r>
          </a:p>
          <a:p>
            <a:pPr lvl="1">
              <a:lnSpc>
                <a:spcPct val="100000"/>
              </a:lnSpc>
            </a:pPr>
            <a:r>
              <a:rPr lang="en-US" cap="none" dirty="0">
                <a:latin typeface="Calibri" panose="020F0502020204030204" pitchFamily="34" charset="0"/>
                <a:cs typeface="Calibri" panose="020F0502020204030204" pitchFamily="34" charset="0"/>
              </a:rPr>
              <a:t>Paul Semplice, a member of the Gambino crime family </a:t>
            </a:r>
          </a:p>
          <a:p>
            <a:pPr lvl="1">
              <a:lnSpc>
                <a:spcPct val="100000"/>
              </a:lnSpc>
            </a:pPr>
            <a:r>
              <a:rPr lang="en-US" cap="none" dirty="0">
                <a:latin typeface="Calibri" panose="020F0502020204030204" pitchFamily="34" charset="0"/>
                <a:cs typeface="Calibri" panose="020F0502020204030204" pitchFamily="34" charset="0"/>
              </a:rPr>
              <a:t>Paul Ragusa, an associate of the </a:t>
            </a:r>
            <a:r>
              <a:rPr lang="en-US" cap="none" dirty="0" err="1">
                <a:latin typeface="Calibri" panose="020F0502020204030204" pitchFamily="34" charset="0"/>
                <a:cs typeface="Calibri" panose="020F0502020204030204" pitchFamily="34" charset="0"/>
              </a:rPr>
              <a:t>Bonanno</a:t>
            </a:r>
            <a:r>
              <a:rPr lang="en-US" cap="none" dirty="0">
                <a:latin typeface="Calibri" panose="020F0502020204030204" pitchFamily="34" charset="0"/>
                <a:cs typeface="Calibri" panose="020F0502020204030204" pitchFamily="34" charset="0"/>
              </a:rPr>
              <a:t> and Gambino crime family</a:t>
            </a:r>
          </a:p>
          <a:p>
            <a:pPr>
              <a:lnSpc>
                <a:spcPct val="110000"/>
              </a:lnSpc>
            </a:pPr>
            <a:r>
              <a:rPr lang="en-US" sz="1800" cap="none" dirty="0">
                <a:latin typeface="Calibri" panose="020F0502020204030204" pitchFamily="34" charset="0"/>
                <a:cs typeface="Calibri" panose="020F0502020204030204" pitchFamily="34" charset="0"/>
              </a:rPr>
              <a:t>Moral development theory argues that individuals learn their morals from their close friends and families. Being involved in a family of criminal, and friends who are like family, can effect the way in which an individuals morals are developed over time. </a:t>
            </a:r>
          </a:p>
          <a:p>
            <a:pPr marL="0" indent="0" algn="r">
              <a:lnSpc>
                <a:spcPct val="110000"/>
              </a:lnSpc>
              <a:buNone/>
            </a:pPr>
            <a:r>
              <a:rPr lang="en-US" sz="1300" b="1" cap="none" dirty="0">
                <a:latin typeface="Calibri" panose="020F0502020204030204" pitchFamily="34" charset="0"/>
                <a:cs typeface="Calibri" panose="020F0502020204030204" pitchFamily="34" charset="0"/>
              </a:rPr>
              <a:t>(Reference #7)</a:t>
            </a:r>
            <a:endParaRPr lang="en-US" sz="800" b="1"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932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CEB8-EE4C-8B4F-9A57-918185DC0084}"/>
              </a:ext>
            </a:extLst>
          </p:cNvPr>
          <p:cNvSpPr>
            <a:spLocks noGrp="1"/>
          </p:cNvSpPr>
          <p:nvPr>
            <p:ph type="title"/>
          </p:nvPr>
        </p:nvSpPr>
        <p:spPr/>
        <p:txBody>
          <a:bodyPr>
            <a:normAutofit/>
          </a:bodyPr>
          <a:lstStyle/>
          <a:p>
            <a:pPr algn="ctr"/>
            <a:r>
              <a:rPr lang="en-US" sz="4800" dirty="0">
                <a:solidFill>
                  <a:schemeClr val="tx1"/>
                </a:solidFill>
              </a:rPr>
              <a:t>References</a:t>
            </a:r>
          </a:p>
        </p:txBody>
      </p:sp>
      <p:sp>
        <p:nvSpPr>
          <p:cNvPr id="3" name="Content Placeholder 2">
            <a:extLst>
              <a:ext uri="{FF2B5EF4-FFF2-40B4-BE49-F238E27FC236}">
                <a16:creationId xmlns:a16="http://schemas.microsoft.com/office/drawing/2014/main" id="{4919A7DC-0B95-7942-B742-927472B8C87A}"/>
              </a:ext>
            </a:extLst>
          </p:cNvPr>
          <p:cNvSpPr>
            <a:spLocks noGrp="1"/>
          </p:cNvSpPr>
          <p:nvPr>
            <p:ph sz="quarter" idx="13"/>
          </p:nvPr>
        </p:nvSpPr>
        <p:spPr/>
        <p:txBody>
          <a:bodyPr anchor="t">
            <a:normAutofit fontScale="40000" lnSpcReduction="20000"/>
          </a:bodyPr>
          <a:lstStyle/>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https://www.uscourts.gov/sites/default/files/80_3_2_0.pdf</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https://pdfs.semanticscholar.org/6516/ced8604db72c0cbbb127538750310e7363fd.pdf</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5" action="ppaction://hlinkfile">
                  <a:extLst>
                    <a:ext uri="{A12FA001-AC4F-418D-AE19-62706E023703}">
                      <ahyp:hlinkClr xmlns:ahyp="http://schemas.microsoft.com/office/drawing/2018/hyperlinkcolor" val="tx"/>
                    </a:ext>
                  </a:extLst>
                </a:hlinkClick>
              </a:rPr>
              <a:t>file:///c:/users/katiecali/work%20folders/desktop/downloads/22942-article%20text-54793-1-10-20170612.pdf</a:t>
            </a:r>
            <a:r>
              <a:rPr lang="en-US" cap="none" dirty="0">
                <a:latin typeface="Calibri" panose="020F0502020204030204" pitchFamily="34" charset="0"/>
                <a:cs typeface="Calibri" panose="020F0502020204030204" pitchFamily="34" charset="0"/>
              </a:rPr>
              <a:t> </a:t>
            </a: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https://stars.library.ucf.edu/cgi/viewcontent.cgi?referer=https://www.google.com/&amp;httpsredir=1&amp;article=1270&amp;context=honorstheses</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https://pdfs.semanticscholar.org/6fdf/a7d48d044429a83a9185188ac2e921fe5687.pdf</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https://opensiuc.lib.siu.edu/cgi/viewcontent.cgi?article=1795&amp;context=gs_rp</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https://www.justice.gov/usao-edny/pr/members-and-associates-gambino-and-bonanno-organized-crime-families-arrested</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https://www.simplypsychology.org/attachment.html</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https://www.simplypsychology.org/mary-ainsworth.html</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http://oer2go.org/mods/en-boundless/www.boundless.com/psychology/textbooks/boundless-psychology-textbook/human-development-14/theories-of-human-development-70/kohlberg-s-stages-of-moral-development-268-12803/index.html</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cap="none" dirty="0">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https://www.townandcountrymag.com/society/money-and-power/a12231370/menendez-brothers-murders-trial-why-they-did-it-story/</a:t>
            </a:r>
            <a:endParaRPr lang="en-US" cap="none" dirty="0">
              <a:latin typeface="Calibri" panose="020F0502020204030204" pitchFamily="34" charset="0"/>
              <a:cs typeface="Calibri" panose="020F0502020204030204" pitchFamily="34" charset="0"/>
            </a:endParaRPr>
          </a:p>
          <a:p>
            <a:pPr marL="0" indent="0">
              <a:buSzPct val="110000"/>
              <a:buNone/>
            </a:pPr>
            <a:r>
              <a:rPr lang="en-US" sz="2500" dirty="0">
                <a:solidFill>
                  <a:srgbClr val="000000"/>
                </a:solidFill>
                <a:latin typeface="Calibri" panose="020F0502020204030204" pitchFamily="34" charset="0"/>
              </a:rPr>
              <a:t>Katie Cali, Instructor of Sociology and Criminal Justice, at Northshore Technical Community College.  </a:t>
            </a:r>
            <a:r>
              <a:rPr lang="en-US" dirty="0">
                <a:solidFill>
                  <a:srgbClr val="201F1E"/>
                </a:solidFill>
                <a:latin typeface="Calibri" panose="020F0502020204030204" pitchFamily="34" charset="0"/>
              </a:rPr>
              <a:t>“This work is licensed under the Creative Commons Attribution (CC-BY) License. To view a copy of the license, visit </a:t>
            </a:r>
            <a:r>
              <a:rPr lang="en-US" u="sng" dirty="0">
                <a:solidFill>
                  <a:srgbClr val="0563C1"/>
                </a:solidFill>
                <a:latin typeface="Calibri" panose="020F0502020204030204" pitchFamily="34" charset="0"/>
                <a:hlinkClick r:id="rId14">
                  <a:extLst>
                    <a:ext uri="{A12FA001-AC4F-418D-AE19-62706E023703}">
                      <ahyp:hlinkClr xmlns:ahyp="http://schemas.microsoft.com/office/drawing/2018/hyperlinkcolor" val="tx"/>
                    </a:ext>
                  </a:extLst>
                </a:hlinkClick>
              </a:rPr>
              <a:t>https://creativecommons.org/licenses/by/4.0/</a:t>
            </a:r>
            <a:r>
              <a:rPr lang="en-US" dirty="0">
                <a:solidFill>
                  <a:srgbClr val="000000"/>
                </a:solidFill>
                <a:latin typeface="Calibri" panose="020F0502020204030204" pitchFamily="34" charset="0"/>
              </a:rPr>
              <a:t>” </a:t>
            </a:r>
            <a:endParaRPr lang="en-US"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endParaRPr lang="en-US" sz="18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7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6F27-D604-6545-92CB-B1D90049CDCD}"/>
              </a:ext>
            </a:extLst>
          </p:cNvPr>
          <p:cNvSpPr>
            <a:spLocks noGrp="1"/>
          </p:cNvSpPr>
          <p:nvPr>
            <p:ph type="title"/>
          </p:nvPr>
        </p:nvSpPr>
        <p:spPr>
          <a:xfrm>
            <a:off x="769543" y="137160"/>
            <a:ext cx="10396882" cy="1151965"/>
          </a:xfrm>
        </p:spPr>
        <p:txBody>
          <a:bodyPr vert="horz" lIns="91440" tIns="45720" rIns="91440" bIns="45720" rtlCol="0" anchor="b">
            <a:normAutofit/>
          </a:bodyPr>
          <a:lstStyle/>
          <a:p>
            <a:pPr algn="ctr"/>
            <a:r>
              <a:rPr lang="en-US" sz="6000" dirty="0"/>
              <a:t>Theories </a:t>
            </a:r>
          </a:p>
        </p:txBody>
      </p:sp>
      <p:sp>
        <p:nvSpPr>
          <p:cNvPr id="3" name="Content Placeholder 2">
            <a:extLst>
              <a:ext uri="{FF2B5EF4-FFF2-40B4-BE49-F238E27FC236}">
                <a16:creationId xmlns:a16="http://schemas.microsoft.com/office/drawing/2014/main" id="{2A1C1EE3-E185-D841-8E97-51BE971A79FF}"/>
              </a:ext>
            </a:extLst>
          </p:cNvPr>
          <p:cNvSpPr>
            <a:spLocks noGrp="1"/>
          </p:cNvSpPr>
          <p:nvPr>
            <p:ph sz="quarter" idx="13"/>
          </p:nvPr>
        </p:nvSpPr>
        <p:spPr>
          <a:xfrm>
            <a:off x="182880" y="1612292"/>
            <a:ext cx="11570208" cy="3311189"/>
          </a:xfrm>
        </p:spPr>
        <p:txBody>
          <a:bodyPr/>
          <a:lstStyle/>
          <a:p>
            <a:pPr marL="0" indent="0" algn="ctr">
              <a:buNone/>
            </a:pPr>
            <a:r>
              <a:rPr lang="en-US" sz="4000" dirty="0"/>
              <a:t>Social Learning ☆ Psychoanalytic Criminology ☆ Personality Behavior ☆ Frustration-Aggression ☆ Cognitive </a:t>
            </a:r>
            <a:endParaRPr lang="en-US" dirty="0"/>
          </a:p>
          <a:p>
            <a:pPr marL="0" indent="0">
              <a:buNone/>
            </a:pPr>
            <a:endParaRPr lang="en-US" dirty="0"/>
          </a:p>
        </p:txBody>
      </p:sp>
    </p:spTree>
    <p:extLst>
      <p:ext uri="{BB962C8B-B14F-4D97-AF65-F5344CB8AC3E}">
        <p14:creationId xmlns:p14="http://schemas.microsoft.com/office/powerpoint/2010/main" val="130733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2BAE-3119-274F-A3DA-37845FD161A4}"/>
              </a:ext>
            </a:extLst>
          </p:cNvPr>
          <p:cNvSpPr>
            <a:spLocks noGrp="1"/>
          </p:cNvSpPr>
          <p:nvPr>
            <p:ph type="title"/>
          </p:nvPr>
        </p:nvSpPr>
        <p:spPr>
          <a:xfrm>
            <a:off x="683625" y="331450"/>
            <a:ext cx="10396882" cy="1151965"/>
          </a:xfrm>
        </p:spPr>
        <p:txBody>
          <a:bodyPr>
            <a:normAutofit/>
          </a:bodyPr>
          <a:lstStyle/>
          <a:p>
            <a:pPr algn="ctr"/>
            <a:r>
              <a:rPr lang="en-US" sz="4800" dirty="0">
                <a:solidFill>
                  <a:schemeClr val="tx1"/>
                </a:solidFill>
              </a:rPr>
              <a:t>Attributions</a:t>
            </a:r>
          </a:p>
        </p:txBody>
      </p:sp>
      <p:sp>
        <p:nvSpPr>
          <p:cNvPr id="3" name="Content Placeholder 2">
            <a:extLst>
              <a:ext uri="{FF2B5EF4-FFF2-40B4-BE49-F238E27FC236}">
                <a16:creationId xmlns:a16="http://schemas.microsoft.com/office/drawing/2014/main" id="{6C84DBB1-1AEA-5F4E-B089-6521A742BD17}"/>
              </a:ext>
            </a:extLst>
          </p:cNvPr>
          <p:cNvSpPr>
            <a:spLocks noGrp="1"/>
          </p:cNvSpPr>
          <p:nvPr>
            <p:ph sz="quarter" idx="13"/>
          </p:nvPr>
        </p:nvSpPr>
        <p:spPr>
          <a:xfrm>
            <a:off x="685800" y="1341120"/>
            <a:ext cx="10394707" cy="4033465"/>
          </a:xfrm>
        </p:spPr>
        <p:txBody>
          <a:bodyPr>
            <a:normAutofit/>
          </a:bodyPr>
          <a:lstStyle/>
          <a:p>
            <a:pPr marL="342900" indent="-342900">
              <a:buSzPct val="110000"/>
              <a:buFont typeface="+mj-lt"/>
              <a:buAutoNum type="arabicPeriod"/>
            </a:pPr>
            <a:r>
              <a:rPr lang="en-US" sz="1800"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https://youtu.be/hzm-RsIzsuM</a:t>
            </a:r>
            <a:endParaRPr lang="en-US" sz="18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800" cap="none"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https://youtu.be/_O60TYAIgC4</a:t>
            </a:r>
            <a:endParaRPr lang="en-US" sz="18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endParaRPr lang="en-US" sz="18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endParaRPr lang="en-US" sz="18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endParaRPr lang="en-US" sz="1800" dirty="0"/>
          </a:p>
          <a:p>
            <a:pPr marL="342900" indent="-342900">
              <a:buSzPct val="110000"/>
              <a:buFont typeface="+mj-lt"/>
              <a:buAutoNum type="arabicPeriod"/>
            </a:pPr>
            <a:endParaRPr lang="en-US" sz="1800" dirty="0"/>
          </a:p>
        </p:txBody>
      </p:sp>
    </p:spTree>
    <p:extLst>
      <p:ext uri="{BB962C8B-B14F-4D97-AF65-F5344CB8AC3E}">
        <p14:creationId xmlns:p14="http://schemas.microsoft.com/office/powerpoint/2010/main" val="115925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8C8B-5166-6C40-BA88-58EFA393427E}"/>
              </a:ext>
            </a:extLst>
          </p:cNvPr>
          <p:cNvSpPr>
            <a:spLocks noGrp="1"/>
          </p:cNvSpPr>
          <p:nvPr>
            <p:ph type="title"/>
          </p:nvPr>
        </p:nvSpPr>
        <p:spPr/>
        <p:txBody>
          <a:bodyPr anchor="ctr">
            <a:normAutofit/>
          </a:bodyPr>
          <a:lstStyle/>
          <a:p>
            <a:pPr algn="ctr"/>
            <a:r>
              <a:rPr lang="en-US" dirty="0">
                <a:solidFill>
                  <a:schemeClr val="tx1"/>
                </a:solidFill>
              </a:rPr>
              <a:t>Social Learning  Theory </a:t>
            </a:r>
            <a:r>
              <a:rPr lang="en-US" sz="2400" dirty="0">
                <a:solidFill>
                  <a:schemeClr val="tx1"/>
                </a:solidFill>
              </a:rPr>
              <a:t>(1 of 3)</a:t>
            </a:r>
          </a:p>
        </p:txBody>
      </p:sp>
      <p:sp>
        <p:nvSpPr>
          <p:cNvPr id="3" name="Content Placeholder 2">
            <a:extLst>
              <a:ext uri="{FF2B5EF4-FFF2-40B4-BE49-F238E27FC236}">
                <a16:creationId xmlns:a16="http://schemas.microsoft.com/office/drawing/2014/main" id="{64F14431-849E-964F-9691-CE92707547F3}"/>
              </a:ext>
            </a:extLst>
          </p:cNvPr>
          <p:cNvSpPr>
            <a:spLocks noGrp="1"/>
          </p:cNvSpPr>
          <p:nvPr>
            <p:ph sz="quarter" idx="13"/>
          </p:nvPr>
        </p:nvSpPr>
        <p:spPr>
          <a:xfrm>
            <a:off x="685800" y="1658112"/>
            <a:ext cx="10394707" cy="3716473"/>
          </a:xfrm>
        </p:spPr>
        <p:txBody>
          <a:bodyPr anchor="ctr">
            <a:normAutofit fontScale="92500" lnSpcReduction="20000"/>
          </a:bodyPr>
          <a:lstStyle/>
          <a:p>
            <a:endParaRPr lang="en-US" sz="1600" dirty="0">
              <a:solidFill>
                <a:schemeClr val="tx1">
                  <a:lumMod val="95000"/>
                  <a:lumOff val="5000"/>
                </a:schemeClr>
              </a:solidFill>
            </a:endParaRPr>
          </a:p>
          <a:p>
            <a:r>
              <a:rPr lang="en-US" sz="2400" cap="none" dirty="0">
                <a:solidFill>
                  <a:schemeClr val="tx1">
                    <a:lumMod val="95000"/>
                    <a:lumOff val="5000"/>
                  </a:schemeClr>
                </a:solidFill>
                <a:latin typeface="Calibri" panose="020F0502020204030204" pitchFamily="34" charset="0"/>
                <a:cs typeface="Calibri" panose="020F0502020204030204" pitchFamily="34" charset="0"/>
              </a:rPr>
              <a:t>Bandura (1971) </a:t>
            </a:r>
          </a:p>
          <a:p>
            <a:r>
              <a:rPr lang="en-US" sz="2400" cap="none" dirty="0">
                <a:solidFill>
                  <a:schemeClr val="tx1">
                    <a:lumMod val="95000"/>
                    <a:lumOff val="5000"/>
                  </a:schemeClr>
                </a:solidFill>
                <a:latin typeface="Calibri" panose="020F0502020204030204" pitchFamily="34" charset="0"/>
                <a:cs typeface="Calibri" panose="020F0502020204030204" pitchFamily="34" charset="0"/>
              </a:rPr>
              <a:t> </a:t>
            </a:r>
            <a:r>
              <a:rPr lang="en-US" sz="2400" b="1" cap="none" dirty="0">
                <a:solidFill>
                  <a:schemeClr val="accent2"/>
                </a:solidFill>
                <a:latin typeface="Calibri" panose="020F0502020204030204" pitchFamily="34" charset="0"/>
                <a:cs typeface="Calibri" panose="020F0502020204030204" pitchFamily="34" charset="0"/>
              </a:rPr>
              <a:t>Social Learning Theory </a:t>
            </a:r>
            <a:r>
              <a:rPr lang="en-US" sz="2400" cap="none" dirty="0">
                <a:latin typeface="Calibri" panose="020F0502020204030204" pitchFamily="34" charset="0"/>
                <a:cs typeface="Calibri" panose="020F0502020204030204" pitchFamily="34" charset="0"/>
              </a:rPr>
              <a:t>is a cognitive and behavioral theory that explains human behavior through the interaction of personal (cognitive), environmental, and behavioral factors in a social setting. </a:t>
            </a:r>
          </a:p>
          <a:p>
            <a:pPr lvl="1">
              <a:buSzPct val="110000"/>
              <a:buFont typeface="Wingdings" panose="05000000000000000000" pitchFamily="2" charset="2"/>
              <a:buChar char="Ø"/>
            </a:pPr>
            <a:r>
              <a:rPr lang="en-US" sz="2000" cap="none" dirty="0">
                <a:latin typeface="Calibri" panose="020F0502020204030204" pitchFamily="34" charset="0"/>
                <a:cs typeface="Calibri" panose="020F0502020204030204" pitchFamily="34" charset="0"/>
              </a:rPr>
              <a:t>A person’s behavior is influenced by his or her environment as well as inherent personal traits </a:t>
            </a:r>
          </a:p>
          <a:p>
            <a:pPr lvl="1">
              <a:buSzPct val="110000"/>
              <a:buFont typeface="Wingdings" panose="05000000000000000000" pitchFamily="2" charset="2"/>
              <a:buChar char="Ø"/>
            </a:pPr>
            <a:r>
              <a:rPr lang="en-US" sz="2000" cap="none" dirty="0">
                <a:latin typeface="Calibri" panose="020F0502020204030204" pitchFamily="34" charset="0"/>
                <a:cs typeface="Calibri" panose="020F0502020204030204" pitchFamily="34" charset="0"/>
              </a:rPr>
              <a:t>A person’s environment is influenced by the presence of and interaction with that person’s behaviors and traits</a:t>
            </a:r>
          </a:p>
          <a:p>
            <a:pPr lvl="1">
              <a:buSzPct val="110000"/>
              <a:buFont typeface="Wingdings" panose="05000000000000000000" pitchFamily="2" charset="2"/>
              <a:buChar char="Ø"/>
            </a:pPr>
            <a:r>
              <a:rPr lang="en-US" sz="2000" cap="none" dirty="0">
                <a:latin typeface="Calibri" panose="020F0502020204030204" pitchFamily="34" charset="0"/>
                <a:cs typeface="Calibri" panose="020F0502020204030204" pitchFamily="34" charset="0"/>
              </a:rPr>
              <a:t> Personal traits are influenced by both behavior and the environment.</a:t>
            </a:r>
            <a:endParaRPr lang="en-US" sz="1400" b="1" cap="none" dirty="0">
              <a:solidFill>
                <a:schemeClr val="tx1">
                  <a:lumMod val="95000"/>
                  <a:lumOff val="5000"/>
                </a:schemeClr>
              </a:solidFill>
              <a:latin typeface="Calibri" panose="020F0502020204030204" pitchFamily="34" charset="0"/>
              <a:cs typeface="Calibri" panose="020F0502020204030204" pitchFamily="34" charset="0"/>
            </a:endParaRPr>
          </a:p>
          <a:p>
            <a:pPr marL="0" indent="0" algn="r">
              <a:buNone/>
            </a:pPr>
            <a:r>
              <a:rPr lang="en-US" sz="1400" b="1" cap="none" dirty="0">
                <a:solidFill>
                  <a:schemeClr val="tx1">
                    <a:lumMod val="95000"/>
                    <a:lumOff val="5000"/>
                  </a:schemeClr>
                </a:solidFill>
                <a:latin typeface="Calibri" panose="020F0502020204030204" pitchFamily="34" charset="0"/>
                <a:cs typeface="Calibri" panose="020F0502020204030204" pitchFamily="34" charset="0"/>
              </a:rPr>
              <a:t>(Reference #3)</a:t>
            </a:r>
          </a:p>
        </p:txBody>
      </p:sp>
    </p:spTree>
    <p:extLst>
      <p:ext uri="{BB962C8B-B14F-4D97-AF65-F5344CB8AC3E}">
        <p14:creationId xmlns:p14="http://schemas.microsoft.com/office/powerpoint/2010/main" val="264941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3FA6-4687-B744-93E8-3B07A645DFFD}"/>
              </a:ext>
            </a:extLst>
          </p:cNvPr>
          <p:cNvSpPr>
            <a:spLocks noGrp="1"/>
          </p:cNvSpPr>
          <p:nvPr>
            <p:ph type="title"/>
          </p:nvPr>
        </p:nvSpPr>
        <p:spPr/>
        <p:txBody>
          <a:bodyPr/>
          <a:lstStyle/>
          <a:p>
            <a:pPr algn="ctr"/>
            <a:r>
              <a:rPr lang="en-US" dirty="0">
                <a:solidFill>
                  <a:schemeClr val="tx1"/>
                </a:solidFill>
              </a:rPr>
              <a:t>Social Learning Theory </a:t>
            </a:r>
            <a:r>
              <a:rPr lang="en-US" sz="2400" dirty="0">
                <a:solidFill>
                  <a:schemeClr val="tx1"/>
                </a:solidFill>
              </a:rPr>
              <a:t>(2 of 3)</a:t>
            </a:r>
          </a:p>
        </p:txBody>
      </p:sp>
      <p:sp>
        <p:nvSpPr>
          <p:cNvPr id="3" name="Content Placeholder 2">
            <a:extLst>
              <a:ext uri="{FF2B5EF4-FFF2-40B4-BE49-F238E27FC236}">
                <a16:creationId xmlns:a16="http://schemas.microsoft.com/office/drawing/2014/main" id="{8FE6CAF5-0327-C142-A47E-6A77169CA652}"/>
              </a:ext>
            </a:extLst>
          </p:cNvPr>
          <p:cNvSpPr>
            <a:spLocks noGrp="1"/>
          </p:cNvSpPr>
          <p:nvPr>
            <p:ph sz="quarter" idx="13"/>
          </p:nvPr>
        </p:nvSpPr>
        <p:spPr/>
        <p:txBody>
          <a:bodyPr>
            <a:normAutofit/>
          </a:bodyPr>
          <a:lstStyle/>
          <a:p>
            <a:pPr lvl="0">
              <a:buClr>
                <a:srgbClr val="8FA751"/>
              </a:buClr>
            </a:pPr>
            <a:r>
              <a:rPr lang="en-US" sz="2400" cap="none" dirty="0">
                <a:solidFill>
                  <a:prstClr val="black"/>
                </a:solidFill>
                <a:latin typeface="Calibri" panose="020F0502020204030204" pitchFamily="34" charset="0"/>
                <a:cs typeface="Calibri" panose="020F0502020204030204" pitchFamily="34" charset="0"/>
              </a:rPr>
              <a:t>Observational learning comprises four distinct cognitive stages: </a:t>
            </a:r>
          </a:p>
          <a:p>
            <a:pPr lvl="1">
              <a:buClr>
                <a:srgbClr val="8FA751"/>
              </a:buClr>
            </a:pPr>
            <a:r>
              <a:rPr lang="en-US" sz="2400" b="1" cap="none" dirty="0">
                <a:solidFill>
                  <a:schemeClr val="accent1"/>
                </a:solidFill>
                <a:latin typeface="Calibri" panose="020F0502020204030204" pitchFamily="34" charset="0"/>
                <a:cs typeface="Calibri" panose="020F0502020204030204" pitchFamily="34" charset="0"/>
              </a:rPr>
              <a:t>Attention</a:t>
            </a:r>
            <a:r>
              <a:rPr lang="en-US" sz="2400" cap="none" dirty="0">
                <a:solidFill>
                  <a:prstClr val="black"/>
                </a:solidFill>
                <a:latin typeface="Calibri" panose="020F0502020204030204" pitchFamily="34" charset="0"/>
                <a:cs typeface="Calibri" panose="020F0502020204030204" pitchFamily="34" charset="0"/>
              </a:rPr>
              <a:t> - actively observing the behavioral model </a:t>
            </a:r>
          </a:p>
          <a:p>
            <a:pPr lvl="1">
              <a:buClr>
                <a:srgbClr val="8FA751"/>
              </a:buClr>
            </a:pPr>
            <a:r>
              <a:rPr lang="en-US" sz="2400" b="1" cap="none" dirty="0">
                <a:solidFill>
                  <a:schemeClr val="accent2"/>
                </a:solidFill>
                <a:latin typeface="Calibri" panose="020F0502020204030204" pitchFamily="34" charset="0"/>
                <a:cs typeface="Calibri" panose="020F0502020204030204" pitchFamily="34" charset="0"/>
              </a:rPr>
              <a:t>Retention</a:t>
            </a:r>
            <a:r>
              <a:rPr lang="en-US" sz="2400" cap="none" dirty="0">
                <a:solidFill>
                  <a:prstClr val="black"/>
                </a:solidFill>
                <a:latin typeface="Calibri" panose="020F0502020204030204" pitchFamily="34" charset="0"/>
                <a:cs typeface="Calibri" panose="020F0502020204030204" pitchFamily="34" charset="0"/>
              </a:rPr>
              <a:t> - storing new information to be retrieved at a later time </a:t>
            </a:r>
          </a:p>
          <a:p>
            <a:pPr lvl="1">
              <a:buClr>
                <a:srgbClr val="8FA751"/>
              </a:buClr>
            </a:pPr>
            <a:r>
              <a:rPr lang="en-US" sz="2400" b="1" cap="none" dirty="0">
                <a:solidFill>
                  <a:schemeClr val="accent3"/>
                </a:solidFill>
                <a:latin typeface="Calibri" panose="020F0502020204030204" pitchFamily="34" charset="0"/>
                <a:cs typeface="Calibri" panose="020F0502020204030204" pitchFamily="34" charset="0"/>
              </a:rPr>
              <a:t>Reproduction</a:t>
            </a:r>
            <a:r>
              <a:rPr lang="en-US" sz="2400" cap="none" dirty="0">
                <a:solidFill>
                  <a:prstClr val="black"/>
                </a:solidFill>
                <a:latin typeface="Calibri" panose="020F0502020204030204" pitchFamily="34" charset="0"/>
                <a:cs typeface="Calibri" panose="020F0502020204030204" pitchFamily="34" charset="0"/>
              </a:rPr>
              <a:t> - recreating modeled behavior in order to practice it </a:t>
            </a:r>
          </a:p>
          <a:p>
            <a:pPr lvl="1">
              <a:buClr>
                <a:srgbClr val="8FA751"/>
              </a:buClr>
            </a:pPr>
            <a:r>
              <a:rPr lang="en-US" sz="2400" b="1" cap="none" dirty="0">
                <a:solidFill>
                  <a:schemeClr val="accent4"/>
                </a:solidFill>
                <a:latin typeface="Calibri" panose="020F0502020204030204" pitchFamily="34" charset="0"/>
                <a:cs typeface="Calibri" panose="020F0502020204030204" pitchFamily="34" charset="0"/>
              </a:rPr>
              <a:t>Motivation</a:t>
            </a:r>
            <a:r>
              <a:rPr lang="en-US" sz="2400" cap="none" dirty="0">
                <a:solidFill>
                  <a:prstClr val="black"/>
                </a:solidFill>
                <a:latin typeface="Calibri" panose="020F0502020204030204" pitchFamily="34" charset="0"/>
                <a:cs typeface="Calibri" panose="020F0502020204030204" pitchFamily="34" charset="0"/>
              </a:rPr>
              <a:t> - feeling compelled to continue the behavior in the future</a:t>
            </a:r>
            <a:endParaRPr lang="en-US" sz="2400" cap="none" dirty="0">
              <a:solidFill>
                <a:prstClr val="black">
                  <a:lumMod val="95000"/>
                  <a:lumOff val="5000"/>
                </a:prstClr>
              </a:solidFill>
              <a:latin typeface="Calibri" panose="020F0502020204030204" pitchFamily="34" charset="0"/>
              <a:cs typeface="Calibri" panose="020F0502020204030204" pitchFamily="34" charset="0"/>
            </a:endParaRPr>
          </a:p>
          <a:p>
            <a:pPr marL="0" lvl="0" indent="0" algn="r">
              <a:buClr>
                <a:srgbClr val="8FA751"/>
              </a:buClr>
              <a:buNone/>
            </a:pPr>
            <a:r>
              <a:rPr lang="en-US" sz="1300" b="1" cap="none" dirty="0">
                <a:solidFill>
                  <a:prstClr val="black">
                    <a:lumMod val="95000"/>
                    <a:lumOff val="5000"/>
                  </a:prstClr>
                </a:solidFill>
                <a:latin typeface="Calibri" panose="020F0502020204030204" pitchFamily="34" charset="0"/>
                <a:cs typeface="Calibri" panose="020F0502020204030204" pitchFamily="34" charset="0"/>
              </a:rPr>
              <a:t>(Reference #3)</a:t>
            </a:r>
          </a:p>
          <a:p>
            <a:endParaRPr lang="en-US" dirty="0"/>
          </a:p>
        </p:txBody>
      </p:sp>
    </p:spTree>
    <p:extLst>
      <p:ext uri="{BB962C8B-B14F-4D97-AF65-F5344CB8AC3E}">
        <p14:creationId xmlns:p14="http://schemas.microsoft.com/office/powerpoint/2010/main" val="287308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25" y="0"/>
            <a:ext cx="10396882" cy="1151965"/>
          </a:xfrm>
        </p:spPr>
        <p:txBody>
          <a:bodyPr vert="horz" lIns="91440" tIns="45720" rIns="91440" bIns="45720" rtlCol="0" anchor="ctr">
            <a:normAutofit/>
          </a:bodyPr>
          <a:lstStyle/>
          <a:p>
            <a:pPr algn="ctr"/>
            <a:r>
              <a:rPr lang="en-US" sz="3800" dirty="0">
                <a:solidFill>
                  <a:schemeClr val="tx1"/>
                </a:solidFill>
              </a:rPr>
              <a:t>Social Learning Theory </a:t>
            </a:r>
            <a:r>
              <a:rPr lang="en-US" sz="2400" dirty="0">
                <a:solidFill>
                  <a:schemeClr val="tx1"/>
                </a:solidFill>
              </a:rPr>
              <a:t>(3 of 3)</a:t>
            </a:r>
          </a:p>
        </p:txBody>
      </p:sp>
      <p:sp>
        <p:nvSpPr>
          <p:cNvPr id="3" name="Content Placeholder 2"/>
          <p:cNvSpPr>
            <a:spLocks noGrp="1"/>
          </p:cNvSpPr>
          <p:nvPr>
            <p:ph sz="quarter" idx="13"/>
          </p:nvPr>
        </p:nvSpPr>
        <p:spPr>
          <a:xfrm>
            <a:off x="685800" y="877824"/>
            <a:ext cx="10394707" cy="4496761"/>
          </a:xfrm>
        </p:spPr>
        <p:txBody>
          <a:bodyPr vert="horz" lIns="91440" tIns="45720" rIns="91440" bIns="45720" rtlCol="0" anchor="ctr">
            <a:normAutofit lnSpcReduction="10000"/>
          </a:bodyPr>
          <a:lstStyle/>
          <a:p>
            <a:pPr>
              <a:lnSpc>
                <a:spcPct val="110000"/>
              </a:lnSpc>
            </a:pPr>
            <a:r>
              <a:rPr lang="en-US" sz="2400" cap="none" dirty="0">
                <a:latin typeface="Calibri"/>
                <a:cs typeface="Calibri"/>
              </a:rPr>
              <a:t>Albert Bandura (1960s) </a:t>
            </a:r>
            <a:endParaRPr lang="en-US" sz="2400" cap="none" dirty="0">
              <a:latin typeface="Calibri" panose="020F0502020204030204" pitchFamily="34" charset="0"/>
              <a:cs typeface="Calibri" panose="020F0502020204030204" pitchFamily="34" charset="0"/>
            </a:endParaRPr>
          </a:p>
          <a:p>
            <a:pPr>
              <a:lnSpc>
                <a:spcPct val="110000"/>
              </a:lnSpc>
            </a:pPr>
            <a:r>
              <a:rPr lang="en-US" sz="2400" b="1" cap="none" dirty="0">
                <a:latin typeface="Calibri" panose="020F0502020204030204" pitchFamily="34" charset="0"/>
                <a:cs typeface="Calibri" panose="020F0502020204030204" pitchFamily="34" charset="0"/>
              </a:rPr>
              <a:t>Social learning theory </a:t>
            </a:r>
            <a:r>
              <a:rPr lang="en-US" sz="2400" cap="none" dirty="0">
                <a:latin typeface="Calibri" panose="020F0502020204030204" pitchFamily="34" charset="0"/>
                <a:cs typeface="Calibri" panose="020F0502020204030204" pitchFamily="34" charset="0"/>
              </a:rPr>
              <a:t>- aggressive behavior is learned and focused on the process of learning through observation or by example either intentionally or accidentally</a:t>
            </a:r>
          </a:p>
          <a:p>
            <a:pPr>
              <a:lnSpc>
                <a:spcPct val="110000"/>
              </a:lnSpc>
            </a:pPr>
            <a:r>
              <a:rPr lang="en-US" sz="2400" cap="none" dirty="0">
                <a:latin typeface="Calibri" panose="020F0502020204030204" pitchFamily="34" charset="0"/>
                <a:cs typeface="Calibri" panose="020F0502020204030204" pitchFamily="34" charset="0"/>
              </a:rPr>
              <a:t>Individuals will learn how to act, feel, behave based on what they learn from watching others. </a:t>
            </a:r>
          </a:p>
          <a:p>
            <a:pPr>
              <a:lnSpc>
                <a:spcPct val="110000"/>
              </a:lnSpc>
            </a:pPr>
            <a:r>
              <a:rPr lang="en-US" sz="1800" b="1" cap="none" dirty="0">
                <a:latin typeface="Calibri" panose="020F0502020204030204" pitchFamily="34" charset="0"/>
                <a:cs typeface="Calibri" panose="020F0502020204030204" pitchFamily="34" charset="0"/>
              </a:rPr>
              <a:t>Bobo doll experiment:</a:t>
            </a:r>
          </a:p>
          <a:p>
            <a:pPr lvl="1">
              <a:lnSpc>
                <a:spcPct val="110000"/>
              </a:lnSpc>
            </a:pPr>
            <a:r>
              <a:rPr lang="en-US" sz="1600"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https://www.Youtube.Com/watch?Time_continue=11&amp;v=pr0otcvthbu</a:t>
            </a:r>
            <a:endParaRPr lang="en-US" sz="1600" cap="none" dirty="0">
              <a:latin typeface="Calibri" panose="020F0502020204030204" pitchFamily="34" charset="0"/>
              <a:cs typeface="Calibri" panose="020F0502020204030204" pitchFamily="34" charset="0"/>
            </a:endParaRPr>
          </a:p>
          <a:p>
            <a:pPr>
              <a:lnSpc>
                <a:spcPct val="110000"/>
              </a:lnSpc>
            </a:pPr>
            <a:r>
              <a:rPr lang="en-US" sz="1800" b="1" cap="none" dirty="0">
                <a:latin typeface="Calibri" panose="020F0502020204030204" pitchFamily="34" charset="0"/>
                <a:cs typeface="Calibri" panose="020F0502020204030204" pitchFamily="34" charset="0"/>
              </a:rPr>
              <a:t>Bobo doll experiment explained: </a:t>
            </a:r>
          </a:p>
          <a:p>
            <a:pPr lvl="1">
              <a:lnSpc>
                <a:spcPct val="110000"/>
              </a:lnSpc>
            </a:pPr>
            <a:r>
              <a:rPr lang="en-US" sz="1600" cap="none"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Https://www.Youtube.Com/watch?V=zerck0lrjp8</a:t>
            </a:r>
            <a:endParaRPr lang="en-US" sz="1600" cap="none" dirty="0">
              <a:latin typeface="Calibri" panose="020F0502020204030204" pitchFamily="34" charset="0"/>
              <a:cs typeface="Calibri" panose="020F0502020204030204" pitchFamily="34" charset="0"/>
            </a:endParaRPr>
          </a:p>
          <a:p>
            <a:pPr marL="0" indent="0" algn="r">
              <a:lnSpc>
                <a:spcPct val="110000"/>
              </a:lnSpc>
              <a:buNone/>
            </a:pPr>
            <a:r>
              <a:rPr lang="en-US" sz="1800" b="1" cap="none" dirty="0">
                <a:latin typeface="Calibri" panose="020F0502020204030204" pitchFamily="34" charset="0"/>
                <a:cs typeface="Calibri" panose="020F0502020204030204" pitchFamily="34" charset="0"/>
              </a:rPr>
              <a:t>(Reference #5)</a:t>
            </a:r>
          </a:p>
        </p:txBody>
      </p:sp>
    </p:spTree>
    <p:extLst>
      <p:ext uri="{BB962C8B-B14F-4D97-AF65-F5344CB8AC3E}">
        <p14:creationId xmlns:p14="http://schemas.microsoft.com/office/powerpoint/2010/main" val="108993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E8E-E68A-AD48-A118-71C801EA7FBB}"/>
              </a:ext>
            </a:extLst>
          </p:cNvPr>
          <p:cNvSpPr>
            <a:spLocks noGrp="1"/>
          </p:cNvSpPr>
          <p:nvPr>
            <p:ph type="title"/>
          </p:nvPr>
        </p:nvSpPr>
        <p:spPr/>
        <p:txBody>
          <a:bodyPr>
            <a:normAutofit/>
          </a:bodyPr>
          <a:lstStyle/>
          <a:p>
            <a:pPr algn="ctr"/>
            <a:r>
              <a:rPr lang="en-US" dirty="0">
                <a:solidFill>
                  <a:schemeClr val="tx1"/>
                </a:solidFill>
              </a:rPr>
              <a:t>Psychoanalytic Perspective </a:t>
            </a:r>
          </a:p>
        </p:txBody>
      </p:sp>
      <p:graphicFrame>
        <p:nvGraphicFramePr>
          <p:cNvPr id="16" name="Content Placeholder 2" descr="Psychoanalytic Perspective Table">
            <a:extLst>
              <a:ext uri="{FF2B5EF4-FFF2-40B4-BE49-F238E27FC236}">
                <a16:creationId xmlns:a16="http://schemas.microsoft.com/office/drawing/2014/main" id="{F26A09DD-6712-4E09-B68E-79E85333166F}"/>
              </a:ext>
            </a:extLst>
          </p:cNvPr>
          <p:cNvGraphicFramePr>
            <a:graphicFrameLocks noGrp="1"/>
          </p:cNvGraphicFramePr>
          <p:nvPr>
            <p:ph sz="quarter" idx="13"/>
            <p:extLst>
              <p:ext uri="{D42A27DB-BD31-4B8C-83A1-F6EECF244321}">
                <p14:modId xmlns:p14="http://schemas.microsoft.com/office/powerpoint/2010/main" val="719639534"/>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15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83F6-895E-144F-A1B1-C9221F469F39}"/>
              </a:ext>
            </a:extLst>
          </p:cNvPr>
          <p:cNvSpPr>
            <a:spLocks noGrp="1"/>
          </p:cNvSpPr>
          <p:nvPr>
            <p:ph type="title"/>
          </p:nvPr>
        </p:nvSpPr>
        <p:spPr/>
        <p:txBody>
          <a:bodyPr vert="horz" lIns="91440" tIns="45720" rIns="91440" bIns="45720" rtlCol="0" anchor="b">
            <a:normAutofit/>
          </a:bodyPr>
          <a:lstStyle/>
          <a:p>
            <a:pPr algn="ctr"/>
            <a:r>
              <a:rPr lang="en-US" sz="4000" dirty="0">
                <a:solidFill>
                  <a:schemeClr val="tx1"/>
                </a:solidFill>
              </a:rPr>
              <a:t>Psychoanalytic Criminology</a:t>
            </a:r>
          </a:p>
        </p:txBody>
      </p:sp>
      <p:sp>
        <p:nvSpPr>
          <p:cNvPr id="3" name="TextBox 2">
            <a:extLst>
              <a:ext uri="{FF2B5EF4-FFF2-40B4-BE49-F238E27FC236}">
                <a16:creationId xmlns:a16="http://schemas.microsoft.com/office/drawing/2014/main" id="{B2B62622-D3B7-A74B-B2DB-E71C365B0087}"/>
              </a:ext>
            </a:extLst>
          </p:cNvPr>
          <p:cNvSpPr txBox="1"/>
          <p:nvPr/>
        </p:nvSpPr>
        <p:spPr>
          <a:xfrm>
            <a:off x="2462784" y="2067470"/>
            <a:ext cx="7620000" cy="1754326"/>
          </a:xfrm>
          <a:prstGeom prst="rect">
            <a:avLst/>
          </a:prstGeom>
          <a:noFill/>
        </p:spPr>
        <p:txBody>
          <a:bodyPr wrap="square" rtlCol="0">
            <a:spAutoFit/>
          </a:bodyPr>
          <a:lstStyle/>
          <a:p>
            <a:r>
              <a:rPr lang="en-US" sz="2400" b="1" dirty="0">
                <a:solidFill>
                  <a:schemeClr val="accent4">
                    <a:lumMod val="75000"/>
                  </a:schemeClr>
                </a:solidFill>
                <a:latin typeface="Calibri" panose="020F0502020204030204" pitchFamily="34" charset="0"/>
                <a:cs typeface="Calibri" panose="020F0502020204030204" pitchFamily="34" charset="0"/>
              </a:rPr>
              <a:t>Psychoanalytic theories </a:t>
            </a:r>
            <a:r>
              <a:rPr lang="en-US" sz="2400" dirty="0">
                <a:latin typeface="Calibri" panose="020F0502020204030204" pitchFamily="34" charset="0"/>
                <a:cs typeface="Calibri" panose="020F0502020204030204" pitchFamily="34" charset="0"/>
              </a:rPr>
              <a:t>assume that negative early childhood experiences may increase the probability of criminal behavior.</a:t>
            </a:r>
          </a:p>
          <a:p>
            <a:endParaRPr lang="en-US" sz="2400" dirty="0">
              <a:latin typeface="Calibri" panose="020F0502020204030204" pitchFamily="34" charset="0"/>
              <a:cs typeface="Calibri" panose="020F0502020204030204" pitchFamily="34" charset="0"/>
            </a:endParaRPr>
          </a:p>
          <a:p>
            <a:pPr algn="r"/>
            <a:r>
              <a:rPr lang="en-US" sz="1200" b="1" dirty="0">
                <a:latin typeface="Calibri" panose="020F0502020204030204" pitchFamily="34" charset="0"/>
                <a:cs typeface="Calibri" panose="020F0502020204030204" pitchFamily="34" charset="0"/>
              </a:rPr>
              <a:t>(Reference #1) </a:t>
            </a:r>
            <a:endParaRPr lang="en-US" sz="12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34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1757-72A3-E648-847A-10806AA45581}"/>
              </a:ext>
            </a:extLst>
          </p:cNvPr>
          <p:cNvSpPr>
            <a:spLocks noGrp="1"/>
          </p:cNvSpPr>
          <p:nvPr>
            <p:ph type="title"/>
          </p:nvPr>
        </p:nvSpPr>
        <p:spPr/>
        <p:txBody>
          <a:bodyPr>
            <a:normAutofit/>
          </a:bodyPr>
          <a:lstStyle/>
          <a:p>
            <a:pPr algn="ctr"/>
            <a:r>
              <a:rPr lang="en-US" sz="4600" dirty="0">
                <a:solidFill>
                  <a:schemeClr val="tx1"/>
                </a:solidFill>
              </a:rPr>
              <a:t>Criminality Personality </a:t>
            </a:r>
            <a:r>
              <a:rPr lang="en-US" sz="2700" dirty="0">
                <a:solidFill>
                  <a:schemeClr val="tx1"/>
                </a:solidFill>
              </a:rPr>
              <a:t>(1 of 2) </a:t>
            </a:r>
          </a:p>
        </p:txBody>
      </p:sp>
      <p:sp>
        <p:nvSpPr>
          <p:cNvPr id="18" name="Content Placeholder 2">
            <a:extLst>
              <a:ext uri="{FF2B5EF4-FFF2-40B4-BE49-F238E27FC236}">
                <a16:creationId xmlns:a16="http://schemas.microsoft.com/office/drawing/2014/main" id="{8B6FADF8-8863-DE42-8470-EC2562E4E0BC}"/>
              </a:ext>
            </a:extLst>
          </p:cNvPr>
          <p:cNvSpPr>
            <a:spLocks noGrp="1"/>
          </p:cNvSpPr>
          <p:nvPr>
            <p:ph sz="quarter" idx="13"/>
          </p:nvPr>
        </p:nvSpPr>
        <p:spPr/>
        <p:txBody>
          <a:bodyPr>
            <a:normAutofit lnSpcReduction="10000"/>
          </a:bodyPr>
          <a:lstStyle/>
          <a:p>
            <a:pPr>
              <a:lnSpc>
                <a:spcPct val="110000"/>
              </a:lnSpc>
            </a:pPr>
            <a:r>
              <a:rPr lang="en-US" sz="2400" cap="none" dirty="0">
                <a:latin typeface="Calibri" panose="020F0502020204030204" pitchFamily="34" charset="0"/>
                <a:cs typeface="Calibri" panose="020F0502020204030204" pitchFamily="34" charset="0"/>
              </a:rPr>
              <a:t>Assume that offenders have developed criminal thinking patterns that are distinct from those of non-offenders. </a:t>
            </a:r>
          </a:p>
          <a:p>
            <a:pPr>
              <a:lnSpc>
                <a:spcPct val="110000"/>
              </a:lnSpc>
            </a:pPr>
            <a:r>
              <a:rPr lang="en-US" sz="2400" cap="none" dirty="0">
                <a:latin typeface="Calibri" panose="020F0502020204030204" pitchFamily="34" charset="0"/>
                <a:cs typeface="Calibri" panose="020F0502020204030204" pitchFamily="34" charset="0"/>
              </a:rPr>
              <a:t>“The root causes of crime are not...Social issues [high unemployment, bad schools] but deeply ingrained features of the human personality and its early experiences. </a:t>
            </a:r>
          </a:p>
          <a:p>
            <a:pPr lvl="1">
              <a:lnSpc>
                <a:spcPct val="110000"/>
              </a:lnSpc>
            </a:pPr>
            <a:r>
              <a:rPr lang="en-US" sz="2400" cap="none" dirty="0">
                <a:latin typeface="Calibri"/>
                <a:cs typeface="Calibri"/>
              </a:rPr>
              <a:t>Low intelligence, an impulsive personality, and a lack of empathy for others are leading characteristics of people at risk for becoming offenders </a:t>
            </a:r>
            <a:endParaRPr lang="en-US" sz="2400" cap="none" dirty="0">
              <a:latin typeface="Calibri" panose="020F0502020204030204" pitchFamily="34" charset="0"/>
              <a:cs typeface="Calibri" panose="020F0502020204030204" pitchFamily="34" charset="0"/>
            </a:endParaRPr>
          </a:p>
          <a:p>
            <a:pPr marL="0" indent="0" algn="r">
              <a:lnSpc>
                <a:spcPct val="110000"/>
              </a:lnSpc>
              <a:buNone/>
            </a:pPr>
            <a:r>
              <a:rPr lang="en-US" sz="1500" b="1" cap="none" dirty="0">
                <a:latin typeface="Calibri" panose="020F0502020204030204" pitchFamily="34" charset="0"/>
                <a:cs typeface="Calibri" panose="020F0502020204030204" pitchFamily="34" charset="0"/>
              </a:rPr>
              <a:t>(Reference #1)</a:t>
            </a:r>
            <a:endParaRPr lang="en-US" sz="1500" b="1" dirty="0"/>
          </a:p>
        </p:txBody>
      </p:sp>
    </p:spTree>
    <p:extLst>
      <p:ext uri="{BB962C8B-B14F-4D97-AF65-F5344CB8AC3E}">
        <p14:creationId xmlns:p14="http://schemas.microsoft.com/office/powerpoint/2010/main" val="14874246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otalTime>697</TotalTime>
  <Words>1951</Words>
  <Application>Microsoft Office PowerPoint</Application>
  <PresentationFormat>Widescreen</PresentationFormat>
  <Paragraphs>206</Paragraphs>
  <Slides>30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Impact</vt:lpstr>
      <vt:lpstr>Wingdings</vt:lpstr>
      <vt:lpstr>Main Event</vt:lpstr>
      <vt:lpstr>Psychological &amp; Psychiatric Theories of Crime </vt:lpstr>
      <vt:lpstr>Psychological Criminology</vt:lpstr>
      <vt:lpstr>Theories </vt:lpstr>
      <vt:lpstr>Social Learning  Theory (1 of 3)</vt:lpstr>
      <vt:lpstr>Social Learning Theory (2 of 3)</vt:lpstr>
      <vt:lpstr>Social Learning Theory (3 of 3)</vt:lpstr>
      <vt:lpstr>Psychoanalytic Perspective </vt:lpstr>
      <vt:lpstr>Psychoanalytic Criminology</vt:lpstr>
      <vt:lpstr>Criminality Personality (1 of 2) </vt:lpstr>
      <vt:lpstr>Criminality Personality (2 of 2) </vt:lpstr>
      <vt:lpstr>Personality Theories (1 of 2)</vt:lpstr>
      <vt:lpstr>Personality Theories (2 of 2)</vt:lpstr>
      <vt:lpstr>Trait Theory (1 of 4)</vt:lpstr>
      <vt:lpstr>Trait Theory (2 of 4)</vt:lpstr>
      <vt:lpstr>Trait Theory (3 of 4)</vt:lpstr>
      <vt:lpstr>Trait Theory (4 of 4)</vt:lpstr>
      <vt:lpstr>The Psychopath </vt:lpstr>
      <vt:lpstr>Antisocial personality Theory (1 of 2)</vt:lpstr>
      <vt:lpstr>Antisocial personality Theory (2 of 2)</vt:lpstr>
      <vt:lpstr>Frustration-Aggression THEORY</vt:lpstr>
      <vt:lpstr>Criminal Profile  Frustration-Aggression Theory  Lt. William Calley </vt:lpstr>
      <vt:lpstr>Attachment Theory (1 of 3)</vt:lpstr>
      <vt:lpstr>Attachment Theory (2 of 3) </vt:lpstr>
      <vt:lpstr>Attachment Theory (3 of 3) </vt:lpstr>
      <vt:lpstr>Cognitive Theories</vt:lpstr>
      <vt:lpstr>Moral Development Theory</vt:lpstr>
      <vt:lpstr>Moral Development Theory (2 of 2)</vt:lpstr>
      <vt:lpstr>Criminal Profile – Moral Development Theory  Carlo Gambino Crime Family</vt:lpstr>
      <vt:lpstr>References</vt:lpstr>
      <vt:lpstr>Attributions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&amp; Psychiatric Theories of Crime </dc:title>
  <dc:creator>Katie Cali</dc:creator>
  <cp:lastModifiedBy>Samuel Haynes</cp:lastModifiedBy>
  <cp:revision>25</cp:revision>
  <dcterms:created xsi:type="dcterms:W3CDTF">2019-05-24T02:27:57Z</dcterms:created>
  <dcterms:modified xsi:type="dcterms:W3CDTF">2019-06-18T16:16:14Z</dcterms:modified>
</cp:coreProperties>
</file>