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9" r:id="rId3"/>
    <p:sldId id="257" r:id="rId4"/>
    <p:sldId id="258" r:id="rId5"/>
    <p:sldId id="267" r:id="rId6"/>
    <p:sldId id="268" r:id="rId7"/>
    <p:sldId id="289" r:id="rId8"/>
    <p:sldId id="290" r:id="rId9"/>
    <p:sldId id="291" r:id="rId10"/>
    <p:sldId id="259" r:id="rId11"/>
    <p:sldId id="272" r:id="rId12"/>
    <p:sldId id="260" r:id="rId13"/>
    <p:sldId id="262" r:id="rId14"/>
    <p:sldId id="263" r:id="rId15"/>
    <p:sldId id="264" r:id="rId16"/>
    <p:sldId id="270" r:id="rId17"/>
    <p:sldId id="261" r:id="rId18"/>
    <p:sldId id="282" r:id="rId19"/>
    <p:sldId id="265" r:id="rId20"/>
    <p:sldId id="283" r:id="rId21"/>
    <p:sldId id="288" r:id="rId22"/>
    <p:sldId id="273" r:id="rId23"/>
    <p:sldId id="284" r:id="rId24"/>
    <p:sldId id="278" r:id="rId25"/>
    <p:sldId id="287" r:id="rId26"/>
    <p:sldId id="274" r:id="rId27"/>
    <p:sldId id="285" r:id="rId28"/>
    <p:sldId id="275" r:id="rId29"/>
    <p:sldId id="276" r:id="rId30"/>
    <p:sldId id="277" r:id="rId31"/>
    <p:sldId id="286" r:id="rId32"/>
    <p:sldId id="279" r:id="rId33"/>
    <p:sldId id="280" r:id="rId34"/>
    <p:sldId id="281" r:id="rId35"/>
    <p:sldId id="26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0"/>
    <p:restoredTop sz="94715"/>
  </p:normalViewPr>
  <p:slideViewPr>
    <p:cSldViewPr snapToGrid="0" snapToObjects="1">
      <p:cViewPr varScale="1">
        <p:scale>
          <a:sx n="71" d="100"/>
          <a:sy n="71" d="100"/>
        </p:scale>
        <p:origin x="1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F7AFFB9B-9FB8-469E-96F9-4D32314110B6}" type="datetimeFigureOut">
              <a:rPr lang="en-US" smtClean="0"/>
              <a:t>2019-06-18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246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86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537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4566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6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5940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154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6642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595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49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2019-06-18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033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143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2019-06-18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754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2019-06-18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574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2019-06-18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693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721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2019-06-18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843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C35BB1C6-BF8F-4481-8AB2-603A1C8A906A}" type="datetimeFigureOut">
              <a:rPr lang="en-US" smtClean="0"/>
              <a:t>2019-06-18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93841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4UHL9AzPAyI?feature=oembed" TargetMode="External"/><Relationship Id="rId4" Type="http://schemas.openxmlformats.org/officeDocument/2006/relationships/hyperlink" Target="https://www.youtube.com/watch?v=4UHL9AzPAy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js.gov/index.cfm?ty=dca#26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hyperlink" Target="https://www.npr.org/2017/02/23/516669151/new-orleans-and-the-hard-work-of-pushing-down-the-murder-rate" TargetMode="Externa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pr.org/sections/goatsandsoda/2017/12/16/570827107/in-interviews-with-122-rapists-student-pursues-not-so-simple-question-wh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hyperlink" Target="https://www.bjs.gov/index.cfm?ty=tp&amp;tid=321" TargetMode="External"/><Relationship Id="rId7" Type="http://schemas.openxmlformats.org/officeDocument/2006/relationships/hyperlink" Target="https://theconversation.com/how-shoplifters-justify-theft-at-supermarket-self-service-checkouts-97029"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npr.org/2017/02/23/516669151/new-orleans-and-the-hard-work-of-pushing-down-the-murder-rate" TargetMode="External"/><Relationship Id="rId5" Type="http://schemas.openxmlformats.org/officeDocument/2006/relationships/hyperlink" Target="https://www.npr.org/sections/goatsandsoda/2017/12/16/570827107/in-interviews-with-122-rapists-student-pursues-not-so-simple-question-why" TargetMode="External"/><Relationship Id="rId4" Type="http://schemas.openxmlformats.org/officeDocument/2006/relationships/hyperlink" Target="https://ucr.fbi.gov/crime-in-the-u.s/2010/crime-in-the-u.s.-2010/property-cri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elegraph.co.uk/finance/personalfinance/household-bills/10603984/Shoppers-steal-billions-through-self-service-till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journals.sagepub.com/doi/abs/10.1177/1748895813505232" TargetMode="External"/><Relationship Id="rId2" Type="http://schemas.openxmlformats.org/officeDocument/2006/relationships/hyperlink" Target="http://www.dailymail.co.uk/news/article-2228793/Shopping-getting-MORE-stressful-Self-service-checkouts-ranked-infuriating-cold-callers-junk-mail.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D7A-E2EE-0345-AA69-D2642DB1F3A8}"/>
              </a:ext>
            </a:extLst>
          </p:cNvPr>
          <p:cNvSpPr>
            <a:spLocks noGrp="1"/>
          </p:cNvSpPr>
          <p:nvPr>
            <p:ph type="ctrTitle"/>
          </p:nvPr>
        </p:nvSpPr>
        <p:spPr>
          <a:xfrm rot="21420000">
            <a:off x="562263" y="655592"/>
            <a:ext cx="5428489" cy="3278684"/>
          </a:xfrm>
        </p:spPr>
        <p:txBody>
          <a:bodyPr>
            <a:normAutofit/>
          </a:bodyPr>
          <a:lstStyle/>
          <a:p>
            <a:r>
              <a:rPr lang="en-US" sz="6200" dirty="0"/>
              <a:t>Property Crimes and Violent Crimes</a:t>
            </a:r>
          </a:p>
        </p:txBody>
      </p:sp>
      <p:sp>
        <p:nvSpPr>
          <p:cNvPr id="3" name="Subtitle 2">
            <a:extLst>
              <a:ext uri="{FF2B5EF4-FFF2-40B4-BE49-F238E27FC236}">
                <a16:creationId xmlns:a16="http://schemas.microsoft.com/office/drawing/2014/main" id="{B88E3707-E7C2-184E-96B6-3F7E06E02369}"/>
              </a:ext>
            </a:extLst>
          </p:cNvPr>
          <p:cNvSpPr>
            <a:spLocks noGrp="1"/>
          </p:cNvSpPr>
          <p:nvPr>
            <p:ph type="subTitle" idx="1"/>
          </p:nvPr>
        </p:nvSpPr>
        <p:spPr>
          <a:xfrm rot="21420000">
            <a:off x="666685" y="3933534"/>
            <a:ext cx="5424749" cy="621792"/>
          </a:xfrm>
        </p:spPr>
        <p:txBody>
          <a:bodyPr>
            <a:normAutofit/>
          </a:bodyPr>
          <a:lstStyle/>
          <a:p>
            <a:r>
              <a:rPr lang="en-US" dirty="0"/>
              <a:t>Deviance: Unit 3</a:t>
            </a:r>
          </a:p>
        </p:txBody>
      </p:sp>
      <p:pic>
        <p:nvPicPr>
          <p:cNvPr id="7" name="Graphic 6" descr="Handcuffs">
            <a:extLst>
              <a:ext uri="{FF2B5EF4-FFF2-40B4-BE49-F238E27FC236}">
                <a16:creationId xmlns:a16="http://schemas.microsoft.com/office/drawing/2014/main" id="{C0F618BF-4AA3-4CD1-8AA2-561A00DA9C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420000">
            <a:off x="6635077" y="373505"/>
            <a:ext cx="3813745" cy="3813745"/>
          </a:xfrm>
          <a:prstGeom prst="rect">
            <a:avLst/>
          </a:prstGeom>
        </p:spPr>
      </p:pic>
    </p:spTree>
    <p:extLst>
      <p:ext uri="{BB962C8B-B14F-4D97-AF65-F5344CB8AC3E}">
        <p14:creationId xmlns:p14="http://schemas.microsoft.com/office/powerpoint/2010/main" val="345826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A310-19EE-8846-AAB9-033C4384B814}"/>
              </a:ext>
            </a:extLst>
          </p:cNvPr>
          <p:cNvSpPr>
            <a:spLocks noGrp="1"/>
          </p:cNvSpPr>
          <p:nvPr>
            <p:ph type="title"/>
          </p:nvPr>
        </p:nvSpPr>
        <p:spPr/>
        <p:txBody>
          <a:bodyPr anchor="ctr">
            <a:normAutofit/>
          </a:bodyPr>
          <a:lstStyle/>
          <a:p>
            <a:pPr algn="ctr"/>
            <a:r>
              <a:rPr lang="en-US" dirty="0">
                <a:solidFill>
                  <a:schemeClr val="tx1"/>
                </a:solidFill>
              </a:rPr>
              <a:t>Larceny / Theft</a:t>
            </a:r>
            <a:endParaRPr lang="en-US"/>
          </a:p>
        </p:txBody>
      </p:sp>
      <p:sp>
        <p:nvSpPr>
          <p:cNvPr id="3" name="Content Placeholder 2">
            <a:extLst>
              <a:ext uri="{FF2B5EF4-FFF2-40B4-BE49-F238E27FC236}">
                <a16:creationId xmlns:a16="http://schemas.microsoft.com/office/drawing/2014/main" id="{D71CCECF-F355-5749-B505-BBDAB2060385}"/>
              </a:ext>
            </a:extLst>
          </p:cNvPr>
          <p:cNvSpPr>
            <a:spLocks noGrp="1"/>
          </p:cNvSpPr>
          <p:nvPr>
            <p:ph sz="quarter" idx="13"/>
          </p:nvPr>
        </p:nvSpPr>
        <p:spPr/>
        <p:txBody>
          <a:bodyPr anchor="ctr">
            <a:normAutofit fontScale="92500" lnSpcReduction="20000"/>
          </a:bodyPr>
          <a:lstStyle/>
          <a:p>
            <a:pPr>
              <a:lnSpc>
                <a:spcPct val="110000"/>
              </a:lnSpc>
            </a:pPr>
            <a:r>
              <a:rPr lang="en-US" b="1" cap="none" dirty="0">
                <a:solidFill>
                  <a:schemeClr val="accent3"/>
                </a:solidFill>
                <a:latin typeface="Calibri" panose="020F0502020204030204" pitchFamily="34" charset="0"/>
                <a:cs typeface="Calibri" panose="020F0502020204030204" pitchFamily="34" charset="0"/>
              </a:rPr>
              <a:t>Larceny</a:t>
            </a:r>
            <a:r>
              <a:rPr lang="en-US" cap="none" dirty="0">
                <a:solidFill>
                  <a:schemeClr val="accent3"/>
                </a:solidFill>
                <a:latin typeface="Calibri" panose="020F0502020204030204" pitchFamily="34" charset="0"/>
                <a:cs typeface="Calibri" panose="020F0502020204030204" pitchFamily="34" charset="0"/>
              </a:rPr>
              <a:t> </a:t>
            </a:r>
            <a:r>
              <a:rPr lang="en-US" cap="none" dirty="0">
                <a:solidFill>
                  <a:schemeClr val="tx1">
                    <a:lumMod val="95000"/>
                    <a:lumOff val="5000"/>
                  </a:schemeClr>
                </a:solidFill>
                <a:latin typeface="Calibri" panose="020F0502020204030204" pitchFamily="34" charset="0"/>
                <a:cs typeface="Calibri" panose="020F0502020204030204" pitchFamily="34" charset="0"/>
              </a:rPr>
              <a:t>- the unlawful taking of property other than a motor vehicle from the possession of another, by stealth, without force or deceit.</a:t>
            </a:r>
          </a:p>
          <a:p>
            <a:pPr lvl="1">
              <a:lnSpc>
                <a:spcPct val="110000"/>
              </a:lnSpc>
            </a:pPr>
            <a:r>
              <a:rPr lang="en-US" cap="none" dirty="0">
                <a:solidFill>
                  <a:schemeClr val="tx1">
                    <a:lumMod val="95000"/>
                    <a:lumOff val="5000"/>
                  </a:schemeClr>
                </a:solidFill>
                <a:latin typeface="Calibri" panose="020F0502020204030204" pitchFamily="34" charset="0"/>
                <a:cs typeface="Calibri" panose="020F0502020204030204" pitchFamily="34" charset="0"/>
              </a:rPr>
              <a:t>Pocket picking, nonforcible purse snatching, shoplifting, and thefts from motor vehicles. </a:t>
            </a:r>
          </a:p>
          <a:p>
            <a:pPr lvl="1">
              <a:lnSpc>
                <a:spcPct val="110000"/>
              </a:lnSpc>
            </a:pPr>
            <a:r>
              <a:rPr lang="en-US" cap="none" dirty="0">
                <a:solidFill>
                  <a:schemeClr val="tx1">
                    <a:lumMod val="95000"/>
                    <a:lumOff val="5000"/>
                  </a:schemeClr>
                </a:solidFill>
                <a:latin typeface="Calibri" panose="020F0502020204030204" pitchFamily="34" charset="0"/>
                <a:cs typeface="Calibri" panose="020F0502020204030204" pitchFamily="34" charset="0"/>
              </a:rPr>
              <a:t>Excludes receiving and/or reselling stolen property (fencing) and thefts through fraud or deceit.</a:t>
            </a:r>
          </a:p>
          <a:p>
            <a:pPr>
              <a:lnSpc>
                <a:spcPct val="110000"/>
              </a:lnSpc>
            </a:pPr>
            <a:r>
              <a:rPr lang="en-US" b="1" cap="none" dirty="0">
                <a:solidFill>
                  <a:schemeClr val="accent5">
                    <a:lumMod val="75000"/>
                  </a:schemeClr>
                </a:solidFill>
                <a:latin typeface="Calibri" panose="020F0502020204030204" pitchFamily="34" charset="0"/>
                <a:cs typeface="Calibri" panose="020F0502020204030204" pitchFamily="34" charset="0"/>
              </a:rPr>
              <a:t>Theft</a:t>
            </a:r>
            <a:r>
              <a:rPr lang="en-US" cap="none" dirty="0">
                <a:solidFill>
                  <a:schemeClr val="accent5">
                    <a:lumMod val="75000"/>
                  </a:schemeClr>
                </a:solidFill>
                <a:latin typeface="Calibri" panose="020F0502020204030204" pitchFamily="34" charset="0"/>
                <a:cs typeface="Calibri" panose="020F0502020204030204" pitchFamily="34" charset="0"/>
              </a:rPr>
              <a:t> </a:t>
            </a:r>
            <a:r>
              <a:rPr lang="en-US" cap="none" dirty="0">
                <a:solidFill>
                  <a:schemeClr val="tx1">
                    <a:lumMod val="95000"/>
                    <a:lumOff val="5000"/>
                  </a:schemeClr>
                </a:solidFill>
                <a:latin typeface="Calibri" panose="020F0502020204030204" pitchFamily="34" charset="0"/>
                <a:cs typeface="Calibri" panose="020F0502020204030204" pitchFamily="34" charset="0"/>
              </a:rPr>
              <a:t>- completed or attempted theft of property or cash without personal contact. Incidents involving theft of property from within the sample household are classified as theft if the offender has a legal right to be in the house (Ex. A maid, delivery person, or guest). </a:t>
            </a:r>
          </a:p>
          <a:p>
            <a:pPr lvl="1">
              <a:lnSpc>
                <a:spcPct val="110000"/>
              </a:lnSpc>
            </a:pPr>
            <a:r>
              <a:rPr lang="en-US" sz="2000" b="1" cap="none" dirty="0">
                <a:solidFill>
                  <a:schemeClr val="accent6"/>
                </a:solidFill>
                <a:latin typeface="Calibri" panose="020F0502020204030204" pitchFamily="34" charset="0"/>
                <a:cs typeface="Calibri" panose="020F0502020204030204" pitchFamily="34" charset="0"/>
              </a:rPr>
              <a:t>Completed theft </a:t>
            </a:r>
            <a:r>
              <a:rPr lang="en-US" sz="2000" cap="none" dirty="0">
                <a:solidFill>
                  <a:schemeClr val="tx1">
                    <a:lumMod val="95000"/>
                    <a:lumOff val="5000"/>
                  </a:schemeClr>
                </a:solidFill>
                <a:latin typeface="Calibri" panose="020F0502020204030204" pitchFamily="34" charset="0"/>
                <a:cs typeface="Calibri" panose="020F0502020204030204" pitchFamily="34" charset="0"/>
              </a:rPr>
              <a:t>- to successfully take without permission property or cash without personal contact between the victim and offender.</a:t>
            </a:r>
          </a:p>
          <a:p>
            <a:pPr lvl="1">
              <a:lnSpc>
                <a:spcPct val="110000"/>
              </a:lnSpc>
            </a:pPr>
            <a:r>
              <a:rPr lang="en-US" sz="2000" b="1" cap="none" dirty="0">
                <a:solidFill>
                  <a:schemeClr val="accent4"/>
                </a:solidFill>
                <a:latin typeface="Calibri" panose="020F0502020204030204" pitchFamily="34" charset="0"/>
                <a:cs typeface="Calibri" panose="020F0502020204030204" pitchFamily="34" charset="0"/>
              </a:rPr>
              <a:t>Attempted theft </a:t>
            </a:r>
            <a:r>
              <a:rPr lang="en-US" sz="2000" cap="none" dirty="0">
                <a:solidFill>
                  <a:schemeClr val="tx1">
                    <a:lumMod val="95000"/>
                    <a:lumOff val="5000"/>
                  </a:schemeClr>
                </a:solidFill>
                <a:latin typeface="Calibri" panose="020F0502020204030204" pitchFamily="34" charset="0"/>
                <a:cs typeface="Calibri" panose="020F0502020204030204" pitchFamily="34" charset="0"/>
              </a:rPr>
              <a:t>- to unsuccessfully attempt to take property or cash without personal contact.</a:t>
            </a:r>
          </a:p>
          <a:p>
            <a:pPr marL="457200" lvl="1" indent="0" algn="r">
              <a:lnSpc>
                <a:spcPct val="110000"/>
              </a:lnSpc>
              <a:buNone/>
            </a:pPr>
            <a:r>
              <a:rPr lang="en-US" sz="1400" b="1" cap="none" dirty="0">
                <a:solidFill>
                  <a:schemeClr val="tx1">
                    <a:lumMod val="95000"/>
                    <a:lumOff val="5000"/>
                  </a:schemeClr>
                </a:solidFill>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373448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6BCF-C51B-B545-96B2-C9AA51A2D41C}"/>
              </a:ext>
            </a:extLst>
          </p:cNvPr>
          <p:cNvSpPr>
            <a:spLocks noGrp="1"/>
          </p:cNvSpPr>
          <p:nvPr>
            <p:ph type="title"/>
          </p:nvPr>
        </p:nvSpPr>
        <p:spPr/>
        <p:txBody>
          <a:bodyPr/>
          <a:lstStyle/>
          <a:p>
            <a:pPr algn="ctr"/>
            <a:r>
              <a:rPr lang="en-US" dirty="0">
                <a:solidFill>
                  <a:schemeClr val="tx1"/>
                </a:solidFill>
              </a:rPr>
              <a:t>Flash Mobs/Robs</a:t>
            </a:r>
          </a:p>
        </p:txBody>
      </p:sp>
      <p:pic>
        <p:nvPicPr>
          <p:cNvPr id="3" name="Online Media 2" descr="Video &quot;flash mob&quot; robbery | youths, teens looting Washington, D.C. local 7- Eleven store">
            <a:hlinkClick r:id="" action="ppaction://media"/>
            <a:extLst>
              <a:ext uri="{FF2B5EF4-FFF2-40B4-BE49-F238E27FC236}">
                <a16:creationId xmlns:a16="http://schemas.microsoft.com/office/drawing/2014/main" id="{56894C5A-46B2-8B4F-B6B8-0A3BBA9E4312}"/>
              </a:ext>
            </a:extLst>
          </p:cNvPr>
          <p:cNvPicPr>
            <a:picLocks noRot="1" noChangeAspect="1"/>
          </p:cNvPicPr>
          <p:nvPr>
            <a:videoFile r:link="rId1"/>
          </p:nvPr>
        </p:nvPicPr>
        <p:blipFill>
          <a:blip r:embed="rId3"/>
          <a:stretch>
            <a:fillRect/>
          </a:stretch>
        </p:blipFill>
        <p:spPr>
          <a:xfrm>
            <a:off x="3048000" y="1720290"/>
            <a:ext cx="6096000" cy="3429000"/>
          </a:xfrm>
          <a:prstGeom prst="rect">
            <a:avLst/>
          </a:prstGeom>
        </p:spPr>
      </p:pic>
      <p:sp>
        <p:nvSpPr>
          <p:cNvPr id="5" name="TextBox 4">
            <a:extLst>
              <a:ext uri="{FF2B5EF4-FFF2-40B4-BE49-F238E27FC236}">
                <a16:creationId xmlns:a16="http://schemas.microsoft.com/office/drawing/2014/main" id="{DD6BCB75-81A2-BA4E-B2DE-26518ACF4E72}"/>
              </a:ext>
            </a:extLst>
          </p:cNvPr>
          <p:cNvSpPr txBox="1"/>
          <p:nvPr/>
        </p:nvSpPr>
        <p:spPr>
          <a:xfrm>
            <a:off x="4424280" y="5259018"/>
            <a:ext cx="3097323"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https://www.youtube.com/watch?v=4UHL9AzPAyI</a:t>
            </a:r>
            <a:endParaRPr lang="en-US" sz="1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966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A918-235C-C947-9456-F63BD97B2E7B}"/>
              </a:ext>
            </a:extLst>
          </p:cNvPr>
          <p:cNvSpPr>
            <a:spLocks noGrp="1"/>
          </p:cNvSpPr>
          <p:nvPr>
            <p:ph type="title"/>
          </p:nvPr>
        </p:nvSpPr>
        <p:spPr/>
        <p:txBody>
          <a:bodyPr vert="horz" lIns="91440" tIns="45720" rIns="91440" bIns="45720" rtlCol="0" anchor="ctr">
            <a:normAutofit/>
          </a:bodyPr>
          <a:lstStyle/>
          <a:p>
            <a:r>
              <a:rPr lang="en-US" sz="4200" dirty="0">
                <a:solidFill>
                  <a:schemeClr val="tx1"/>
                </a:solidFill>
              </a:rPr>
              <a:t>Motor Vehicle Theft</a:t>
            </a:r>
          </a:p>
        </p:txBody>
      </p:sp>
      <p:sp>
        <p:nvSpPr>
          <p:cNvPr id="3" name="Content Placeholder 2">
            <a:extLst>
              <a:ext uri="{FF2B5EF4-FFF2-40B4-BE49-F238E27FC236}">
                <a16:creationId xmlns:a16="http://schemas.microsoft.com/office/drawing/2014/main" id="{35CD7C1E-11A6-9241-A7B9-78422D5B29F3}"/>
              </a:ext>
            </a:extLst>
          </p:cNvPr>
          <p:cNvSpPr>
            <a:spLocks noGrp="1"/>
          </p:cNvSpPr>
          <p:nvPr>
            <p:ph sz="quarter" idx="13"/>
          </p:nvPr>
        </p:nvSpPr>
        <p:spPr/>
        <p:txBody>
          <a:bodyPr vert="horz" lIns="91440" tIns="45720" rIns="91440" bIns="45720" rtlCol="0" anchor="ctr">
            <a:normAutofit/>
          </a:bodyPr>
          <a:lstStyle/>
          <a:p>
            <a:r>
              <a:rPr lang="en-US" sz="2400" cap="none" dirty="0">
                <a:latin typeface="Calibri" panose="020F0502020204030204" pitchFamily="34" charset="0"/>
                <a:cs typeface="Calibri" panose="020F0502020204030204" pitchFamily="34" charset="0"/>
              </a:rPr>
              <a:t>Motor vehicle theft is defined as the stealing or unauthorized taking of a motor vehicle, including attempted thefts.</a:t>
            </a:r>
          </a:p>
          <a:p>
            <a:pPr lvl="1"/>
            <a:r>
              <a:rPr lang="en-US" sz="2400" b="1" cap="none" dirty="0">
                <a:latin typeface="Calibri" panose="020F0502020204030204" pitchFamily="34" charset="0"/>
                <a:cs typeface="Calibri" panose="020F0502020204030204" pitchFamily="34" charset="0"/>
              </a:rPr>
              <a:t>Completed motor vehicle theft </a:t>
            </a:r>
            <a:r>
              <a:rPr lang="en-US" sz="2400" cap="none" dirty="0">
                <a:latin typeface="Calibri" panose="020F0502020204030204" pitchFamily="34" charset="0"/>
                <a:cs typeface="Calibri" panose="020F0502020204030204" pitchFamily="34" charset="0"/>
              </a:rPr>
              <a:t>- the successful taking of a vehicle by an unauthorized person.</a:t>
            </a:r>
          </a:p>
          <a:p>
            <a:pPr lvl="1"/>
            <a:r>
              <a:rPr lang="en-US" sz="2400" b="1" cap="none" dirty="0">
                <a:latin typeface="Calibri" panose="020F0502020204030204" pitchFamily="34" charset="0"/>
                <a:cs typeface="Calibri" panose="020F0502020204030204" pitchFamily="34" charset="0"/>
              </a:rPr>
              <a:t>Attempted motor vehicle theft </a:t>
            </a:r>
            <a:r>
              <a:rPr lang="en-US" sz="2400" cap="none" dirty="0">
                <a:latin typeface="Calibri" panose="020F0502020204030204" pitchFamily="34" charset="0"/>
                <a:cs typeface="Calibri" panose="020F0502020204030204" pitchFamily="34" charset="0"/>
              </a:rPr>
              <a:t>- the unsuccessful attempt by an unauthorized person to take a vehicle</a:t>
            </a:r>
            <a:r>
              <a:rPr lang="en-US" sz="2400" dirty="0">
                <a:latin typeface="Calibri" panose="020F0502020204030204" pitchFamily="34" charset="0"/>
                <a:cs typeface="Calibri" panose="020F0502020204030204" pitchFamily="34" charset="0"/>
              </a:rPr>
              <a:t>.</a:t>
            </a:r>
          </a:p>
          <a:p>
            <a:pPr marL="457200" lvl="1" indent="0" algn="r">
              <a:buNone/>
            </a:pPr>
            <a:r>
              <a:rPr lang="en-US" sz="1400" b="1" cap="none" dirty="0">
                <a:latin typeface="Calibri" panose="020F0502020204030204" pitchFamily="34" charset="0"/>
                <a:cs typeface="Calibri" panose="020F0502020204030204" pitchFamily="34" charset="0"/>
              </a:rPr>
              <a:t>(Reference #1) (Attribution #2)</a:t>
            </a:r>
          </a:p>
          <a:p>
            <a:endParaRPr lang="en-US" sz="1800" dirty="0"/>
          </a:p>
        </p:txBody>
      </p:sp>
    </p:spTree>
    <p:extLst>
      <p:ext uri="{BB962C8B-B14F-4D97-AF65-F5344CB8AC3E}">
        <p14:creationId xmlns:p14="http://schemas.microsoft.com/office/powerpoint/2010/main" val="153046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A965-2F41-1344-990A-552BCEB2166D}"/>
              </a:ext>
            </a:extLst>
          </p:cNvPr>
          <p:cNvSpPr>
            <a:spLocks noGrp="1"/>
          </p:cNvSpPr>
          <p:nvPr>
            <p:ph type="title"/>
          </p:nvPr>
        </p:nvSpPr>
        <p:spPr/>
        <p:txBody>
          <a:bodyPr vert="horz" lIns="91440" tIns="45720" rIns="91440" bIns="45720" rtlCol="0" anchor="ctr">
            <a:normAutofit/>
          </a:bodyPr>
          <a:lstStyle/>
          <a:p>
            <a:pPr algn="ctr"/>
            <a:r>
              <a:rPr lang="en-US" dirty="0">
                <a:solidFill>
                  <a:schemeClr val="tx1"/>
                </a:solidFill>
              </a:rPr>
              <a:t>Cybercrime</a:t>
            </a:r>
          </a:p>
        </p:txBody>
      </p:sp>
      <p:sp>
        <p:nvSpPr>
          <p:cNvPr id="3" name="Content Placeholder 2">
            <a:extLst>
              <a:ext uri="{FF2B5EF4-FFF2-40B4-BE49-F238E27FC236}">
                <a16:creationId xmlns:a16="http://schemas.microsoft.com/office/drawing/2014/main" id="{407F56C8-7476-CA42-8E14-A3639AF7DF02}"/>
              </a:ext>
            </a:extLst>
          </p:cNvPr>
          <p:cNvSpPr>
            <a:spLocks noGrp="1"/>
          </p:cNvSpPr>
          <p:nvPr>
            <p:ph sz="quarter" idx="13"/>
          </p:nvPr>
        </p:nvSpPr>
        <p:spPr/>
        <p:txBody>
          <a:bodyPr vert="horz" lIns="91440" tIns="45720" rIns="91440" bIns="45720" rtlCol="0" anchor="ctr">
            <a:normAutofit/>
          </a:bodyPr>
          <a:lstStyle/>
          <a:p>
            <a:pPr>
              <a:lnSpc>
                <a:spcPct val="110000"/>
              </a:lnSpc>
            </a:pPr>
            <a:r>
              <a:rPr lang="en-US" sz="1600" cap="none" dirty="0">
                <a:latin typeface="Calibri" panose="020F0502020204030204" pitchFamily="34" charset="0"/>
                <a:cs typeface="Calibri" panose="020F0502020204030204" pitchFamily="34" charset="0"/>
              </a:rPr>
              <a:t>The </a:t>
            </a:r>
            <a:r>
              <a:rPr lang="en-US" sz="1600"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National Computer Security Survey (NCSS)</a:t>
            </a:r>
            <a:r>
              <a:rPr lang="en-US" sz="1600" cap="none" dirty="0">
                <a:latin typeface="Calibri" panose="020F0502020204030204" pitchFamily="34" charset="0"/>
                <a:cs typeface="Calibri" panose="020F0502020204030204" pitchFamily="34" charset="0"/>
              </a:rPr>
              <a:t> documents the nature, prevalence, and impact of cyber intrusions against businesses in the united states.</a:t>
            </a:r>
          </a:p>
          <a:p>
            <a:pPr>
              <a:lnSpc>
                <a:spcPct val="110000"/>
              </a:lnSpc>
            </a:pPr>
            <a:r>
              <a:rPr lang="en-US" sz="1800" cap="none" dirty="0">
                <a:latin typeface="Calibri" panose="020F0502020204030204" pitchFamily="34" charset="0"/>
                <a:cs typeface="Calibri" panose="020F0502020204030204" pitchFamily="34" charset="0"/>
              </a:rPr>
              <a:t> It examines three general types of cybercrime:</a:t>
            </a:r>
          </a:p>
          <a:p>
            <a:pPr lvl="1">
              <a:lnSpc>
                <a:spcPct val="110000"/>
              </a:lnSpc>
            </a:pPr>
            <a:r>
              <a:rPr lang="en-US" sz="1600" b="1" cap="none" dirty="0">
                <a:latin typeface="Calibri" panose="020F0502020204030204" pitchFamily="34" charset="0"/>
                <a:cs typeface="Calibri" panose="020F0502020204030204" pitchFamily="34" charset="0"/>
              </a:rPr>
              <a:t>Cyber attacks </a:t>
            </a:r>
            <a:r>
              <a:rPr lang="en-US" sz="1600" cap="none" dirty="0">
                <a:latin typeface="Calibri" panose="020F0502020204030204" pitchFamily="34" charset="0"/>
                <a:cs typeface="Calibri" panose="020F0502020204030204" pitchFamily="34" charset="0"/>
              </a:rPr>
              <a:t>are crimes in which the computer system is the target. </a:t>
            </a:r>
          </a:p>
          <a:p>
            <a:pPr lvl="2">
              <a:lnSpc>
                <a:spcPct val="110000"/>
              </a:lnSpc>
            </a:pPr>
            <a:r>
              <a:rPr lang="en-US" sz="1400" cap="none" dirty="0">
                <a:latin typeface="Calibri" panose="020F0502020204030204" pitchFamily="34" charset="0"/>
                <a:cs typeface="Calibri" panose="020F0502020204030204" pitchFamily="34" charset="0"/>
              </a:rPr>
              <a:t>computer viruses (including worms and trojan horses), denial of service attacks, and electronic vandalism or sabotage.</a:t>
            </a:r>
          </a:p>
          <a:p>
            <a:pPr lvl="1">
              <a:lnSpc>
                <a:spcPct val="110000"/>
              </a:lnSpc>
            </a:pPr>
            <a:r>
              <a:rPr lang="en-US" sz="1600" b="1" cap="none" dirty="0">
                <a:latin typeface="Calibri" panose="020F0502020204030204" pitchFamily="34" charset="0"/>
                <a:cs typeface="Calibri" panose="020F0502020204030204" pitchFamily="34" charset="0"/>
              </a:rPr>
              <a:t>Cyber theft </a:t>
            </a:r>
            <a:r>
              <a:rPr lang="en-US" sz="1600" cap="none" dirty="0">
                <a:latin typeface="Calibri" panose="020F0502020204030204" pitchFamily="34" charset="0"/>
                <a:cs typeface="Calibri" panose="020F0502020204030204" pitchFamily="34" charset="0"/>
              </a:rPr>
              <a:t>comprises crimes in which a computer is used to steal money or other things of value. </a:t>
            </a:r>
          </a:p>
          <a:p>
            <a:pPr lvl="2">
              <a:lnSpc>
                <a:spcPct val="110000"/>
              </a:lnSpc>
            </a:pPr>
            <a:r>
              <a:rPr lang="en-US" sz="1400" cap="none" dirty="0">
                <a:latin typeface="Calibri" panose="020F0502020204030204" pitchFamily="34" charset="0"/>
                <a:cs typeface="Calibri" panose="020F0502020204030204" pitchFamily="34" charset="0"/>
              </a:rPr>
              <a:t>embezzlement, fraud, theft of intellectual property, and theft of personal or financial data.</a:t>
            </a:r>
          </a:p>
          <a:p>
            <a:pPr lvl="1">
              <a:lnSpc>
                <a:spcPct val="110000"/>
              </a:lnSpc>
            </a:pPr>
            <a:r>
              <a:rPr lang="en-US" sz="1600" b="1" cap="none" dirty="0">
                <a:latin typeface="Calibri" panose="020F0502020204030204" pitchFamily="34" charset="0"/>
                <a:cs typeface="Calibri" panose="020F0502020204030204" pitchFamily="34" charset="0"/>
              </a:rPr>
              <a:t>Other computer security incidents </a:t>
            </a:r>
            <a:r>
              <a:rPr lang="en-US" sz="1600" cap="none" dirty="0">
                <a:latin typeface="Calibri" panose="020F0502020204030204" pitchFamily="34" charset="0"/>
                <a:cs typeface="Calibri" panose="020F0502020204030204" pitchFamily="34" charset="0"/>
              </a:rPr>
              <a:t>encompass spyware, adware, hacking, phishing, spoofing, pinging, port scanning, and theft of other information, regardless of whether the breach was successful</a:t>
            </a:r>
          </a:p>
          <a:p>
            <a:pPr marL="0" indent="0" algn="r">
              <a:lnSpc>
                <a:spcPct val="110000"/>
              </a:lnSpc>
              <a:buNone/>
            </a:pPr>
            <a:r>
              <a:rPr lang="en-US" sz="1300" b="1" cap="none" dirty="0">
                <a:latin typeface="Calibri" panose="020F0502020204030204" pitchFamily="34" charset="0"/>
                <a:cs typeface="Calibri" panose="020F0502020204030204" pitchFamily="34" charset="0"/>
              </a:rPr>
              <a:t>(Reference #1)</a:t>
            </a:r>
          </a:p>
          <a:p>
            <a:pPr>
              <a:lnSpc>
                <a:spcPct val="110000"/>
              </a:lnSpc>
            </a:pPr>
            <a:endParaRPr lang="en-US" sz="1300" dirty="0"/>
          </a:p>
        </p:txBody>
      </p:sp>
    </p:spTree>
    <p:extLst>
      <p:ext uri="{BB962C8B-B14F-4D97-AF65-F5344CB8AC3E}">
        <p14:creationId xmlns:p14="http://schemas.microsoft.com/office/powerpoint/2010/main" val="90836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3F79-BF6B-FA4A-B9D8-B9E1C68FCDB9}"/>
              </a:ext>
            </a:extLst>
          </p:cNvPr>
          <p:cNvSpPr>
            <a:spLocks noGrp="1"/>
          </p:cNvSpPr>
          <p:nvPr>
            <p:ph type="title"/>
          </p:nvPr>
        </p:nvSpPr>
        <p:spPr/>
        <p:txBody>
          <a:bodyPr/>
          <a:lstStyle/>
          <a:p>
            <a:pPr algn="ctr"/>
            <a:r>
              <a:rPr lang="en-US" dirty="0">
                <a:solidFill>
                  <a:schemeClr val="tx1"/>
                </a:solidFill>
              </a:rPr>
              <a:t>Cybercrime Statistics</a:t>
            </a:r>
          </a:p>
        </p:txBody>
      </p:sp>
      <p:sp>
        <p:nvSpPr>
          <p:cNvPr id="3" name="Content Placeholder 2">
            <a:extLst>
              <a:ext uri="{FF2B5EF4-FFF2-40B4-BE49-F238E27FC236}">
                <a16:creationId xmlns:a16="http://schemas.microsoft.com/office/drawing/2014/main" id="{C80B8A13-E4A5-8449-B6EF-83D78A136C94}"/>
              </a:ext>
            </a:extLst>
          </p:cNvPr>
          <p:cNvSpPr>
            <a:spLocks noGrp="1"/>
          </p:cNvSpPr>
          <p:nvPr>
            <p:ph sz="quarter" idx="13"/>
          </p:nvPr>
        </p:nvSpPr>
        <p:spPr>
          <a:xfrm>
            <a:off x="685800" y="2063396"/>
            <a:ext cx="10394707" cy="3569308"/>
          </a:xfrm>
        </p:spPr>
        <p:txBody>
          <a:bodyPr>
            <a:normAutofit fontScale="77500" lnSpcReduction="20000"/>
          </a:bodyPr>
          <a:lstStyle/>
          <a:p>
            <a:r>
              <a:rPr lang="en-US" cap="none" dirty="0">
                <a:latin typeface="Calibri" panose="020F0502020204030204" pitchFamily="34" charset="0"/>
                <a:cs typeface="Calibri" panose="020F0502020204030204" pitchFamily="34" charset="0"/>
              </a:rPr>
              <a:t>In 2005, among 7,818 businesses –</a:t>
            </a:r>
          </a:p>
          <a:p>
            <a:pPr lvl="1"/>
            <a:r>
              <a:rPr lang="en-US" cap="none" dirty="0">
                <a:latin typeface="Calibri" panose="020F0502020204030204" pitchFamily="34" charset="0"/>
                <a:cs typeface="Calibri" panose="020F0502020204030204" pitchFamily="34" charset="0"/>
              </a:rPr>
              <a:t>67% detected at least one cybercrime.</a:t>
            </a:r>
          </a:p>
          <a:p>
            <a:pPr lvl="1"/>
            <a:r>
              <a:rPr lang="en-US" cap="none" dirty="0">
                <a:latin typeface="Calibri" panose="020F0502020204030204" pitchFamily="34" charset="0"/>
                <a:cs typeface="Calibri" panose="020F0502020204030204" pitchFamily="34" charset="0"/>
              </a:rPr>
              <a:t>Nearly 60% detected one or more types of cyber attack.</a:t>
            </a:r>
          </a:p>
          <a:p>
            <a:pPr lvl="1"/>
            <a:r>
              <a:rPr lang="en-US" cap="none" dirty="0">
                <a:latin typeface="Calibri" panose="020F0502020204030204" pitchFamily="34" charset="0"/>
                <a:cs typeface="Calibri" panose="020F0502020204030204" pitchFamily="34" charset="0"/>
              </a:rPr>
              <a:t>11% detected cyber theft.</a:t>
            </a:r>
          </a:p>
          <a:p>
            <a:pPr lvl="1"/>
            <a:r>
              <a:rPr lang="en-US" cap="none" dirty="0">
                <a:latin typeface="Calibri" panose="020F0502020204030204" pitchFamily="34" charset="0"/>
                <a:cs typeface="Calibri" panose="020F0502020204030204" pitchFamily="34" charset="0"/>
              </a:rPr>
              <a:t>24% detected other computer security incidents.</a:t>
            </a:r>
          </a:p>
          <a:p>
            <a:pPr lvl="1"/>
            <a:r>
              <a:rPr lang="en-US" cap="none" dirty="0">
                <a:latin typeface="Calibri" panose="020F0502020204030204" pitchFamily="34" charset="0"/>
                <a:cs typeface="Calibri" panose="020F0502020204030204" pitchFamily="34" charset="0"/>
              </a:rPr>
              <a:t>Most businesses did not report cyber attacks to law enforcement authorities.</a:t>
            </a:r>
          </a:p>
          <a:p>
            <a:pPr lvl="1"/>
            <a:r>
              <a:rPr lang="en-US" cap="none" dirty="0">
                <a:latin typeface="Calibri" panose="020F0502020204030204" pitchFamily="34" charset="0"/>
                <a:cs typeface="Calibri" panose="020F0502020204030204" pitchFamily="34" charset="0"/>
              </a:rPr>
              <a:t>The majority of victimized businesses (86%) detected multiple incidents, with half of these (43%) detecting 10 or more incidents during the year.</a:t>
            </a:r>
          </a:p>
          <a:p>
            <a:pPr lvl="1"/>
            <a:r>
              <a:rPr lang="en-US" cap="none" dirty="0">
                <a:latin typeface="Calibri" panose="020F0502020204030204" pitchFamily="34" charset="0"/>
                <a:cs typeface="Calibri" panose="020F0502020204030204" pitchFamily="34" charset="0"/>
              </a:rPr>
              <a:t>Approximately 68% of the victims of cyber theft sustained monetary loss of $10,000 or more. By comparison, 34% of the businesses detecting cyber attacks and 31% of businesses detecting other computer security incidents lost more than $10,000.</a:t>
            </a:r>
          </a:p>
          <a:p>
            <a:pPr lvl="1"/>
            <a:r>
              <a:rPr lang="en-US" cap="none" dirty="0">
                <a:latin typeface="Calibri" panose="020F0502020204030204" pitchFamily="34" charset="0"/>
                <a:cs typeface="Calibri" panose="020F0502020204030204" pitchFamily="34" charset="0"/>
              </a:rPr>
              <a:t>System downtime lasted between 1 and 24 hours for half of the businesses and more than 24 hours for a third of businesses detecting cyber attacks or other computer security incidents.</a:t>
            </a:r>
          </a:p>
          <a:p>
            <a:pPr marL="457200" lvl="1" indent="0" algn="r">
              <a:buNone/>
            </a:pPr>
            <a:r>
              <a:rPr lang="en-US" cap="none" dirty="0">
                <a:latin typeface="Calibri" panose="020F0502020204030204" pitchFamily="34" charset="0"/>
                <a:cs typeface="Calibri" panose="020F0502020204030204" pitchFamily="34" charset="0"/>
              </a:rPr>
              <a:t>(Reference #1)</a:t>
            </a:r>
          </a:p>
          <a:p>
            <a:endParaRPr lang="en-US" dirty="0"/>
          </a:p>
        </p:txBody>
      </p:sp>
    </p:spTree>
    <p:extLst>
      <p:ext uri="{BB962C8B-B14F-4D97-AF65-F5344CB8AC3E}">
        <p14:creationId xmlns:p14="http://schemas.microsoft.com/office/powerpoint/2010/main" val="156270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3BB9-30D1-9D4D-BC93-CE4A67DA9AC5}"/>
              </a:ext>
            </a:extLst>
          </p:cNvPr>
          <p:cNvSpPr>
            <a:spLocks noGrp="1"/>
          </p:cNvSpPr>
          <p:nvPr>
            <p:ph type="title"/>
          </p:nvPr>
        </p:nvSpPr>
        <p:spPr/>
        <p:txBody>
          <a:bodyPr vert="horz" lIns="91440" tIns="45720" rIns="91440" bIns="45720" rtlCol="0" anchor="ctr">
            <a:normAutofit/>
          </a:bodyPr>
          <a:lstStyle/>
          <a:p>
            <a:r>
              <a:rPr lang="en-US" dirty="0">
                <a:solidFill>
                  <a:schemeClr val="tx1"/>
                </a:solidFill>
              </a:rPr>
              <a:t>Identity Theft</a:t>
            </a:r>
          </a:p>
        </p:txBody>
      </p:sp>
      <p:sp>
        <p:nvSpPr>
          <p:cNvPr id="4" name="Content Placeholder 3">
            <a:extLst>
              <a:ext uri="{FF2B5EF4-FFF2-40B4-BE49-F238E27FC236}">
                <a16:creationId xmlns:a16="http://schemas.microsoft.com/office/drawing/2014/main" id="{87312D90-888F-0743-9C28-C46518F4B91A}"/>
              </a:ext>
            </a:extLst>
          </p:cNvPr>
          <p:cNvSpPr>
            <a:spLocks noGrp="1"/>
          </p:cNvSpPr>
          <p:nvPr>
            <p:ph sz="quarter" idx="13"/>
          </p:nvPr>
        </p:nvSpPr>
        <p:spPr/>
        <p:txBody>
          <a:bodyPr vert="horz" lIns="91440" tIns="45720" rIns="91440" bIns="45720" rtlCol="0" anchor="ctr">
            <a:normAutofit/>
          </a:bodyPr>
          <a:lstStyle/>
          <a:p>
            <a:pPr>
              <a:lnSpc>
                <a:spcPct val="110000"/>
              </a:lnSpc>
            </a:pPr>
            <a:r>
              <a:rPr lang="en-US" b="1" cap="none" dirty="0">
                <a:latin typeface="Calibri" panose="020F0502020204030204" pitchFamily="34" charset="0"/>
                <a:cs typeface="Calibri" panose="020F0502020204030204" pitchFamily="34" charset="0"/>
              </a:rPr>
              <a:t>Identity theft </a:t>
            </a:r>
            <a:r>
              <a:rPr lang="en-US" cap="none" dirty="0">
                <a:latin typeface="Calibri" panose="020F0502020204030204" pitchFamily="34" charset="0"/>
                <a:cs typeface="Calibri" panose="020F0502020204030204" pitchFamily="34" charset="0"/>
              </a:rPr>
              <a:t>includes three general types of incidents:</a:t>
            </a:r>
          </a:p>
          <a:p>
            <a:pPr lvl="1">
              <a:lnSpc>
                <a:spcPct val="110000"/>
              </a:lnSpc>
            </a:pPr>
            <a:r>
              <a:rPr lang="en-US" sz="2000" cap="none" dirty="0">
                <a:latin typeface="Calibri" panose="020F0502020204030204" pitchFamily="34" charset="0"/>
                <a:cs typeface="Calibri" panose="020F0502020204030204" pitchFamily="34" charset="0"/>
              </a:rPr>
              <a:t>Unauthorized use or attempted use of existing credit cards</a:t>
            </a:r>
          </a:p>
          <a:p>
            <a:pPr lvl="1">
              <a:lnSpc>
                <a:spcPct val="110000"/>
              </a:lnSpc>
            </a:pPr>
            <a:r>
              <a:rPr lang="en-US" sz="2000" cap="none" dirty="0">
                <a:latin typeface="Calibri" panose="020F0502020204030204" pitchFamily="34" charset="0"/>
                <a:cs typeface="Calibri" panose="020F0502020204030204" pitchFamily="34" charset="0"/>
              </a:rPr>
              <a:t>Unauthorized use or attempted use of other existing accounts, such as checking accounts</a:t>
            </a:r>
          </a:p>
          <a:p>
            <a:pPr lvl="1">
              <a:lnSpc>
                <a:spcPct val="110000"/>
              </a:lnSpc>
            </a:pPr>
            <a:r>
              <a:rPr lang="en-US" sz="2000" cap="none" dirty="0">
                <a:latin typeface="Calibri" panose="020F0502020204030204" pitchFamily="34" charset="0"/>
                <a:cs typeface="Calibri" panose="020F0502020204030204" pitchFamily="34" charset="0"/>
              </a:rPr>
              <a:t>Misuse of personal information to obtain new accounts or loans, or to commit other crimes.</a:t>
            </a:r>
          </a:p>
          <a:p>
            <a:pPr marL="0" indent="0" algn="r">
              <a:lnSpc>
                <a:spcPct val="110000"/>
              </a:lnSpc>
              <a:buNone/>
            </a:pPr>
            <a:r>
              <a:rPr lang="en-US" sz="1800"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87020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BD8A-F7E6-C243-9D30-5B96BC13A0D3}"/>
              </a:ext>
            </a:extLst>
          </p:cNvPr>
          <p:cNvSpPr>
            <a:spLocks noGrp="1"/>
          </p:cNvSpPr>
          <p:nvPr>
            <p:ph type="title"/>
          </p:nvPr>
        </p:nvSpPr>
        <p:spPr/>
        <p:txBody>
          <a:bodyPr>
            <a:normAutofit/>
          </a:bodyPr>
          <a:lstStyle/>
          <a:p>
            <a:r>
              <a:rPr lang="en-US" sz="7400"/>
              <a:t>Crimes Against Persons</a:t>
            </a:r>
          </a:p>
        </p:txBody>
      </p:sp>
      <p:sp>
        <p:nvSpPr>
          <p:cNvPr id="3" name="Subtitle 2">
            <a:extLst>
              <a:ext uri="{FF2B5EF4-FFF2-40B4-BE49-F238E27FC236}">
                <a16:creationId xmlns:a16="http://schemas.microsoft.com/office/drawing/2014/main" id="{44C197AD-CB77-FF40-BF92-923A2C82F053}"/>
              </a:ext>
            </a:extLst>
          </p:cNvPr>
          <p:cNvSpPr>
            <a:spLocks noGrp="1"/>
          </p:cNvSpPr>
          <p:nvPr>
            <p:ph sz="quarter" idx="13"/>
          </p:nvPr>
        </p:nvSpPr>
        <p:spPr/>
        <p:txBody>
          <a:bodyPr>
            <a:normAutofit/>
          </a:bodyPr>
          <a:lstStyle/>
          <a:p>
            <a:pPr marL="0" indent="0">
              <a:buNone/>
            </a:pPr>
            <a:r>
              <a:rPr lang="en-US" sz="4000" dirty="0"/>
              <a:t>Homicide, Rape and Sexual Assault, Robbery, Assault, Stalking/Intimidation</a:t>
            </a:r>
          </a:p>
        </p:txBody>
      </p:sp>
    </p:spTree>
    <p:extLst>
      <p:ext uri="{BB962C8B-B14F-4D97-AF65-F5344CB8AC3E}">
        <p14:creationId xmlns:p14="http://schemas.microsoft.com/office/powerpoint/2010/main" val="352811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ED27-BAD0-2841-9B6F-137E3D2B792E}"/>
              </a:ext>
            </a:extLst>
          </p:cNvPr>
          <p:cNvSpPr>
            <a:spLocks noGrp="1"/>
          </p:cNvSpPr>
          <p:nvPr>
            <p:ph type="title"/>
          </p:nvPr>
        </p:nvSpPr>
        <p:spPr/>
        <p:txBody>
          <a:bodyPr>
            <a:normAutofit fontScale="90000"/>
          </a:bodyPr>
          <a:lstStyle/>
          <a:p>
            <a:pPr algn="ctr"/>
            <a:r>
              <a:rPr lang="en-US" dirty="0">
                <a:solidFill>
                  <a:schemeClr val="tx1"/>
                </a:solidFill>
              </a:rPr>
              <a:t>What are crimes against Persons?</a:t>
            </a:r>
          </a:p>
        </p:txBody>
      </p:sp>
      <p:sp>
        <p:nvSpPr>
          <p:cNvPr id="3" name="Content Placeholder 2">
            <a:extLst>
              <a:ext uri="{FF2B5EF4-FFF2-40B4-BE49-F238E27FC236}">
                <a16:creationId xmlns:a16="http://schemas.microsoft.com/office/drawing/2014/main" id="{5C8C1257-40FA-5F41-BAFF-DE4A7C037E70}"/>
              </a:ext>
            </a:extLst>
          </p:cNvPr>
          <p:cNvSpPr>
            <a:spLocks noGrp="1"/>
          </p:cNvSpPr>
          <p:nvPr>
            <p:ph sz="quarter" idx="13"/>
          </p:nvPr>
        </p:nvSpPr>
        <p:spPr/>
        <p:txBody>
          <a:bodyPr>
            <a:normAutofit/>
          </a:bodyPr>
          <a:lstStyle/>
          <a:p>
            <a:r>
              <a:rPr lang="en-US" b="1" cap="none" dirty="0">
                <a:solidFill>
                  <a:schemeClr val="accent5">
                    <a:lumMod val="75000"/>
                  </a:schemeClr>
                </a:solidFill>
                <a:latin typeface="Calibri" panose="020F0502020204030204" pitchFamily="34" charset="0"/>
                <a:cs typeface="Calibri" panose="020F0502020204030204" pitchFamily="34" charset="0"/>
              </a:rPr>
              <a:t>Violent crimes </a:t>
            </a:r>
            <a:r>
              <a:rPr lang="en-US" cap="none" dirty="0">
                <a:latin typeface="Calibri" panose="020F0502020204030204" pitchFamily="34" charset="0"/>
                <a:cs typeface="Calibri" panose="020F0502020204030204" pitchFamily="34" charset="0"/>
              </a:rPr>
              <a:t>- rape, sexual assault, personal robbery, or assault. This category includes both attempted and completed crimes. It does not include purse snatching and pocket picking. Murder is not measured by the national crime victimization survey because of an inability to question the victim.</a:t>
            </a:r>
          </a:p>
          <a:p>
            <a:pPr lvl="1"/>
            <a:r>
              <a:rPr lang="en-US" b="1" cap="none" dirty="0">
                <a:solidFill>
                  <a:schemeClr val="accent5">
                    <a:lumMod val="75000"/>
                  </a:schemeClr>
                </a:solidFill>
                <a:latin typeface="Calibri"/>
                <a:cs typeface="Calibri"/>
              </a:rPr>
              <a:t>Completed violence </a:t>
            </a:r>
            <a:r>
              <a:rPr lang="en-US" cap="none">
                <a:latin typeface="Calibri"/>
                <a:cs typeface="Calibri"/>
              </a:rPr>
              <a:t>- the sum of all completed rapes, sexual assaults, robberies, and assaults. </a:t>
            </a:r>
            <a:endParaRPr lang="en-US" cap="none">
              <a:latin typeface="Calibri" panose="020F0502020204030204" pitchFamily="34" charset="0"/>
              <a:cs typeface="Calibri" panose="020F0502020204030204" pitchFamily="34" charset="0"/>
            </a:endParaRPr>
          </a:p>
          <a:p>
            <a:pPr lvl="1"/>
            <a:r>
              <a:rPr lang="en-US" b="1" cap="none" dirty="0">
                <a:solidFill>
                  <a:schemeClr val="accent5">
                    <a:lumMod val="75000"/>
                  </a:schemeClr>
                </a:solidFill>
                <a:latin typeface="Calibri"/>
                <a:cs typeface="Calibri"/>
              </a:rPr>
              <a:t>Attempted/threatened violence </a:t>
            </a:r>
            <a:r>
              <a:rPr lang="en-US" cap="none" dirty="0">
                <a:latin typeface="Calibri"/>
                <a:cs typeface="Calibri"/>
              </a:rPr>
              <a:t>- the unsuccessful attempt of rape, sexual assault, personal robbery, </a:t>
            </a:r>
            <a:r>
              <a:rPr lang="en-US" cap="none">
                <a:latin typeface="Calibri"/>
                <a:cs typeface="Calibri"/>
              </a:rPr>
              <a:t>or assault. Includes attempted attacks or sexual assaults by means of verbal threats. </a:t>
            </a:r>
            <a:endParaRPr lang="en-US" cap="none" dirty="0">
              <a:latin typeface="Calibri"/>
              <a:cs typeface="Calibri"/>
            </a:endParaRPr>
          </a:p>
          <a:p>
            <a:pPr marL="457200" lvl="1" indent="0" algn="r">
              <a:buNone/>
            </a:pPr>
            <a:r>
              <a:rPr lang="en-US" sz="14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3959323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D015-6CB8-BF4E-AC62-A08FD69F50CA}"/>
              </a:ext>
            </a:extLst>
          </p:cNvPr>
          <p:cNvSpPr>
            <a:spLocks noGrp="1"/>
          </p:cNvSpPr>
          <p:nvPr>
            <p:ph type="title"/>
          </p:nvPr>
        </p:nvSpPr>
        <p:spPr/>
        <p:txBody>
          <a:bodyPr/>
          <a:lstStyle/>
          <a:p>
            <a:pPr algn="ctr"/>
            <a:r>
              <a:rPr lang="en-US" dirty="0">
                <a:solidFill>
                  <a:schemeClr val="tx1"/>
                </a:solidFill>
              </a:rPr>
              <a:t>Violent Crime Statistics</a:t>
            </a:r>
          </a:p>
        </p:txBody>
      </p:sp>
      <p:sp>
        <p:nvSpPr>
          <p:cNvPr id="3" name="Content Placeholder 2">
            <a:extLst>
              <a:ext uri="{FF2B5EF4-FFF2-40B4-BE49-F238E27FC236}">
                <a16:creationId xmlns:a16="http://schemas.microsoft.com/office/drawing/2014/main" id="{593065AB-65F2-D842-B218-092EC3D474D2}"/>
              </a:ext>
            </a:extLst>
          </p:cNvPr>
          <p:cNvSpPr>
            <a:spLocks noGrp="1"/>
          </p:cNvSpPr>
          <p:nvPr>
            <p:ph sz="quarter" idx="13"/>
          </p:nvPr>
        </p:nvSpPr>
        <p:spPr/>
        <p:txBody>
          <a:bodyPr>
            <a:normAutofit fontScale="77500" lnSpcReduction="20000"/>
          </a:bodyPr>
          <a:lstStyle/>
          <a:p>
            <a:r>
              <a:rPr lang="en-US" cap="none" dirty="0">
                <a:latin typeface="Calibri" panose="020F0502020204030204" pitchFamily="34" charset="0"/>
                <a:cs typeface="Calibri" panose="020F0502020204030204" pitchFamily="34" charset="0"/>
              </a:rPr>
              <a:t>In 2010, an estimated 1,246,248 violent crimes occurred nationwide, a decrease of 6.0 percent from the 2009 estimate. </a:t>
            </a:r>
          </a:p>
          <a:p>
            <a:r>
              <a:rPr lang="en-US" cap="none" dirty="0">
                <a:latin typeface="Calibri" panose="020F0502020204030204" pitchFamily="34" charset="0"/>
                <a:cs typeface="Calibri" panose="020F0502020204030204" pitchFamily="34" charset="0"/>
              </a:rPr>
              <a:t>When considering 5- and 10-year trends, the 2010 estimated violent crime total was 13.2 percent below the 2006 level and 13.4 percent below the 2001 level. </a:t>
            </a:r>
          </a:p>
          <a:p>
            <a:r>
              <a:rPr lang="en-US" cap="none" dirty="0">
                <a:latin typeface="Calibri" panose="020F0502020204030204" pitchFamily="34" charset="0"/>
                <a:cs typeface="Calibri" panose="020F0502020204030204" pitchFamily="34" charset="0"/>
              </a:rPr>
              <a:t>There were an estimated 403.6 violent crimes per 100,000 inhabitants in 2010. </a:t>
            </a:r>
          </a:p>
          <a:p>
            <a:r>
              <a:rPr lang="en-US" cap="none" dirty="0">
                <a:latin typeface="Calibri" panose="020F0502020204030204" pitchFamily="34" charset="0"/>
                <a:cs typeface="Calibri" panose="020F0502020204030204" pitchFamily="34" charset="0"/>
              </a:rPr>
              <a:t>Aggravated assaults accounted for the highest number of violent crimes reported to law enforcement at 62.5 percent. Robbery comprised 29.5 percent of violent crimes, forcible rape accounted for 6.8 percent, and murder accounted for 1.2 percent of estimated violent crimes in 2010. </a:t>
            </a:r>
          </a:p>
          <a:p>
            <a:r>
              <a:rPr lang="en-US" cap="none" dirty="0">
                <a:latin typeface="Calibri" panose="020F0502020204030204" pitchFamily="34" charset="0"/>
                <a:cs typeface="Calibri" panose="020F0502020204030204" pitchFamily="34" charset="0"/>
              </a:rPr>
              <a:t>Information collected regarding type of weapon showed that firearms were used in 67.5 percent of the nation’s murders, 41.4 percent of robberies, and 20.6 percent of aggravated assaults.</a:t>
            </a:r>
          </a:p>
          <a:p>
            <a:pPr marL="0" indent="0" algn="r">
              <a:buNone/>
            </a:pPr>
            <a:r>
              <a:rPr lang="en-US" sz="1500"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173035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984E-234C-8043-BCB8-E55A820CC883}"/>
              </a:ext>
            </a:extLst>
          </p:cNvPr>
          <p:cNvSpPr>
            <a:spLocks noGrp="1"/>
          </p:cNvSpPr>
          <p:nvPr>
            <p:ph type="title"/>
          </p:nvPr>
        </p:nvSpPr>
        <p:spPr/>
        <p:txBody>
          <a:bodyPr>
            <a:normAutofit/>
          </a:bodyPr>
          <a:lstStyle/>
          <a:p>
            <a:pPr algn="ctr"/>
            <a:r>
              <a:rPr lang="en-US" dirty="0">
                <a:solidFill>
                  <a:schemeClr val="tx1"/>
                </a:solidFill>
              </a:rPr>
              <a:t>Homicide</a:t>
            </a:r>
          </a:p>
        </p:txBody>
      </p:sp>
      <p:sp>
        <p:nvSpPr>
          <p:cNvPr id="3" name="Content Placeholder 2">
            <a:extLst>
              <a:ext uri="{FF2B5EF4-FFF2-40B4-BE49-F238E27FC236}">
                <a16:creationId xmlns:a16="http://schemas.microsoft.com/office/drawing/2014/main" id="{F2E5FA95-491D-5147-AD4E-F0B02A9D2ECD}"/>
              </a:ext>
            </a:extLst>
          </p:cNvPr>
          <p:cNvSpPr>
            <a:spLocks noGrp="1"/>
          </p:cNvSpPr>
          <p:nvPr>
            <p:ph sz="quarter" idx="13"/>
          </p:nvPr>
        </p:nvSpPr>
        <p:spPr/>
        <p:txBody>
          <a:bodyPr>
            <a:normAutofit fontScale="92500" lnSpcReduction="20000"/>
          </a:bodyPr>
          <a:lstStyle/>
          <a:p>
            <a:pPr>
              <a:lnSpc>
                <a:spcPct val="110000"/>
              </a:lnSpc>
            </a:pPr>
            <a:r>
              <a:rPr lang="en-US" sz="2400" b="1" cap="none" dirty="0">
                <a:latin typeface="Calibri" panose="020F0502020204030204" pitchFamily="34" charset="0"/>
                <a:cs typeface="Calibri" panose="020F0502020204030204" pitchFamily="34" charset="0"/>
              </a:rPr>
              <a:t>Homicide</a:t>
            </a:r>
            <a:r>
              <a:rPr lang="en-US" sz="2400" cap="none" dirty="0">
                <a:latin typeface="Calibri" panose="020F0502020204030204" pitchFamily="34" charset="0"/>
                <a:cs typeface="Calibri" panose="020F0502020204030204" pitchFamily="34" charset="0"/>
              </a:rPr>
              <a:t> - willful killing of one human being by another. </a:t>
            </a:r>
          </a:p>
          <a:p>
            <a:pPr lvl="1">
              <a:lnSpc>
                <a:spcPct val="110000"/>
              </a:lnSpc>
            </a:pPr>
            <a:r>
              <a:rPr lang="en-US" sz="2000" cap="none" dirty="0">
                <a:latin typeface="Calibri" panose="020F0502020204030204" pitchFamily="34" charset="0"/>
                <a:cs typeface="Calibri" panose="020F0502020204030204" pitchFamily="34" charset="0"/>
              </a:rPr>
              <a:t>murder and nonnegligent manslaughter</a:t>
            </a:r>
          </a:p>
          <a:p>
            <a:pPr lvl="1">
              <a:lnSpc>
                <a:spcPct val="110000"/>
              </a:lnSpc>
            </a:pPr>
            <a:r>
              <a:rPr lang="en-US" sz="2000" cap="none" dirty="0">
                <a:latin typeface="Calibri" panose="020F0502020204030204" pitchFamily="34" charset="0"/>
                <a:cs typeface="Calibri" panose="020F0502020204030204" pitchFamily="34" charset="0"/>
              </a:rPr>
              <a:t>Data are based solely on police investigation NOT determination of a court, medical examiner, coroner, jury, or other judicial body. </a:t>
            </a:r>
          </a:p>
          <a:p>
            <a:pPr>
              <a:lnSpc>
                <a:spcPct val="110000"/>
              </a:lnSpc>
            </a:pPr>
            <a:r>
              <a:rPr lang="en-US" sz="2400" cap="none" dirty="0">
                <a:latin typeface="Calibri" panose="020F0502020204030204" pitchFamily="34" charset="0"/>
                <a:cs typeface="Calibri" panose="020F0502020204030204" pitchFamily="34" charset="0"/>
              </a:rPr>
              <a:t>Analyses exclude deaths caused by negligence, suicide, or accident; justifiable homicides; and attempted murder. </a:t>
            </a:r>
          </a:p>
          <a:p>
            <a:pPr>
              <a:lnSpc>
                <a:spcPct val="110000"/>
              </a:lnSpc>
            </a:pPr>
            <a:r>
              <a:rPr lang="en-US" sz="2400" b="1" cap="none" dirty="0">
                <a:latin typeface="Calibri" panose="020F0502020204030204" pitchFamily="34" charset="0"/>
                <a:cs typeface="Calibri" panose="020F0502020204030204" pitchFamily="34" charset="0"/>
              </a:rPr>
              <a:t>Justifiable homicides </a:t>
            </a:r>
            <a:r>
              <a:rPr lang="en-US" sz="2400" cap="none" dirty="0">
                <a:latin typeface="Calibri" panose="020F0502020204030204" pitchFamily="34" charset="0"/>
                <a:cs typeface="Calibri" panose="020F0502020204030204" pitchFamily="34" charset="0"/>
              </a:rPr>
              <a:t>based on the reports of law enforcement agencies are analyzed separately. </a:t>
            </a:r>
          </a:p>
          <a:p>
            <a:pPr marL="0" indent="0" algn="r">
              <a:lnSpc>
                <a:spcPct val="110000"/>
              </a:lnSpc>
              <a:buNone/>
            </a:pPr>
            <a:r>
              <a:rPr lang="en-US" sz="16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3945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9E96-6740-2544-8CE5-BB0A93166BA0}"/>
              </a:ext>
            </a:extLst>
          </p:cNvPr>
          <p:cNvSpPr>
            <a:spLocks noGrp="1"/>
          </p:cNvSpPr>
          <p:nvPr>
            <p:ph type="title"/>
          </p:nvPr>
        </p:nvSpPr>
        <p:spPr/>
        <p:txBody>
          <a:bodyPr>
            <a:normAutofit/>
          </a:bodyPr>
          <a:lstStyle/>
          <a:p>
            <a:r>
              <a:rPr lang="en-US" sz="7400" dirty="0"/>
              <a:t>Crimes Against Property</a:t>
            </a:r>
          </a:p>
        </p:txBody>
      </p:sp>
      <p:sp>
        <p:nvSpPr>
          <p:cNvPr id="4" name="Subtitle 3">
            <a:extLst>
              <a:ext uri="{FF2B5EF4-FFF2-40B4-BE49-F238E27FC236}">
                <a16:creationId xmlns:a16="http://schemas.microsoft.com/office/drawing/2014/main" id="{EC7AF7EC-DED3-E649-82FD-48C7BAC61C83}"/>
              </a:ext>
            </a:extLst>
          </p:cNvPr>
          <p:cNvSpPr>
            <a:spLocks noGrp="1"/>
          </p:cNvSpPr>
          <p:nvPr>
            <p:ph sz="quarter" idx="13"/>
          </p:nvPr>
        </p:nvSpPr>
        <p:spPr>
          <a:xfrm>
            <a:off x="685801" y="1709047"/>
            <a:ext cx="10394707" cy="3311189"/>
          </a:xfrm>
        </p:spPr>
        <p:txBody>
          <a:bodyPr>
            <a:normAutofit/>
          </a:bodyPr>
          <a:lstStyle/>
          <a:p>
            <a:pPr marL="0" indent="0">
              <a:buNone/>
            </a:pPr>
            <a:r>
              <a:rPr lang="en-US" sz="4000" dirty="0"/>
              <a:t>Burglary, larceny/theft, Motor Vehicle Theft, Cybercrime, Identity Theft, arson </a:t>
            </a:r>
          </a:p>
        </p:txBody>
      </p:sp>
    </p:spTree>
    <p:extLst>
      <p:ext uri="{BB962C8B-B14F-4D97-AF65-F5344CB8AC3E}">
        <p14:creationId xmlns:p14="http://schemas.microsoft.com/office/powerpoint/2010/main" val="128681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EA10-7EF2-0D40-B95F-5770B1A9AE1B}"/>
              </a:ext>
            </a:extLst>
          </p:cNvPr>
          <p:cNvSpPr>
            <a:spLocks noGrp="1"/>
          </p:cNvSpPr>
          <p:nvPr>
            <p:ph type="title"/>
          </p:nvPr>
        </p:nvSpPr>
        <p:spPr/>
        <p:txBody>
          <a:bodyPr/>
          <a:lstStyle/>
          <a:p>
            <a:pPr algn="ctr"/>
            <a:r>
              <a:rPr lang="en-US" dirty="0">
                <a:solidFill>
                  <a:schemeClr val="tx1"/>
                </a:solidFill>
              </a:rPr>
              <a:t>Homicide Statistics</a:t>
            </a:r>
          </a:p>
        </p:txBody>
      </p:sp>
      <p:sp>
        <p:nvSpPr>
          <p:cNvPr id="3" name="Content Placeholder 2">
            <a:extLst>
              <a:ext uri="{FF2B5EF4-FFF2-40B4-BE49-F238E27FC236}">
                <a16:creationId xmlns:a16="http://schemas.microsoft.com/office/drawing/2014/main" id="{02F35FE3-DEE5-6347-A89A-23D36C06C301}"/>
              </a:ext>
            </a:extLst>
          </p:cNvPr>
          <p:cNvSpPr>
            <a:spLocks noGrp="1"/>
          </p:cNvSpPr>
          <p:nvPr>
            <p:ph sz="quarter" idx="13"/>
          </p:nvPr>
        </p:nvSpPr>
        <p:spPr/>
        <p:txBody>
          <a:bodyPr>
            <a:normAutofit fontScale="92500" lnSpcReduction="20000"/>
          </a:bodyPr>
          <a:lstStyle/>
          <a:p>
            <a:r>
              <a:rPr lang="en-US" cap="none" dirty="0">
                <a:latin typeface="Calibri" panose="020F0502020204030204" pitchFamily="34" charset="0"/>
                <a:cs typeface="Calibri" panose="020F0502020204030204" pitchFamily="34" charset="0"/>
              </a:rPr>
              <a:t>An estimated 14,748 persons were murdered nationwide in 2010. This was a 4.2 percent decrease from the 2009 estimate, a 14.8 percent decrease from the 2006 figure, and an 8.0 percent decrease from the 2001 estimate. </a:t>
            </a:r>
          </a:p>
          <a:p>
            <a:r>
              <a:rPr lang="en-US" cap="none" dirty="0">
                <a:latin typeface="Calibri" panose="020F0502020204030204" pitchFamily="34" charset="0"/>
                <a:cs typeface="Calibri" panose="020F0502020204030204" pitchFamily="34" charset="0"/>
              </a:rPr>
              <a:t>In 2010, there were 4.8 murders per 100,000 inhabitants, a 4.8 percent decrease from the 2009 rate. Compared with the 2006 rate, the murder rate decreased 17.4 percent, and compared with the 2001 rate, the murder rate decreased 15.0 percent. (See tables 1 and 1A.) </a:t>
            </a:r>
          </a:p>
          <a:p>
            <a:r>
              <a:rPr lang="en-US" cap="none" dirty="0">
                <a:latin typeface="Calibri" panose="020F0502020204030204" pitchFamily="34" charset="0"/>
                <a:cs typeface="Calibri" panose="020F0502020204030204" pitchFamily="34" charset="0"/>
              </a:rPr>
              <a:t>Nearly 44 percent (43.8) of murders were reported in the south, the most populous region, with 20.6 percent reported in the west, 19.9 percent reported in the Midwest, and 15.6 percent reported in the northeast. </a:t>
            </a:r>
          </a:p>
          <a:p>
            <a:pPr marL="0" indent="0" algn="r">
              <a:buNone/>
            </a:pPr>
            <a:r>
              <a:rPr lang="en-US" sz="1500"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377769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EEE4-4F8F-624A-BA11-B1D3D17A4FE7}"/>
              </a:ext>
            </a:extLst>
          </p:cNvPr>
          <p:cNvSpPr>
            <a:spLocks noGrp="1"/>
          </p:cNvSpPr>
          <p:nvPr>
            <p:ph type="title"/>
          </p:nvPr>
        </p:nvSpPr>
        <p:spPr/>
        <p:txBody>
          <a:bodyPr/>
          <a:lstStyle/>
          <a:p>
            <a:pPr algn="ctr"/>
            <a:r>
              <a:rPr lang="en-US" dirty="0">
                <a:solidFill>
                  <a:schemeClr val="tx1"/>
                </a:solidFill>
              </a:rPr>
              <a:t>Want to know more?</a:t>
            </a:r>
          </a:p>
        </p:txBody>
      </p:sp>
      <p:pic>
        <p:nvPicPr>
          <p:cNvPr id="5" name="Online Media 4" descr="20170223_atc_new_orleans_and_the_hard_work_of_pushing_down_the_murder_rate">
            <a:hlinkClick r:id="" action="ppaction://media"/>
            <a:extLst>
              <a:ext uri="{FF2B5EF4-FFF2-40B4-BE49-F238E27FC236}">
                <a16:creationId xmlns:a16="http://schemas.microsoft.com/office/drawing/2014/main" id="{3ADF9CBB-DB85-B245-B55B-A3D40C55CBC5}"/>
              </a:ext>
            </a:extLst>
          </p:cNvPr>
          <p:cNvPicPr>
            <a:picLocks noGrp="1" noChangeAspect="1"/>
          </p:cNvPicPr>
          <p:nvPr>
            <p:ph sz="quarter" idx="13"/>
            <a:audioFile r:link="rId2"/>
            <p:extLst>
              <p:ext uri="{DAA4B4D4-6D71-4841-9C94-3DE7FCFB9230}">
                <p14:media xmlns:p14="http://schemas.microsoft.com/office/powerpoint/2010/main" r:embed="rId1"/>
              </p:ext>
            </p:extLst>
          </p:nvPr>
        </p:nvPicPr>
        <p:blipFill>
          <a:blip r:embed="rId4"/>
          <a:stretch>
            <a:fillRect/>
          </a:stretch>
        </p:blipFill>
        <p:spPr>
          <a:xfrm>
            <a:off x="2401824" y="1745668"/>
            <a:ext cx="2827147" cy="2827147"/>
          </a:xfrm>
        </p:spPr>
      </p:pic>
      <p:sp>
        <p:nvSpPr>
          <p:cNvPr id="4" name="Content Placeholder 3">
            <a:extLst>
              <a:ext uri="{FF2B5EF4-FFF2-40B4-BE49-F238E27FC236}">
                <a16:creationId xmlns:a16="http://schemas.microsoft.com/office/drawing/2014/main" id="{23AB06DB-4E0D-5F4D-B714-5378AED39C27}"/>
              </a:ext>
            </a:extLst>
          </p:cNvPr>
          <p:cNvSpPr>
            <a:spLocks noGrp="1"/>
          </p:cNvSpPr>
          <p:nvPr>
            <p:ph sz="quarter" idx="4294967295"/>
          </p:nvPr>
        </p:nvSpPr>
        <p:spPr>
          <a:xfrm>
            <a:off x="5884242" y="1954022"/>
            <a:ext cx="5086350" cy="3311525"/>
          </a:xfrm>
        </p:spPr>
        <p:txBody>
          <a:bodyPr>
            <a:normAutofit lnSpcReduction="10000"/>
          </a:bodyPr>
          <a:lstStyle/>
          <a:p>
            <a:r>
              <a:rPr lang="en-US" cap="none" dirty="0">
                <a:latin typeface="Calibri" panose="020F0502020204030204" pitchFamily="34" charset="0"/>
                <a:cs typeface="Calibri" panose="020F0502020204030204" pitchFamily="34" charset="0"/>
              </a:rPr>
              <a:t>Listen to “New Orleans and the Hard Work of Pushing Down the Murder Rate”</a:t>
            </a:r>
          </a:p>
          <a:p>
            <a:pPr marL="0" indent="0">
              <a:buNone/>
            </a:pPr>
            <a:endParaRPr lang="en-US" cap="none" dirty="0">
              <a:latin typeface="Calibri" panose="020F0502020204030204" pitchFamily="34" charset="0"/>
              <a:cs typeface="Calibri" panose="020F0502020204030204" pitchFamily="34" charset="0"/>
            </a:endParaRPr>
          </a:p>
          <a:p>
            <a:r>
              <a:rPr lang="en-US" cap="none" dirty="0">
                <a:latin typeface="Calibri" panose="020F0502020204030204" pitchFamily="34" charset="0"/>
                <a:cs typeface="Calibri" panose="020F0502020204030204" pitchFamily="34" charset="0"/>
              </a:rPr>
              <a:t>By Martin </a:t>
            </a:r>
            <a:r>
              <a:rPr lang="en-US" cap="none" dirty="0" err="1">
                <a:latin typeface="Calibri" panose="020F0502020204030204" pitchFamily="34" charset="0"/>
                <a:cs typeface="Calibri" panose="020F0502020204030204" pitchFamily="34" charset="0"/>
              </a:rPr>
              <a:t>Kaste</a:t>
            </a:r>
            <a:endParaRPr lang="en-US" cap="none" dirty="0">
              <a:latin typeface="Calibri" panose="020F0502020204030204" pitchFamily="34" charset="0"/>
              <a:cs typeface="Calibri" panose="020F0502020204030204" pitchFamily="34" charset="0"/>
            </a:endParaRPr>
          </a:p>
          <a:p>
            <a:r>
              <a:rPr lang="en-US" cap="none"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https://www.npr.org/2017/02/23/516669151/new-orleans-and-the-hard-work-of-pushing-down-the-murder-rate</a:t>
            </a:r>
            <a:endParaRPr lang="en-US" cap="none" dirty="0">
              <a:latin typeface="Calibri" panose="020F0502020204030204" pitchFamily="34" charset="0"/>
              <a:cs typeface="Calibri" panose="020F0502020204030204" pitchFamily="34" charset="0"/>
            </a:endParaRPr>
          </a:p>
          <a:p>
            <a:pPr marL="0" indent="0" algn="r">
              <a:buNone/>
            </a:pPr>
            <a:r>
              <a:rPr lang="en-US" sz="1400" b="1" cap="none" dirty="0">
                <a:latin typeface="Calibri" panose="020F0502020204030204" pitchFamily="34" charset="0"/>
                <a:cs typeface="Calibri" panose="020F0502020204030204" pitchFamily="34" charset="0"/>
              </a:rPr>
              <a:t>(Reference #5)</a:t>
            </a:r>
          </a:p>
        </p:txBody>
      </p:sp>
    </p:spTree>
    <p:extLst>
      <p:ext uri="{BB962C8B-B14F-4D97-AF65-F5344CB8AC3E}">
        <p14:creationId xmlns:p14="http://schemas.microsoft.com/office/powerpoint/2010/main" val="18487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9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6388-F766-3547-9793-62450C08C296}"/>
              </a:ext>
            </a:extLst>
          </p:cNvPr>
          <p:cNvSpPr>
            <a:spLocks noGrp="1"/>
          </p:cNvSpPr>
          <p:nvPr>
            <p:ph type="title"/>
          </p:nvPr>
        </p:nvSpPr>
        <p:spPr/>
        <p:txBody>
          <a:bodyPr/>
          <a:lstStyle/>
          <a:p>
            <a:pPr algn="ctr"/>
            <a:r>
              <a:rPr lang="en-US" dirty="0">
                <a:solidFill>
                  <a:schemeClr val="tx1"/>
                </a:solidFill>
              </a:rPr>
              <a:t>Rape</a:t>
            </a:r>
          </a:p>
        </p:txBody>
      </p:sp>
      <p:sp>
        <p:nvSpPr>
          <p:cNvPr id="3" name="Content Placeholder 2">
            <a:extLst>
              <a:ext uri="{FF2B5EF4-FFF2-40B4-BE49-F238E27FC236}">
                <a16:creationId xmlns:a16="http://schemas.microsoft.com/office/drawing/2014/main" id="{52386D0C-4327-A949-AC5E-20905BD12FF3}"/>
              </a:ext>
            </a:extLst>
          </p:cNvPr>
          <p:cNvSpPr>
            <a:spLocks noGrp="1"/>
          </p:cNvSpPr>
          <p:nvPr>
            <p:ph sz="quarter" idx="13"/>
          </p:nvPr>
        </p:nvSpPr>
        <p:spPr/>
        <p:txBody>
          <a:bodyPr/>
          <a:lstStyle/>
          <a:p>
            <a:r>
              <a:rPr lang="en-US" sz="2400" b="1" cap="none" dirty="0">
                <a:solidFill>
                  <a:schemeClr val="accent5">
                    <a:lumMod val="75000"/>
                  </a:schemeClr>
                </a:solidFill>
                <a:latin typeface="Calibri" panose="020F0502020204030204" pitchFamily="34" charset="0"/>
                <a:cs typeface="Calibri" panose="020F0502020204030204" pitchFamily="34" charset="0"/>
              </a:rPr>
              <a:t>Rape</a:t>
            </a:r>
            <a:r>
              <a:rPr lang="en-US" sz="2400" cap="none" dirty="0">
                <a:latin typeface="Calibri" panose="020F0502020204030204" pitchFamily="34" charset="0"/>
                <a:cs typeface="Calibri" panose="020F0502020204030204" pitchFamily="34" charset="0"/>
              </a:rPr>
              <a:t> - forced sexual intercourse including both psychological coercion as well as physical force. </a:t>
            </a:r>
          </a:p>
          <a:p>
            <a:pPr lvl="1"/>
            <a:r>
              <a:rPr lang="en-US" sz="2200" b="1" cap="none" dirty="0">
                <a:solidFill>
                  <a:schemeClr val="accent5"/>
                </a:solidFill>
                <a:latin typeface="Calibri" panose="020F0502020204030204" pitchFamily="34" charset="0"/>
                <a:cs typeface="Calibri" panose="020F0502020204030204" pitchFamily="34" charset="0"/>
              </a:rPr>
              <a:t>Forced sexual intercourse </a:t>
            </a:r>
            <a:r>
              <a:rPr lang="en-US" sz="2200" cap="none" dirty="0">
                <a:latin typeface="Calibri" panose="020F0502020204030204" pitchFamily="34" charset="0"/>
                <a:cs typeface="Calibri" panose="020F0502020204030204" pitchFamily="34" charset="0"/>
              </a:rPr>
              <a:t>means penetration by the offender(s). </a:t>
            </a:r>
          </a:p>
          <a:p>
            <a:pPr lvl="2"/>
            <a:r>
              <a:rPr lang="en-US" sz="2000" cap="none" dirty="0">
                <a:latin typeface="Calibri" panose="020F0502020204030204" pitchFamily="34" charset="0"/>
                <a:cs typeface="Calibri" panose="020F0502020204030204" pitchFamily="34" charset="0"/>
              </a:rPr>
              <a:t>Includes attempted rapes, male as well as female victims, and both heterosexual and same sex rape. </a:t>
            </a:r>
          </a:p>
          <a:p>
            <a:pPr lvl="1"/>
            <a:r>
              <a:rPr lang="en-US" sz="2200" b="1" cap="none" dirty="0">
                <a:solidFill>
                  <a:schemeClr val="accent5"/>
                </a:solidFill>
                <a:latin typeface="Calibri" panose="020F0502020204030204" pitchFamily="34" charset="0"/>
                <a:cs typeface="Calibri" panose="020F0502020204030204" pitchFamily="34" charset="0"/>
              </a:rPr>
              <a:t>Attempted rape </a:t>
            </a:r>
            <a:r>
              <a:rPr lang="en-US" sz="2200" cap="none" dirty="0">
                <a:latin typeface="Calibri" panose="020F0502020204030204" pitchFamily="34" charset="0"/>
                <a:cs typeface="Calibri" panose="020F0502020204030204" pitchFamily="34" charset="0"/>
              </a:rPr>
              <a:t>includes verbal threats of rape.</a:t>
            </a:r>
          </a:p>
          <a:p>
            <a:pPr marL="457200" lvl="1" indent="0" algn="r">
              <a:buNone/>
            </a:pPr>
            <a:r>
              <a:rPr lang="en-US" sz="14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150123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A6D2-8A83-774D-B925-5701F053FA3B}"/>
              </a:ext>
            </a:extLst>
          </p:cNvPr>
          <p:cNvSpPr>
            <a:spLocks noGrp="1"/>
          </p:cNvSpPr>
          <p:nvPr>
            <p:ph type="title"/>
          </p:nvPr>
        </p:nvSpPr>
        <p:spPr/>
        <p:txBody>
          <a:bodyPr/>
          <a:lstStyle/>
          <a:p>
            <a:pPr algn="ctr"/>
            <a:r>
              <a:rPr lang="en-US" dirty="0">
                <a:solidFill>
                  <a:schemeClr val="tx1"/>
                </a:solidFill>
              </a:rPr>
              <a:t>Forcible Rape Statistics </a:t>
            </a:r>
          </a:p>
        </p:txBody>
      </p:sp>
      <p:sp>
        <p:nvSpPr>
          <p:cNvPr id="3" name="Content Placeholder 2">
            <a:extLst>
              <a:ext uri="{FF2B5EF4-FFF2-40B4-BE49-F238E27FC236}">
                <a16:creationId xmlns:a16="http://schemas.microsoft.com/office/drawing/2014/main" id="{0716D7B5-3231-534E-A89F-F75A4AB99C7D}"/>
              </a:ext>
            </a:extLst>
          </p:cNvPr>
          <p:cNvSpPr>
            <a:spLocks noGrp="1"/>
          </p:cNvSpPr>
          <p:nvPr>
            <p:ph sz="quarter" idx="13"/>
          </p:nvPr>
        </p:nvSpPr>
        <p:spPr/>
        <p:txBody>
          <a:bodyPr>
            <a:normAutofit/>
          </a:bodyPr>
          <a:lstStyle/>
          <a:p>
            <a:r>
              <a:rPr lang="en-US" sz="2400" cap="none" dirty="0">
                <a:latin typeface="Calibri" panose="020F0502020204030204" pitchFamily="34" charset="0"/>
                <a:cs typeface="Calibri" panose="020F0502020204030204" pitchFamily="34" charset="0"/>
              </a:rPr>
              <a:t>There were an estimated at 84,767 forcible rapes reported to law enforcement in 2010. This estimate was 5.0% lower than the 2009 estimate and 10.3% and 6.7% lower than the 2006 and 2001 estimates, respectively. The rate of forcible rapes in 2010 was estimated at 54.2 per 100,000 female inhabitants. </a:t>
            </a:r>
          </a:p>
          <a:p>
            <a:r>
              <a:rPr lang="en-US" sz="2400" cap="none" dirty="0">
                <a:latin typeface="Calibri" panose="020F0502020204030204" pitchFamily="34" charset="0"/>
                <a:cs typeface="Calibri" panose="020F0502020204030204" pitchFamily="34" charset="0"/>
              </a:rPr>
              <a:t>Rapes by force comprised 93.0% of reported rape offenses in 2010, and attempts or assaults to commit rape accounted for 7.0% of reported rapes.</a:t>
            </a:r>
          </a:p>
          <a:p>
            <a:pPr marL="0" indent="0" algn="r">
              <a:buNone/>
            </a:pPr>
            <a:r>
              <a:rPr lang="en-US" sz="1500" b="1" cap="none" dirty="0">
                <a:latin typeface="Calibri" panose="020F0502020204030204" pitchFamily="34" charset="0"/>
                <a:cs typeface="Calibri" panose="020F0502020204030204" pitchFamily="34" charset="0"/>
              </a:rPr>
              <a:t>(Reference #2) </a:t>
            </a:r>
          </a:p>
        </p:txBody>
      </p:sp>
    </p:spTree>
    <p:extLst>
      <p:ext uri="{BB962C8B-B14F-4D97-AF65-F5344CB8AC3E}">
        <p14:creationId xmlns:p14="http://schemas.microsoft.com/office/powerpoint/2010/main" val="3390844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D7B9-BD29-5843-9C33-700ABB089D72}"/>
              </a:ext>
            </a:extLst>
          </p:cNvPr>
          <p:cNvSpPr>
            <a:spLocks noGrp="1"/>
          </p:cNvSpPr>
          <p:nvPr>
            <p:ph type="title"/>
          </p:nvPr>
        </p:nvSpPr>
        <p:spPr/>
        <p:txBody>
          <a:bodyPr/>
          <a:lstStyle/>
          <a:p>
            <a:pPr algn="ctr"/>
            <a:r>
              <a:rPr lang="en-US" dirty="0">
                <a:solidFill>
                  <a:schemeClr val="tx1"/>
                </a:solidFill>
              </a:rPr>
              <a:t>Sexual Assault</a:t>
            </a:r>
          </a:p>
        </p:txBody>
      </p:sp>
      <p:sp>
        <p:nvSpPr>
          <p:cNvPr id="3" name="Content Placeholder 2">
            <a:extLst>
              <a:ext uri="{FF2B5EF4-FFF2-40B4-BE49-F238E27FC236}">
                <a16:creationId xmlns:a16="http://schemas.microsoft.com/office/drawing/2014/main" id="{20A08788-B988-0F43-A3D2-6EEB04C696F5}"/>
              </a:ext>
            </a:extLst>
          </p:cNvPr>
          <p:cNvSpPr>
            <a:spLocks noGrp="1"/>
          </p:cNvSpPr>
          <p:nvPr>
            <p:ph sz="quarter" idx="13"/>
          </p:nvPr>
        </p:nvSpPr>
        <p:spPr/>
        <p:txBody>
          <a:bodyPr/>
          <a:lstStyle/>
          <a:p>
            <a:r>
              <a:rPr lang="en-US" sz="2400" b="1" cap="none" dirty="0">
                <a:solidFill>
                  <a:schemeClr val="accent5">
                    <a:lumMod val="75000"/>
                  </a:schemeClr>
                </a:solidFill>
                <a:latin typeface="Calibri" panose="020F0502020204030204" pitchFamily="34" charset="0"/>
                <a:cs typeface="Calibri" panose="020F0502020204030204" pitchFamily="34" charset="0"/>
              </a:rPr>
              <a:t>Sexual assault</a:t>
            </a:r>
            <a:r>
              <a:rPr lang="en-US" sz="2400" cap="none" dirty="0">
                <a:latin typeface="Calibri" panose="020F0502020204030204" pitchFamily="34" charset="0"/>
                <a:cs typeface="Calibri" panose="020F0502020204030204" pitchFamily="34" charset="0"/>
              </a:rPr>
              <a:t> - a wide range of victimizations, separate from rape or attempted rape.  </a:t>
            </a:r>
          </a:p>
          <a:p>
            <a:pPr lvl="1"/>
            <a:r>
              <a:rPr lang="en-US" sz="2200" cap="none" dirty="0">
                <a:latin typeface="Calibri" panose="020F0502020204030204" pitchFamily="34" charset="0"/>
                <a:cs typeface="Calibri" panose="020F0502020204030204" pitchFamily="34" charset="0"/>
              </a:rPr>
              <a:t>Attacks or attempted attacks generally involving unwanted sexual contact between victim and offender.  </a:t>
            </a:r>
          </a:p>
          <a:p>
            <a:pPr lvl="1"/>
            <a:r>
              <a:rPr lang="en-US" sz="2200" cap="none" dirty="0">
                <a:latin typeface="Calibri" panose="020F0502020204030204" pitchFamily="34" charset="0"/>
                <a:cs typeface="Calibri" panose="020F0502020204030204" pitchFamily="34" charset="0"/>
              </a:rPr>
              <a:t>May or may not involve force and include such things as grabbing or fondling.  </a:t>
            </a:r>
          </a:p>
          <a:p>
            <a:pPr lvl="1"/>
            <a:r>
              <a:rPr lang="en-US" sz="2200" cap="none" dirty="0">
                <a:latin typeface="Calibri" panose="020F0502020204030204" pitchFamily="34" charset="0"/>
                <a:cs typeface="Calibri" panose="020F0502020204030204" pitchFamily="34" charset="0"/>
              </a:rPr>
              <a:t>Verbal threats.</a:t>
            </a:r>
          </a:p>
          <a:p>
            <a:pPr marL="0" indent="0" algn="r">
              <a:buNone/>
            </a:pPr>
            <a:r>
              <a:rPr lang="en-US" sz="14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112057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363D-B048-C24A-978F-5DE31A7C0A07}"/>
              </a:ext>
            </a:extLst>
          </p:cNvPr>
          <p:cNvSpPr>
            <a:spLocks noGrp="1"/>
          </p:cNvSpPr>
          <p:nvPr>
            <p:ph type="title"/>
          </p:nvPr>
        </p:nvSpPr>
        <p:spPr/>
        <p:txBody>
          <a:bodyPr/>
          <a:lstStyle/>
          <a:p>
            <a:pPr algn="ctr"/>
            <a:r>
              <a:rPr lang="en-US" dirty="0">
                <a:solidFill>
                  <a:schemeClr val="tx1"/>
                </a:solidFill>
              </a:rPr>
              <a:t>Want to know more? </a:t>
            </a:r>
          </a:p>
        </p:txBody>
      </p:sp>
      <p:sp>
        <p:nvSpPr>
          <p:cNvPr id="3" name="Content Placeholder 2">
            <a:extLst>
              <a:ext uri="{FF2B5EF4-FFF2-40B4-BE49-F238E27FC236}">
                <a16:creationId xmlns:a16="http://schemas.microsoft.com/office/drawing/2014/main" id="{5439B50E-796D-FC42-A865-C42AB9E6E3CC}"/>
              </a:ext>
            </a:extLst>
          </p:cNvPr>
          <p:cNvSpPr>
            <a:spLocks noGrp="1"/>
          </p:cNvSpPr>
          <p:nvPr>
            <p:ph sz="quarter" idx="13"/>
          </p:nvPr>
        </p:nvSpPr>
        <p:spPr/>
        <p:txBody>
          <a:bodyPr>
            <a:normAutofit/>
          </a:bodyPr>
          <a:lstStyle/>
          <a:p>
            <a:r>
              <a:rPr lang="en-US" cap="none" dirty="0">
                <a:latin typeface="Calibri" panose="020F0502020204030204" pitchFamily="34" charset="0"/>
                <a:cs typeface="Calibri" panose="020F0502020204030204" pitchFamily="34" charset="0"/>
              </a:rPr>
              <a:t>Read “in interviews with 122 rapists, student pursues not-so-simple question: why?”</a:t>
            </a:r>
          </a:p>
          <a:p>
            <a:pPr lvl="1"/>
            <a:r>
              <a:rPr lang="en-US" cap="none" dirty="0">
                <a:latin typeface="Calibri" panose="020F0502020204030204" pitchFamily="34" charset="0"/>
                <a:cs typeface="Calibri" panose="020F0502020204030204" pitchFamily="34" charset="0"/>
              </a:rPr>
              <a:t>By Kamala Thiagarajan </a:t>
            </a:r>
          </a:p>
          <a:p>
            <a:pPr lvl="1"/>
            <a:endParaRPr lang="en-US" cap="none" dirty="0">
              <a:latin typeface="Calibri" panose="020F0502020204030204" pitchFamily="34" charset="0"/>
              <a:cs typeface="Calibri" panose="020F0502020204030204" pitchFamily="34" charset="0"/>
            </a:endParaRPr>
          </a:p>
          <a:p>
            <a:r>
              <a:rPr lang="en-US" sz="1800" cap="none"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 Interviews With 122 Rapists, Student Pursues Not-So-Simple Question: Why?</a:t>
            </a:r>
            <a:endParaRPr lang="en-US" sz="1800" cap="none" dirty="0">
              <a:latin typeface="Calibri" panose="020F0502020204030204" pitchFamily="34" charset="0"/>
              <a:cs typeface="Calibri" panose="020F0502020204030204" pitchFamily="34" charset="0"/>
            </a:endParaRPr>
          </a:p>
          <a:p>
            <a:endParaRPr lang="en-US" dirty="0"/>
          </a:p>
          <a:p>
            <a:pPr marL="0" indent="0" algn="r">
              <a:buNone/>
            </a:pPr>
            <a:r>
              <a:rPr lang="en-US" sz="1400" b="1" cap="none" dirty="0">
                <a:latin typeface="Calibri" panose="020F0502020204030204" pitchFamily="34" charset="0"/>
                <a:cs typeface="Calibri" panose="020F0502020204030204" pitchFamily="34" charset="0"/>
              </a:rPr>
              <a:t>(Reference #4)</a:t>
            </a:r>
          </a:p>
        </p:txBody>
      </p:sp>
    </p:spTree>
    <p:extLst>
      <p:ext uri="{BB962C8B-B14F-4D97-AF65-F5344CB8AC3E}">
        <p14:creationId xmlns:p14="http://schemas.microsoft.com/office/powerpoint/2010/main" val="417740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BA7A-C605-FE47-855F-77D9B6BE7967}"/>
              </a:ext>
            </a:extLst>
          </p:cNvPr>
          <p:cNvSpPr>
            <a:spLocks noGrp="1"/>
          </p:cNvSpPr>
          <p:nvPr>
            <p:ph type="title"/>
          </p:nvPr>
        </p:nvSpPr>
        <p:spPr>
          <a:xfrm>
            <a:off x="683625" y="0"/>
            <a:ext cx="10396882" cy="1151965"/>
          </a:xfrm>
        </p:spPr>
        <p:txBody>
          <a:bodyPr anchor="ctr">
            <a:normAutofit/>
          </a:bodyPr>
          <a:lstStyle/>
          <a:p>
            <a:pPr algn="ctr"/>
            <a:r>
              <a:rPr lang="en-US" sz="4800" dirty="0">
                <a:solidFill>
                  <a:schemeClr val="tx1"/>
                </a:solidFill>
              </a:rPr>
              <a:t>Robbery</a:t>
            </a:r>
          </a:p>
        </p:txBody>
      </p:sp>
      <p:sp>
        <p:nvSpPr>
          <p:cNvPr id="3" name="Content Placeholder 2">
            <a:extLst>
              <a:ext uri="{FF2B5EF4-FFF2-40B4-BE49-F238E27FC236}">
                <a16:creationId xmlns:a16="http://schemas.microsoft.com/office/drawing/2014/main" id="{BAD0FFD5-C183-FF4E-AA97-E93AC12FB7AC}"/>
              </a:ext>
            </a:extLst>
          </p:cNvPr>
          <p:cNvSpPr>
            <a:spLocks noGrp="1"/>
          </p:cNvSpPr>
          <p:nvPr>
            <p:ph sz="quarter" idx="13"/>
          </p:nvPr>
        </p:nvSpPr>
        <p:spPr>
          <a:xfrm>
            <a:off x="243840" y="792480"/>
            <a:ext cx="11264535" cy="4582105"/>
          </a:xfrm>
        </p:spPr>
        <p:txBody>
          <a:bodyPr anchor="ctr">
            <a:normAutofit fontScale="92500" lnSpcReduction="10000"/>
          </a:bodyPr>
          <a:lstStyle/>
          <a:p>
            <a:pPr marL="457200" lvl="1" indent="0">
              <a:lnSpc>
                <a:spcPct val="110000"/>
              </a:lnSpc>
              <a:buNone/>
            </a:pPr>
            <a:r>
              <a:rPr lang="en-US" sz="1900" b="1" cap="none" dirty="0">
                <a:solidFill>
                  <a:srgbClr val="002060"/>
                </a:solidFill>
                <a:latin typeface="Calibri" panose="020F0502020204030204" pitchFamily="34" charset="0"/>
                <a:cs typeface="Calibri" panose="020F0502020204030204" pitchFamily="34" charset="0"/>
              </a:rPr>
              <a:t>Robbery </a:t>
            </a:r>
            <a:r>
              <a:rPr lang="en-US" sz="1900" cap="none" dirty="0">
                <a:solidFill>
                  <a:schemeClr val="tx1">
                    <a:lumMod val="95000"/>
                    <a:lumOff val="5000"/>
                  </a:schemeClr>
                </a:solidFill>
                <a:latin typeface="Calibri" panose="020F0502020204030204" pitchFamily="34" charset="0"/>
                <a:cs typeface="Calibri" panose="020F0502020204030204" pitchFamily="34" charset="0"/>
              </a:rPr>
              <a:t>is the completed or attempted theft, directly from a person, of property or cash by force or threat of force, with or without a weapon, and with or without injury.</a:t>
            </a:r>
          </a:p>
          <a:p>
            <a:pPr lvl="1">
              <a:lnSpc>
                <a:spcPct val="110000"/>
              </a:lnSpc>
            </a:pPr>
            <a:r>
              <a:rPr lang="en-US" b="1" cap="none" dirty="0">
                <a:solidFill>
                  <a:schemeClr val="accent6"/>
                </a:solidFill>
                <a:latin typeface="Calibri" panose="020F0502020204030204" pitchFamily="34" charset="0"/>
                <a:cs typeface="Calibri" panose="020F0502020204030204" pitchFamily="34" charset="0"/>
              </a:rPr>
              <a:t>Completed/property taken </a:t>
            </a:r>
            <a:r>
              <a:rPr lang="en-US" cap="none" dirty="0">
                <a:solidFill>
                  <a:schemeClr val="tx1">
                    <a:lumMod val="95000"/>
                    <a:lumOff val="5000"/>
                  </a:schemeClr>
                </a:solidFill>
                <a:latin typeface="Calibri" panose="020F0502020204030204" pitchFamily="34" charset="0"/>
                <a:cs typeface="Calibri" panose="020F0502020204030204" pitchFamily="34" charset="0"/>
              </a:rPr>
              <a:t>- the successful taking of property from a person by force or threat of force, with or without a weapon, and with or without injury</a:t>
            </a:r>
          </a:p>
          <a:p>
            <a:pPr lvl="1">
              <a:lnSpc>
                <a:spcPct val="110000"/>
              </a:lnSpc>
            </a:pPr>
            <a:r>
              <a:rPr lang="en-US" b="1" cap="none" dirty="0">
                <a:solidFill>
                  <a:schemeClr val="accent1">
                    <a:lumMod val="75000"/>
                  </a:schemeClr>
                </a:solidFill>
                <a:latin typeface="Calibri" panose="020F0502020204030204" pitchFamily="34" charset="0"/>
                <a:cs typeface="Calibri" panose="020F0502020204030204" pitchFamily="34" charset="0"/>
              </a:rPr>
              <a:t>Completed with injury </a:t>
            </a:r>
            <a:r>
              <a:rPr lang="en-US" cap="none" dirty="0">
                <a:solidFill>
                  <a:schemeClr val="tx1">
                    <a:lumMod val="95000"/>
                    <a:lumOff val="5000"/>
                  </a:schemeClr>
                </a:solidFill>
                <a:latin typeface="Calibri" panose="020F0502020204030204" pitchFamily="34" charset="0"/>
                <a:cs typeface="Calibri" panose="020F0502020204030204" pitchFamily="34" charset="0"/>
              </a:rPr>
              <a:t>- the successful taking of property from a person, accompanied by an attack, either with or without a weapon, resulting in injury</a:t>
            </a:r>
          </a:p>
          <a:p>
            <a:pPr lvl="1">
              <a:lnSpc>
                <a:spcPct val="110000"/>
              </a:lnSpc>
            </a:pPr>
            <a:r>
              <a:rPr lang="en-US" b="1" cap="none" dirty="0">
                <a:solidFill>
                  <a:schemeClr val="accent2">
                    <a:lumMod val="75000"/>
                  </a:schemeClr>
                </a:solidFill>
                <a:latin typeface="Calibri" panose="020F0502020204030204" pitchFamily="34" charset="0"/>
                <a:cs typeface="Calibri" panose="020F0502020204030204" pitchFamily="34" charset="0"/>
              </a:rPr>
              <a:t>Completed without injury </a:t>
            </a:r>
            <a:r>
              <a:rPr lang="en-US" cap="none" dirty="0">
                <a:solidFill>
                  <a:schemeClr val="tx1">
                    <a:lumMod val="95000"/>
                    <a:lumOff val="5000"/>
                  </a:schemeClr>
                </a:solidFill>
                <a:latin typeface="Calibri" panose="020F0502020204030204" pitchFamily="34" charset="0"/>
                <a:cs typeface="Calibri" panose="020F0502020204030204" pitchFamily="34" charset="0"/>
              </a:rPr>
              <a:t>- the successful taking of property from a person by force or the threat of force, either with or without a weapon, but not resulting in injury</a:t>
            </a:r>
          </a:p>
          <a:p>
            <a:pPr lvl="1">
              <a:lnSpc>
                <a:spcPct val="110000"/>
              </a:lnSpc>
            </a:pPr>
            <a:r>
              <a:rPr lang="en-US" b="1" cap="none" dirty="0">
                <a:solidFill>
                  <a:schemeClr val="accent3"/>
                </a:solidFill>
                <a:latin typeface="Calibri" panose="020F0502020204030204" pitchFamily="34" charset="0"/>
                <a:cs typeface="Calibri" panose="020F0502020204030204" pitchFamily="34" charset="0"/>
              </a:rPr>
              <a:t>Attempted to take property </a:t>
            </a:r>
            <a:r>
              <a:rPr lang="en-US" cap="none" dirty="0">
                <a:solidFill>
                  <a:schemeClr val="tx1">
                    <a:lumMod val="95000"/>
                    <a:lumOff val="5000"/>
                  </a:schemeClr>
                </a:solidFill>
                <a:latin typeface="Calibri" panose="020F0502020204030204" pitchFamily="34" charset="0"/>
                <a:cs typeface="Calibri" panose="020F0502020204030204" pitchFamily="34" charset="0"/>
              </a:rPr>
              <a:t>- the attempt to take property from a person by force or threat of force without success, with or without a weapon, and with or without injury</a:t>
            </a:r>
          </a:p>
          <a:p>
            <a:pPr lvl="1">
              <a:lnSpc>
                <a:spcPct val="110000"/>
              </a:lnSpc>
            </a:pPr>
            <a:r>
              <a:rPr lang="en-US" b="1" cap="none" dirty="0">
                <a:solidFill>
                  <a:schemeClr val="accent4">
                    <a:lumMod val="75000"/>
                  </a:schemeClr>
                </a:solidFill>
                <a:latin typeface="Calibri" panose="020F0502020204030204" pitchFamily="34" charset="0"/>
                <a:cs typeface="Calibri" panose="020F0502020204030204" pitchFamily="34" charset="0"/>
              </a:rPr>
              <a:t>Attempted without injury </a:t>
            </a:r>
            <a:r>
              <a:rPr lang="en-US" cap="none" dirty="0">
                <a:solidFill>
                  <a:schemeClr val="tx1">
                    <a:lumMod val="95000"/>
                    <a:lumOff val="5000"/>
                  </a:schemeClr>
                </a:solidFill>
                <a:latin typeface="Calibri" panose="020F0502020204030204" pitchFamily="34" charset="0"/>
                <a:cs typeface="Calibri" panose="020F0502020204030204" pitchFamily="34" charset="0"/>
              </a:rPr>
              <a:t>- the attempt to take property from a person by force or the threat of force without success, either with or without a weapon, but not resulting in injury</a:t>
            </a:r>
          </a:p>
          <a:p>
            <a:pPr lvl="1">
              <a:lnSpc>
                <a:spcPct val="110000"/>
              </a:lnSpc>
            </a:pPr>
            <a:r>
              <a:rPr lang="en-US" b="1" cap="none" dirty="0">
                <a:solidFill>
                  <a:schemeClr val="accent5">
                    <a:lumMod val="75000"/>
                  </a:schemeClr>
                </a:solidFill>
                <a:latin typeface="Calibri" panose="020F0502020204030204" pitchFamily="34" charset="0"/>
                <a:cs typeface="Calibri" panose="020F0502020204030204" pitchFamily="34" charset="0"/>
              </a:rPr>
              <a:t>Attempted with injury </a:t>
            </a:r>
            <a:r>
              <a:rPr lang="en-US" cap="none" dirty="0">
                <a:solidFill>
                  <a:schemeClr val="tx1">
                    <a:lumMod val="95000"/>
                    <a:lumOff val="5000"/>
                  </a:schemeClr>
                </a:solidFill>
                <a:latin typeface="Calibri" panose="020F0502020204030204" pitchFamily="34" charset="0"/>
                <a:cs typeface="Calibri" panose="020F0502020204030204" pitchFamily="34" charset="0"/>
              </a:rPr>
              <a:t>- the attempt to take property from a person without success, accompanied by an attack, either with or without a weapon, resulting in injury</a:t>
            </a:r>
          </a:p>
          <a:p>
            <a:pPr marL="457200" lvl="1" indent="0" algn="r">
              <a:lnSpc>
                <a:spcPct val="110000"/>
              </a:lnSpc>
              <a:buNone/>
            </a:pPr>
            <a:r>
              <a:rPr lang="en-US" sz="1500" b="1" cap="none" dirty="0">
                <a:solidFill>
                  <a:schemeClr val="tx1">
                    <a:lumMod val="95000"/>
                    <a:lumOff val="5000"/>
                  </a:schemeClr>
                </a:solidFill>
                <a:latin typeface="Calibri" panose="020F0502020204030204" pitchFamily="34" charset="0"/>
                <a:cs typeface="Calibri" panose="020F0502020204030204" pitchFamily="34" charset="0"/>
              </a:rPr>
              <a:t>(Reference #1) </a:t>
            </a:r>
          </a:p>
        </p:txBody>
      </p:sp>
    </p:spTree>
    <p:extLst>
      <p:ext uri="{BB962C8B-B14F-4D97-AF65-F5344CB8AC3E}">
        <p14:creationId xmlns:p14="http://schemas.microsoft.com/office/powerpoint/2010/main" val="172250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4594-8D19-5A4C-9A1B-691F935E3FC2}"/>
              </a:ext>
            </a:extLst>
          </p:cNvPr>
          <p:cNvSpPr>
            <a:spLocks noGrp="1"/>
          </p:cNvSpPr>
          <p:nvPr>
            <p:ph type="title"/>
          </p:nvPr>
        </p:nvSpPr>
        <p:spPr/>
        <p:txBody>
          <a:bodyPr/>
          <a:lstStyle/>
          <a:p>
            <a:pPr algn="ctr"/>
            <a:r>
              <a:rPr lang="en-US" dirty="0">
                <a:solidFill>
                  <a:schemeClr val="tx1"/>
                </a:solidFill>
              </a:rPr>
              <a:t>Robbery Statistics</a:t>
            </a:r>
          </a:p>
        </p:txBody>
      </p:sp>
      <p:sp>
        <p:nvSpPr>
          <p:cNvPr id="3" name="Content Placeholder 2">
            <a:extLst>
              <a:ext uri="{FF2B5EF4-FFF2-40B4-BE49-F238E27FC236}">
                <a16:creationId xmlns:a16="http://schemas.microsoft.com/office/drawing/2014/main" id="{AB8DB7B1-EDEF-7844-9299-87023D0325E8}"/>
              </a:ext>
            </a:extLst>
          </p:cNvPr>
          <p:cNvSpPr>
            <a:spLocks noGrp="1"/>
          </p:cNvSpPr>
          <p:nvPr>
            <p:ph sz="quarter" idx="13"/>
          </p:nvPr>
        </p:nvSpPr>
        <p:spPr/>
        <p:txBody>
          <a:bodyPr>
            <a:normAutofit fontScale="85000" lnSpcReduction="20000"/>
          </a:bodyPr>
          <a:lstStyle/>
          <a:p>
            <a:r>
              <a:rPr lang="en-US" sz="1600" cap="none" dirty="0">
                <a:latin typeface="Calibri" panose="020F0502020204030204" pitchFamily="34" charset="0"/>
                <a:cs typeface="Calibri" panose="020F0502020204030204" pitchFamily="34" charset="0"/>
              </a:rPr>
              <a:t>Nationwide in 2010, there were an estimated 367,832 robberies. </a:t>
            </a:r>
          </a:p>
          <a:p>
            <a:r>
              <a:rPr lang="en-US" sz="1600" cap="none" dirty="0">
                <a:latin typeface="Calibri" panose="020F0502020204030204" pitchFamily="34" charset="0"/>
                <a:cs typeface="Calibri" panose="020F0502020204030204" pitchFamily="34" charset="0"/>
              </a:rPr>
              <a:t>The estimated number of robberies decreased 10.0 percent from the 2009 estimate and 18.1 percent from the 2006 estimate. </a:t>
            </a:r>
          </a:p>
          <a:p>
            <a:r>
              <a:rPr lang="en-US" sz="1600" cap="none" dirty="0">
                <a:latin typeface="Calibri" panose="020F0502020204030204" pitchFamily="34" charset="0"/>
                <a:cs typeface="Calibri" panose="020F0502020204030204" pitchFamily="34" charset="0"/>
              </a:rPr>
              <a:t>The 2010 estimated robbery rate of 119.1 per 100,000 inhabitants reflected a decrease of 10.5 percent when compared with the 2009 rate. (See tables 1 and 1A.) </a:t>
            </a:r>
          </a:p>
          <a:p>
            <a:r>
              <a:rPr lang="en-US" sz="1600" cap="none" dirty="0">
                <a:latin typeface="Calibri" panose="020F0502020204030204" pitchFamily="34" charset="0"/>
                <a:cs typeface="Calibri" panose="020F0502020204030204" pitchFamily="34" charset="0"/>
              </a:rPr>
              <a:t>An estimated $456 million in losses were attributed to robberies in 2010. </a:t>
            </a:r>
          </a:p>
          <a:p>
            <a:r>
              <a:rPr lang="en-US" sz="1600" cap="none" dirty="0">
                <a:latin typeface="Calibri" panose="020F0502020204030204" pitchFamily="34" charset="0"/>
                <a:cs typeface="Calibri" panose="020F0502020204030204" pitchFamily="34" charset="0"/>
              </a:rPr>
              <a:t>The average dollar value of property stolen per reported robbery was $1,239. The highest average dollar loss was for banks, which lost $4,410 per offense. (See table 23.) </a:t>
            </a:r>
          </a:p>
          <a:p>
            <a:r>
              <a:rPr lang="en-US" sz="1600" cap="none" dirty="0">
                <a:latin typeface="Calibri" panose="020F0502020204030204" pitchFamily="34" charset="0"/>
                <a:cs typeface="Calibri" panose="020F0502020204030204" pitchFamily="34" charset="0"/>
              </a:rPr>
              <a:t>Firearms were used in 41.4 percent of the robberies for which the UCR program received additional information in 2010. In a nearly equal percentage of robberies (42.0 percent), strong-arm tactics were used, followed by knives and cutting instruments used in 7.9 percent of robberies, and other dangerous weapons used in 8.8 percent of robberies in 2010. </a:t>
            </a:r>
          </a:p>
          <a:p>
            <a:pPr marL="0" indent="0" algn="r">
              <a:buNone/>
            </a:pPr>
            <a:r>
              <a:rPr lang="en-US" sz="1500"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351041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FCD4-29CA-A249-BA14-74CFBC6C674B}"/>
              </a:ext>
            </a:extLst>
          </p:cNvPr>
          <p:cNvSpPr>
            <a:spLocks noGrp="1"/>
          </p:cNvSpPr>
          <p:nvPr>
            <p:ph type="title"/>
          </p:nvPr>
        </p:nvSpPr>
        <p:spPr/>
        <p:txBody>
          <a:bodyPr/>
          <a:lstStyle/>
          <a:p>
            <a:pPr algn="ctr"/>
            <a:r>
              <a:rPr lang="en-US" dirty="0">
                <a:solidFill>
                  <a:schemeClr val="tx1"/>
                </a:solidFill>
              </a:rPr>
              <a:t>Assault</a:t>
            </a:r>
          </a:p>
        </p:txBody>
      </p:sp>
      <p:sp>
        <p:nvSpPr>
          <p:cNvPr id="3" name="Content Placeholder 2">
            <a:extLst>
              <a:ext uri="{FF2B5EF4-FFF2-40B4-BE49-F238E27FC236}">
                <a16:creationId xmlns:a16="http://schemas.microsoft.com/office/drawing/2014/main" id="{7FB1C8D1-5CD3-414B-86A9-5640239A46A2}"/>
              </a:ext>
            </a:extLst>
          </p:cNvPr>
          <p:cNvSpPr>
            <a:spLocks noGrp="1"/>
          </p:cNvSpPr>
          <p:nvPr>
            <p:ph sz="quarter" idx="13"/>
          </p:nvPr>
        </p:nvSpPr>
        <p:spPr/>
        <p:txBody>
          <a:bodyPr>
            <a:normAutofit lnSpcReduction="10000"/>
          </a:bodyPr>
          <a:lstStyle/>
          <a:p>
            <a:r>
              <a:rPr lang="en-US" sz="2400" cap="none" dirty="0">
                <a:latin typeface="Calibri" panose="020F0502020204030204" pitchFamily="34" charset="0"/>
                <a:cs typeface="Calibri" panose="020F0502020204030204" pitchFamily="34" charset="0"/>
              </a:rPr>
              <a:t>Assault is defined as an unlawful physical attack or threat of attack. </a:t>
            </a:r>
          </a:p>
          <a:p>
            <a:pPr lvl="1"/>
            <a:r>
              <a:rPr lang="en-US" sz="2200" cap="none" dirty="0">
                <a:latin typeface="Calibri" panose="020F0502020204030204" pitchFamily="34" charset="0"/>
                <a:cs typeface="Calibri" panose="020F0502020204030204" pitchFamily="34" charset="0"/>
              </a:rPr>
              <a:t>Rape, attempted rape, and sexual assaults are excluded from this category, as well as robbery and attempted robbery. </a:t>
            </a:r>
          </a:p>
          <a:p>
            <a:pPr lvl="1"/>
            <a:r>
              <a:rPr lang="en-US" sz="2200" cap="none" dirty="0">
                <a:latin typeface="Calibri" panose="020F0502020204030204" pitchFamily="34" charset="0"/>
                <a:cs typeface="Calibri" panose="020F0502020204030204" pitchFamily="34" charset="0"/>
              </a:rPr>
              <a:t>The severity of assaults ranges from minor threats to incidents which are nearly fatal. </a:t>
            </a:r>
          </a:p>
          <a:p>
            <a:pPr lvl="2">
              <a:buFont typeface="Wingdings" pitchFamily="2" charset="2"/>
              <a:buChar char="Ø"/>
            </a:pPr>
            <a:r>
              <a:rPr lang="en-US" sz="1800" cap="none" dirty="0">
                <a:latin typeface="Calibri" panose="020F0502020204030204" pitchFamily="34" charset="0"/>
                <a:cs typeface="Calibri" panose="020F0502020204030204" pitchFamily="34" charset="0"/>
              </a:rPr>
              <a:t>Simple Assault …</a:t>
            </a:r>
          </a:p>
          <a:p>
            <a:pPr lvl="2">
              <a:buFont typeface="Wingdings" pitchFamily="2" charset="2"/>
              <a:buChar char="Ø"/>
            </a:pPr>
            <a:r>
              <a:rPr lang="en-US" sz="1800" cap="none" dirty="0">
                <a:latin typeface="Calibri" panose="020F0502020204030204" pitchFamily="34" charset="0"/>
                <a:cs typeface="Calibri" panose="020F0502020204030204" pitchFamily="34" charset="0"/>
              </a:rPr>
              <a:t>Aggravated Assault …</a:t>
            </a:r>
          </a:p>
          <a:p>
            <a:pPr marL="457200" lvl="1" indent="0" algn="r">
              <a:buNone/>
            </a:pPr>
            <a:r>
              <a:rPr lang="en-US" sz="1400" b="1" cap="none" dirty="0">
                <a:latin typeface="Calibri" panose="020F0502020204030204" pitchFamily="34" charset="0"/>
                <a:cs typeface="Calibri" panose="020F0502020204030204" pitchFamily="34" charset="0"/>
              </a:rPr>
              <a:t>(References #1)</a:t>
            </a:r>
          </a:p>
        </p:txBody>
      </p:sp>
    </p:spTree>
    <p:extLst>
      <p:ext uri="{BB962C8B-B14F-4D97-AF65-F5344CB8AC3E}">
        <p14:creationId xmlns:p14="http://schemas.microsoft.com/office/powerpoint/2010/main" val="241640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7434-B3C6-1243-97FF-13FA810CC4AF}"/>
              </a:ext>
            </a:extLst>
          </p:cNvPr>
          <p:cNvSpPr>
            <a:spLocks noGrp="1"/>
          </p:cNvSpPr>
          <p:nvPr>
            <p:ph type="title"/>
          </p:nvPr>
        </p:nvSpPr>
        <p:spPr>
          <a:xfrm>
            <a:off x="685800" y="116003"/>
            <a:ext cx="10396882" cy="1151965"/>
          </a:xfrm>
        </p:spPr>
        <p:txBody>
          <a:bodyPr/>
          <a:lstStyle/>
          <a:p>
            <a:pPr algn="ctr"/>
            <a:r>
              <a:rPr lang="en-US" dirty="0">
                <a:solidFill>
                  <a:schemeClr val="tx1"/>
                </a:solidFill>
              </a:rPr>
              <a:t>Simple Assault </a:t>
            </a:r>
          </a:p>
        </p:txBody>
      </p:sp>
      <p:sp>
        <p:nvSpPr>
          <p:cNvPr id="3" name="Content Placeholder 2">
            <a:extLst>
              <a:ext uri="{FF2B5EF4-FFF2-40B4-BE49-F238E27FC236}">
                <a16:creationId xmlns:a16="http://schemas.microsoft.com/office/drawing/2014/main" id="{6D1EFF5C-73CF-8D40-816C-5D6420218AAA}"/>
              </a:ext>
            </a:extLst>
          </p:cNvPr>
          <p:cNvSpPr>
            <a:spLocks noGrp="1"/>
          </p:cNvSpPr>
          <p:nvPr>
            <p:ph sz="quarter" idx="13"/>
          </p:nvPr>
        </p:nvSpPr>
        <p:spPr>
          <a:xfrm>
            <a:off x="685800" y="1267968"/>
            <a:ext cx="10394707" cy="4106617"/>
          </a:xfrm>
        </p:spPr>
        <p:txBody>
          <a:bodyPr/>
          <a:lstStyle/>
          <a:p>
            <a:pPr lvl="1"/>
            <a:r>
              <a:rPr lang="en-US" sz="2000" b="1" cap="none" dirty="0">
                <a:solidFill>
                  <a:schemeClr val="accent5">
                    <a:lumMod val="75000"/>
                  </a:schemeClr>
                </a:solidFill>
                <a:latin typeface="Calibri" panose="020F0502020204030204" pitchFamily="34" charset="0"/>
                <a:cs typeface="Calibri" panose="020F0502020204030204" pitchFamily="34" charset="0"/>
              </a:rPr>
              <a:t>Simple assault </a:t>
            </a:r>
            <a:r>
              <a:rPr lang="en-US" sz="2000" cap="none" dirty="0">
                <a:latin typeface="Calibri" panose="020F0502020204030204" pitchFamily="34" charset="0"/>
                <a:cs typeface="Calibri" panose="020F0502020204030204" pitchFamily="34" charset="0"/>
              </a:rPr>
              <a:t>- attack without a weapon resulting either in no injury, minor injury (for example, bruises, black eyes, cuts, scratches or swelling) or in undetermined injury requiring less than 2 days of hospitalization. Also includes attempted assault without a weapon</a:t>
            </a:r>
          </a:p>
          <a:p>
            <a:pPr lvl="2"/>
            <a:r>
              <a:rPr lang="en-US" sz="1800" b="1" cap="none" dirty="0">
                <a:solidFill>
                  <a:schemeClr val="accent5">
                    <a:lumMod val="75000"/>
                  </a:schemeClr>
                </a:solidFill>
                <a:latin typeface="Calibri" panose="020F0502020204030204" pitchFamily="34" charset="0"/>
                <a:cs typeface="Calibri" panose="020F0502020204030204" pitchFamily="34" charset="0"/>
              </a:rPr>
              <a:t>With minor injury </a:t>
            </a:r>
            <a:r>
              <a:rPr lang="en-US" sz="1800" cap="none" dirty="0">
                <a:latin typeface="Calibri" panose="020F0502020204030204" pitchFamily="34" charset="0"/>
                <a:cs typeface="Calibri" panose="020F0502020204030204" pitchFamily="34" charset="0"/>
              </a:rPr>
              <a:t>- an attack without a weapon resulting in such injuries as bruises, black eyes, cuts or in undetermined injury requiring less than 2 days of hospitalization</a:t>
            </a:r>
          </a:p>
          <a:p>
            <a:pPr lvl="2"/>
            <a:r>
              <a:rPr lang="en-US" sz="1800" b="1" cap="none" dirty="0">
                <a:solidFill>
                  <a:schemeClr val="accent5">
                    <a:lumMod val="75000"/>
                  </a:schemeClr>
                </a:solidFill>
                <a:latin typeface="Calibri" panose="020F0502020204030204" pitchFamily="34" charset="0"/>
                <a:cs typeface="Calibri" panose="020F0502020204030204" pitchFamily="34" charset="0"/>
              </a:rPr>
              <a:t>Without injury </a:t>
            </a:r>
            <a:r>
              <a:rPr lang="en-US" sz="1800" cap="none" dirty="0">
                <a:latin typeface="Calibri" panose="020F0502020204030204" pitchFamily="34" charset="0"/>
                <a:cs typeface="Calibri" panose="020F0502020204030204" pitchFamily="34" charset="0"/>
              </a:rPr>
              <a:t>- an attempted assault without a weapon not resulting in injury</a:t>
            </a:r>
          </a:p>
          <a:p>
            <a:pPr marL="0" indent="0" algn="r">
              <a:buNone/>
            </a:pPr>
            <a:r>
              <a:rPr lang="en-US" sz="14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80897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D982-F9CF-724C-A2ED-AEFFB6BB08D9}"/>
              </a:ext>
            </a:extLst>
          </p:cNvPr>
          <p:cNvSpPr>
            <a:spLocks noGrp="1"/>
          </p:cNvSpPr>
          <p:nvPr>
            <p:ph type="title"/>
          </p:nvPr>
        </p:nvSpPr>
        <p:spPr/>
        <p:txBody>
          <a:bodyPr>
            <a:normAutofit fontScale="90000"/>
          </a:bodyPr>
          <a:lstStyle/>
          <a:p>
            <a:pPr algn="ctr"/>
            <a:r>
              <a:rPr lang="en-US" dirty="0">
                <a:solidFill>
                  <a:schemeClr val="tx1"/>
                </a:solidFill>
              </a:rPr>
              <a:t>What are Crimes against Property? </a:t>
            </a:r>
          </a:p>
        </p:txBody>
      </p:sp>
      <p:sp>
        <p:nvSpPr>
          <p:cNvPr id="3" name="Content Placeholder 2">
            <a:extLst>
              <a:ext uri="{FF2B5EF4-FFF2-40B4-BE49-F238E27FC236}">
                <a16:creationId xmlns:a16="http://schemas.microsoft.com/office/drawing/2014/main" id="{5CC2566D-F808-E147-9EC5-520AFA6ADC0F}"/>
              </a:ext>
            </a:extLst>
          </p:cNvPr>
          <p:cNvSpPr>
            <a:spLocks noGrp="1"/>
          </p:cNvSpPr>
          <p:nvPr>
            <p:ph sz="quarter" idx="13"/>
          </p:nvPr>
        </p:nvSpPr>
        <p:spPr/>
        <p:txBody>
          <a:bodyPr>
            <a:normAutofit lnSpcReduction="10000"/>
          </a:bodyPr>
          <a:lstStyle/>
          <a:p>
            <a:r>
              <a:rPr lang="en-US" sz="2400" b="1" cap="none" dirty="0">
                <a:latin typeface="Calibri" panose="020F0502020204030204" pitchFamily="34" charset="0"/>
                <a:cs typeface="Calibri" panose="020F0502020204030204" pitchFamily="34" charset="0"/>
              </a:rPr>
              <a:t>Property crime </a:t>
            </a:r>
            <a:r>
              <a:rPr lang="en-US" sz="2400" cap="none" dirty="0">
                <a:latin typeface="Calibri" panose="020F0502020204030204" pitchFamily="34" charset="0"/>
                <a:cs typeface="Calibri" panose="020F0502020204030204" pitchFamily="34" charset="0"/>
              </a:rPr>
              <a:t>includes the offenses of burglary, larceny-theft, motor vehicle theft, and arson. </a:t>
            </a:r>
          </a:p>
          <a:p>
            <a:r>
              <a:rPr lang="en-US" sz="2400" cap="none" dirty="0">
                <a:latin typeface="Calibri" panose="020F0502020204030204" pitchFamily="34" charset="0"/>
                <a:cs typeface="Calibri" panose="020F0502020204030204" pitchFamily="34" charset="0"/>
              </a:rPr>
              <a:t>The object of the theft-type offenses is the taking of money or property, but there is no force or threat of force against the victims. </a:t>
            </a:r>
          </a:p>
          <a:p>
            <a:r>
              <a:rPr lang="en-US" sz="2400" cap="none" dirty="0">
                <a:latin typeface="Calibri" panose="020F0502020204030204" pitchFamily="34" charset="0"/>
                <a:cs typeface="Calibri" panose="020F0502020204030204" pitchFamily="34" charset="0"/>
              </a:rPr>
              <a:t>The property crime category includes arson because the offense involves the destruction of property; however, arson victims may be subjected to force.</a:t>
            </a:r>
          </a:p>
          <a:p>
            <a:pPr marL="0" indent="0" algn="r">
              <a:buNone/>
            </a:pPr>
            <a:r>
              <a:rPr lang="en-US" sz="1800"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353338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7FE0-4B83-0D4A-80A5-B43A675D5C8D}"/>
              </a:ext>
            </a:extLst>
          </p:cNvPr>
          <p:cNvSpPr>
            <a:spLocks noGrp="1"/>
          </p:cNvSpPr>
          <p:nvPr>
            <p:ph type="title"/>
          </p:nvPr>
        </p:nvSpPr>
        <p:spPr/>
        <p:txBody>
          <a:bodyPr/>
          <a:lstStyle/>
          <a:p>
            <a:pPr algn="ctr"/>
            <a:r>
              <a:rPr lang="en-US" dirty="0">
                <a:solidFill>
                  <a:schemeClr val="tx1"/>
                </a:solidFill>
              </a:rPr>
              <a:t>Aggravated Assault </a:t>
            </a:r>
          </a:p>
        </p:txBody>
      </p:sp>
      <p:sp>
        <p:nvSpPr>
          <p:cNvPr id="3" name="Content Placeholder 2">
            <a:extLst>
              <a:ext uri="{FF2B5EF4-FFF2-40B4-BE49-F238E27FC236}">
                <a16:creationId xmlns:a16="http://schemas.microsoft.com/office/drawing/2014/main" id="{BF1BF20A-DD85-C74E-AD4B-3F3293916A8B}"/>
              </a:ext>
            </a:extLst>
          </p:cNvPr>
          <p:cNvSpPr>
            <a:spLocks noGrp="1"/>
          </p:cNvSpPr>
          <p:nvPr>
            <p:ph sz="quarter" idx="13"/>
          </p:nvPr>
        </p:nvSpPr>
        <p:spPr>
          <a:xfrm>
            <a:off x="804672" y="1584960"/>
            <a:ext cx="10275835" cy="3789625"/>
          </a:xfrm>
        </p:spPr>
        <p:txBody>
          <a:bodyPr>
            <a:normAutofit fontScale="92500" lnSpcReduction="10000"/>
          </a:bodyPr>
          <a:lstStyle/>
          <a:p>
            <a:r>
              <a:rPr lang="en-US" sz="2600" b="1" cap="none" dirty="0">
                <a:solidFill>
                  <a:schemeClr val="accent5">
                    <a:lumMod val="75000"/>
                  </a:schemeClr>
                </a:solidFill>
                <a:latin typeface="Calibri" panose="020F0502020204030204" pitchFamily="34" charset="0"/>
                <a:cs typeface="Calibri" panose="020F0502020204030204" pitchFamily="34" charset="0"/>
              </a:rPr>
              <a:t>Aggravated assault </a:t>
            </a:r>
            <a:r>
              <a:rPr lang="en-US" sz="2600" cap="none" dirty="0">
                <a:latin typeface="Calibri" panose="020F0502020204030204" pitchFamily="34" charset="0"/>
                <a:cs typeface="Calibri" panose="020F0502020204030204" pitchFamily="34" charset="0"/>
              </a:rPr>
              <a:t>- attack or attempted attack with a weapon, regardless of whether or not an injury occurred and attack without a weapon then serious injury results</a:t>
            </a:r>
          </a:p>
          <a:p>
            <a:pPr lvl="1"/>
            <a:r>
              <a:rPr lang="en-US" sz="2200" b="1" cap="none" dirty="0">
                <a:solidFill>
                  <a:schemeClr val="accent5">
                    <a:lumMod val="75000"/>
                  </a:schemeClr>
                </a:solidFill>
                <a:latin typeface="Calibri" panose="020F0502020204030204" pitchFamily="34" charset="0"/>
                <a:cs typeface="Calibri" panose="020F0502020204030204" pitchFamily="34" charset="0"/>
              </a:rPr>
              <a:t>With injury </a:t>
            </a:r>
            <a:r>
              <a:rPr lang="en-US" sz="2200" cap="none" dirty="0">
                <a:latin typeface="Calibri" panose="020F0502020204030204" pitchFamily="34" charset="0"/>
                <a:cs typeface="Calibri" panose="020F0502020204030204" pitchFamily="34" charset="0"/>
              </a:rPr>
              <a:t>- an attack without a weapon when serious injury results or an attack with a weapon involving any injury. Serious injury includes broken bones, lost teeth, internal injuries, loss of consciousness, and any unspecified injury requiring two or more days of hospitalization</a:t>
            </a:r>
          </a:p>
          <a:p>
            <a:pPr lvl="1"/>
            <a:r>
              <a:rPr lang="en-US" sz="2200" b="1" cap="none" dirty="0">
                <a:solidFill>
                  <a:schemeClr val="accent5">
                    <a:lumMod val="75000"/>
                  </a:schemeClr>
                </a:solidFill>
                <a:latin typeface="Calibri" panose="020F0502020204030204" pitchFamily="34" charset="0"/>
                <a:cs typeface="Calibri" panose="020F0502020204030204" pitchFamily="34" charset="0"/>
              </a:rPr>
              <a:t>Threatened with a weapon </a:t>
            </a:r>
            <a:r>
              <a:rPr lang="en-US" sz="2200" cap="none" dirty="0">
                <a:latin typeface="Calibri" panose="020F0502020204030204" pitchFamily="34" charset="0"/>
                <a:cs typeface="Calibri" panose="020F0502020204030204" pitchFamily="34" charset="0"/>
              </a:rPr>
              <a:t>- threat or attempted attack by an offender armed with a gun, knife, or other object used as a weapon, not resulting in victim injury</a:t>
            </a:r>
          </a:p>
          <a:p>
            <a:pPr marL="0" indent="0" algn="r">
              <a:buNone/>
            </a:pPr>
            <a:r>
              <a:rPr lang="en-US" sz="15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61163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9D73-EF95-6849-8023-21B861A778F7}"/>
              </a:ext>
            </a:extLst>
          </p:cNvPr>
          <p:cNvSpPr>
            <a:spLocks noGrp="1"/>
          </p:cNvSpPr>
          <p:nvPr>
            <p:ph type="title"/>
          </p:nvPr>
        </p:nvSpPr>
        <p:spPr/>
        <p:txBody>
          <a:bodyPr/>
          <a:lstStyle/>
          <a:p>
            <a:r>
              <a:rPr lang="en-US" dirty="0">
                <a:solidFill>
                  <a:schemeClr val="tx1"/>
                </a:solidFill>
              </a:rPr>
              <a:t>Aggravated Assault Statistics </a:t>
            </a:r>
          </a:p>
        </p:txBody>
      </p:sp>
      <p:sp>
        <p:nvSpPr>
          <p:cNvPr id="3" name="Content Placeholder 2">
            <a:extLst>
              <a:ext uri="{FF2B5EF4-FFF2-40B4-BE49-F238E27FC236}">
                <a16:creationId xmlns:a16="http://schemas.microsoft.com/office/drawing/2014/main" id="{1B50B926-4B78-084E-9622-6B57EE64746E}"/>
              </a:ext>
            </a:extLst>
          </p:cNvPr>
          <p:cNvSpPr>
            <a:spLocks noGrp="1"/>
          </p:cNvSpPr>
          <p:nvPr>
            <p:ph sz="quarter" idx="13"/>
          </p:nvPr>
        </p:nvSpPr>
        <p:spPr/>
        <p:txBody>
          <a:bodyPr>
            <a:normAutofit fontScale="92500" lnSpcReduction="10000"/>
          </a:bodyPr>
          <a:lstStyle/>
          <a:p>
            <a:r>
              <a:rPr lang="en-US" sz="1600" cap="none" dirty="0">
                <a:latin typeface="Calibri" panose="020F0502020204030204" pitchFamily="34" charset="0"/>
                <a:cs typeface="Calibri" panose="020F0502020204030204" pitchFamily="34" charset="0"/>
              </a:rPr>
              <a:t>In 2010, there were an estimated 778,901 aggravated assaults in the nation. </a:t>
            </a:r>
          </a:p>
          <a:p>
            <a:r>
              <a:rPr lang="en-US" sz="1600" cap="none" dirty="0">
                <a:latin typeface="Calibri" panose="020F0502020204030204" pitchFamily="34" charset="0"/>
                <a:cs typeface="Calibri" panose="020F0502020204030204" pitchFamily="34" charset="0"/>
              </a:rPr>
              <a:t>The estimated number of aggravated assaults in 2010 declined 4.1% from 2009 and 14.3% when compared with the estimate for 2001. </a:t>
            </a:r>
          </a:p>
          <a:p>
            <a:r>
              <a:rPr lang="en-US" sz="1600" cap="none" dirty="0">
                <a:latin typeface="Calibri" panose="020F0502020204030204" pitchFamily="34" charset="0"/>
                <a:cs typeface="Calibri" panose="020F0502020204030204" pitchFamily="34" charset="0"/>
              </a:rPr>
              <a:t>In 2010, the estimated rate of aggravated assaults was 252.3 offenses per 100,000 inhabitants. </a:t>
            </a:r>
          </a:p>
          <a:p>
            <a:r>
              <a:rPr lang="en-US" sz="1600" cap="none" dirty="0">
                <a:latin typeface="Calibri" panose="020F0502020204030204" pitchFamily="34" charset="0"/>
                <a:cs typeface="Calibri" panose="020F0502020204030204" pitchFamily="34" charset="0"/>
              </a:rPr>
              <a:t>A comparison of data for 2001 and 2010 showed that the rate of aggravated assaults in 2010 dropped 20.8%. </a:t>
            </a:r>
          </a:p>
          <a:p>
            <a:r>
              <a:rPr lang="en-US" sz="1600" cap="none" dirty="0">
                <a:latin typeface="Calibri" panose="020F0502020204030204" pitchFamily="34" charset="0"/>
                <a:cs typeface="Calibri" panose="020F0502020204030204" pitchFamily="34" charset="0"/>
              </a:rPr>
              <a:t>Of the aggravated assault offenses in 2010 for which law enforcement agencies provided expanded data, 27.4% were committed with personal weapons such as hands, fists, or feet. Slightly more than 20% (20.6) of aggravated assaults were committed with firearms, and 19.0% were committed with knives or cutting instruments. The remaining 33.1% of aggravated assaults were committed with other weapons. </a:t>
            </a:r>
          </a:p>
          <a:p>
            <a:pPr marL="0" indent="0" algn="r">
              <a:buNone/>
            </a:pPr>
            <a:r>
              <a:rPr lang="en-US" sz="1500" cap="none" dirty="0">
                <a:latin typeface="Calibri" panose="020F0502020204030204" pitchFamily="34" charset="0"/>
                <a:cs typeface="Calibri" panose="020F0502020204030204" pitchFamily="34" charset="0"/>
              </a:rPr>
              <a:t>(Reference #2) </a:t>
            </a:r>
          </a:p>
        </p:txBody>
      </p:sp>
    </p:spTree>
    <p:extLst>
      <p:ext uri="{BB962C8B-B14F-4D97-AF65-F5344CB8AC3E}">
        <p14:creationId xmlns:p14="http://schemas.microsoft.com/office/powerpoint/2010/main" val="1829618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7548-F167-DE44-BAC8-2A4D759041DE}"/>
              </a:ext>
            </a:extLst>
          </p:cNvPr>
          <p:cNvSpPr>
            <a:spLocks noGrp="1"/>
          </p:cNvSpPr>
          <p:nvPr>
            <p:ph type="title"/>
          </p:nvPr>
        </p:nvSpPr>
        <p:spPr/>
        <p:txBody>
          <a:bodyPr/>
          <a:lstStyle/>
          <a:p>
            <a:pPr algn="ctr"/>
            <a:r>
              <a:rPr lang="en-US" dirty="0">
                <a:solidFill>
                  <a:schemeClr val="tx1"/>
                </a:solidFill>
              </a:rPr>
              <a:t>Stalking</a:t>
            </a:r>
          </a:p>
        </p:txBody>
      </p:sp>
      <p:sp>
        <p:nvSpPr>
          <p:cNvPr id="3" name="Content Placeholder 2">
            <a:extLst>
              <a:ext uri="{FF2B5EF4-FFF2-40B4-BE49-F238E27FC236}">
                <a16:creationId xmlns:a16="http://schemas.microsoft.com/office/drawing/2014/main" id="{CA71DE67-20CA-5F40-92BB-4B7F63ADAE9C}"/>
              </a:ext>
            </a:extLst>
          </p:cNvPr>
          <p:cNvSpPr>
            <a:spLocks noGrp="1"/>
          </p:cNvSpPr>
          <p:nvPr>
            <p:ph sz="quarter" idx="13"/>
          </p:nvPr>
        </p:nvSpPr>
        <p:spPr/>
        <p:txBody>
          <a:bodyPr>
            <a:normAutofit fontScale="70000" lnSpcReduction="20000"/>
          </a:bodyPr>
          <a:lstStyle/>
          <a:p>
            <a:r>
              <a:rPr lang="en-US" cap="none" dirty="0">
                <a:latin typeface="Calibri" panose="020F0502020204030204" pitchFamily="34" charset="0"/>
                <a:cs typeface="Calibri" panose="020F0502020204030204" pitchFamily="34" charset="0"/>
              </a:rPr>
              <a:t>Individuals are classified as stalking victims if they experienced at least one of these behaviors on at least two separate occasions. </a:t>
            </a:r>
          </a:p>
          <a:p>
            <a:r>
              <a:rPr lang="en-US" cap="none" dirty="0">
                <a:latin typeface="Calibri" panose="020F0502020204030204" pitchFamily="34" charset="0"/>
                <a:cs typeface="Calibri" panose="020F0502020204030204" pitchFamily="34" charset="0"/>
              </a:rPr>
              <a:t>Stalking behaviors:</a:t>
            </a:r>
          </a:p>
          <a:p>
            <a:pPr lvl="1"/>
            <a:r>
              <a:rPr lang="en-US" cap="none" dirty="0">
                <a:latin typeface="Calibri" panose="020F0502020204030204" pitchFamily="34" charset="0"/>
                <a:cs typeface="Calibri" panose="020F0502020204030204" pitchFamily="34" charset="0"/>
              </a:rPr>
              <a:t>Making unwanted phone calls</a:t>
            </a:r>
          </a:p>
          <a:p>
            <a:pPr lvl="1"/>
            <a:r>
              <a:rPr lang="en-US" cap="none" dirty="0">
                <a:latin typeface="Calibri" panose="020F0502020204030204" pitchFamily="34" charset="0"/>
                <a:cs typeface="Calibri" panose="020F0502020204030204" pitchFamily="34" charset="0"/>
              </a:rPr>
              <a:t>Sending unsolicited or unwanted letters or e-mails</a:t>
            </a:r>
          </a:p>
          <a:p>
            <a:pPr lvl="1"/>
            <a:r>
              <a:rPr lang="en-US" cap="none" dirty="0">
                <a:latin typeface="Calibri" panose="020F0502020204030204" pitchFamily="34" charset="0"/>
                <a:cs typeface="Calibri" panose="020F0502020204030204" pitchFamily="34" charset="0"/>
              </a:rPr>
              <a:t>Following or spying on the victim</a:t>
            </a:r>
          </a:p>
          <a:p>
            <a:pPr lvl="1"/>
            <a:r>
              <a:rPr lang="en-US" cap="none" dirty="0">
                <a:latin typeface="Calibri" panose="020F0502020204030204" pitchFamily="34" charset="0"/>
                <a:cs typeface="Calibri" panose="020F0502020204030204" pitchFamily="34" charset="0"/>
              </a:rPr>
              <a:t>Showing up at places without a legitimate reason</a:t>
            </a:r>
          </a:p>
          <a:p>
            <a:pPr lvl="1"/>
            <a:r>
              <a:rPr lang="en-US" cap="none" dirty="0">
                <a:latin typeface="Calibri" panose="020F0502020204030204" pitchFamily="34" charset="0"/>
                <a:cs typeface="Calibri" panose="020F0502020204030204" pitchFamily="34" charset="0"/>
              </a:rPr>
              <a:t>Waiting at places for the victim</a:t>
            </a:r>
          </a:p>
          <a:p>
            <a:pPr lvl="1"/>
            <a:r>
              <a:rPr lang="en-US" cap="none" dirty="0">
                <a:latin typeface="Calibri" panose="020F0502020204030204" pitchFamily="34" charset="0"/>
                <a:cs typeface="Calibri" panose="020F0502020204030204" pitchFamily="34" charset="0"/>
              </a:rPr>
              <a:t>Leaving unwanted items, presents, or flowers</a:t>
            </a:r>
          </a:p>
          <a:p>
            <a:pPr lvl="1"/>
            <a:r>
              <a:rPr lang="en-US" cap="none" dirty="0">
                <a:latin typeface="Calibri" panose="020F0502020204030204" pitchFamily="34" charset="0"/>
                <a:cs typeface="Calibri" panose="020F0502020204030204" pitchFamily="34" charset="0"/>
              </a:rPr>
              <a:t>Posting information or spreading rumors about the victim on the internet, in a public place, or by word of mouth.</a:t>
            </a:r>
          </a:p>
          <a:p>
            <a:r>
              <a:rPr lang="en-US" cap="none" dirty="0">
                <a:latin typeface="Calibri"/>
                <a:cs typeface="Calibri"/>
              </a:rPr>
              <a:t>In addition, the individuals must have feared for their safety or that of a family member as a result of the course of </a:t>
            </a:r>
            <a:r>
              <a:rPr lang="en-US" cap="none">
                <a:latin typeface="Calibri"/>
                <a:cs typeface="Calibri"/>
              </a:rPr>
              <a:t>conduct, or</a:t>
            </a:r>
            <a:r>
              <a:rPr lang="en-US" cap="none" dirty="0">
                <a:latin typeface="Calibri"/>
                <a:cs typeface="Calibri"/>
              </a:rPr>
              <a:t> have experienced additional threatening behaviors that would cause a reasonable person to feel fear.</a:t>
            </a:r>
          </a:p>
          <a:p>
            <a:pPr marL="457200" lvl="1" indent="0" algn="r">
              <a:buNone/>
            </a:pPr>
            <a:r>
              <a:rPr lang="en-US" sz="1500" b="1" cap="none" dirty="0">
                <a:latin typeface="Calibri" panose="020F0502020204030204" pitchFamily="34" charset="0"/>
                <a:cs typeface="Calibri" panose="020F0502020204030204" pitchFamily="34" charset="0"/>
              </a:rPr>
              <a:t>(Reference #1)</a:t>
            </a:r>
          </a:p>
        </p:txBody>
      </p:sp>
    </p:spTree>
    <p:extLst>
      <p:ext uri="{BB962C8B-B14F-4D97-AF65-F5344CB8AC3E}">
        <p14:creationId xmlns:p14="http://schemas.microsoft.com/office/powerpoint/2010/main" val="3126238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1A74-56D7-EC46-8474-15868D94ADF7}"/>
              </a:ext>
            </a:extLst>
          </p:cNvPr>
          <p:cNvSpPr>
            <a:spLocks noGrp="1"/>
          </p:cNvSpPr>
          <p:nvPr>
            <p:ph type="title"/>
          </p:nvPr>
        </p:nvSpPr>
        <p:spPr/>
        <p:txBody>
          <a:bodyPr/>
          <a:lstStyle/>
          <a:p>
            <a:pPr algn="ctr"/>
            <a:r>
              <a:rPr lang="en-US" dirty="0">
                <a:solidFill>
                  <a:schemeClr val="tx1"/>
                </a:solidFill>
              </a:rPr>
              <a:t>Stalking Laws</a:t>
            </a:r>
          </a:p>
        </p:txBody>
      </p:sp>
      <p:sp>
        <p:nvSpPr>
          <p:cNvPr id="3" name="Content Placeholder 2">
            <a:extLst>
              <a:ext uri="{FF2B5EF4-FFF2-40B4-BE49-F238E27FC236}">
                <a16:creationId xmlns:a16="http://schemas.microsoft.com/office/drawing/2014/main" id="{F07E2B07-6BE9-B746-A004-0E2A406ED3F4}"/>
              </a:ext>
            </a:extLst>
          </p:cNvPr>
          <p:cNvSpPr>
            <a:spLocks noGrp="1"/>
          </p:cNvSpPr>
          <p:nvPr>
            <p:ph sz="quarter" idx="13"/>
          </p:nvPr>
        </p:nvSpPr>
        <p:spPr/>
        <p:txBody>
          <a:bodyPr>
            <a:normAutofit fontScale="85000" lnSpcReduction="20000"/>
          </a:bodyPr>
          <a:lstStyle/>
          <a:p>
            <a:r>
              <a:rPr lang="en-US" b="1" i="1" cap="none" dirty="0">
                <a:latin typeface="Calibri" panose="020F0502020204030204" pitchFamily="34" charset="0"/>
                <a:cs typeface="Calibri" panose="020F0502020204030204" pitchFamily="34" charset="0"/>
              </a:rPr>
              <a:t>Stalking Laws</a:t>
            </a:r>
            <a:endParaRPr lang="en-US" cap="none" dirty="0">
              <a:latin typeface="Calibri" panose="020F0502020204030204" pitchFamily="34" charset="0"/>
              <a:cs typeface="Calibri" panose="020F0502020204030204" pitchFamily="34" charset="0"/>
            </a:endParaRPr>
          </a:p>
          <a:p>
            <a:r>
              <a:rPr lang="en-US" cap="none" dirty="0">
                <a:latin typeface="Calibri" panose="020F0502020204030204" pitchFamily="34" charset="0"/>
                <a:cs typeface="Calibri" panose="020F0502020204030204" pitchFamily="34" charset="0"/>
              </a:rPr>
              <a:t>The federal government, all 50 states, the District of Columbia, and U.S. Territories have enacted criminal laws to address stalking. The legal definition for stalking varies across jurisdictions:</a:t>
            </a:r>
          </a:p>
          <a:p>
            <a:pPr lvl="1"/>
            <a:r>
              <a:rPr lang="en-US" cap="none" dirty="0">
                <a:latin typeface="Calibri" panose="020F0502020204030204" pitchFamily="34" charset="0"/>
                <a:cs typeface="Calibri" panose="020F0502020204030204" pitchFamily="34" charset="0"/>
              </a:rPr>
              <a:t>State laws vary regarding the element of victim fear and emotional distress, as well as the requisite intent of the stalker.</a:t>
            </a:r>
          </a:p>
          <a:p>
            <a:pPr lvl="1"/>
            <a:r>
              <a:rPr lang="en-US" cap="none" dirty="0">
                <a:latin typeface="Calibri" panose="020F0502020204030204" pitchFamily="34" charset="0"/>
                <a:cs typeface="Calibri" panose="020F0502020204030204" pitchFamily="34" charset="0"/>
              </a:rPr>
              <a:t>Some state laws specify that the victim must have been frightened by the stalking, while others require only that the stalking behavior would have caused a reasonable person to experience fear.</a:t>
            </a:r>
          </a:p>
          <a:p>
            <a:pPr lvl="1"/>
            <a:r>
              <a:rPr lang="en-US" cap="none" dirty="0">
                <a:latin typeface="Calibri" panose="020F0502020204030204" pitchFamily="34" charset="0"/>
                <a:cs typeface="Calibri" panose="020F0502020204030204" pitchFamily="34" charset="0"/>
              </a:rPr>
              <a:t>States vary regarding what level of fear is required.</a:t>
            </a:r>
          </a:p>
          <a:p>
            <a:pPr lvl="1"/>
            <a:r>
              <a:rPr lang="en-US" cap="none" dirty="0">
                <a:latin typeface="Calibri" panose="020F0502020204030204" pitchFamily="34" charset="0"/>
                <a:cs typeface="Calibri" panose="020F0502020204030204" pitchFamily="34" charset="0"/>
              </a:rPr>
              <a:t>Some state laws require prosecutors to establish fear of death or serious bodily harm, while others require only that prosecutors establish that the victim suffered emotional distress.</a:t>
            </a:r>
          </a:p>
          <a:p>
            <a:pPr lvl="1"/>
            <a:r>
              <a:rPr lang="en-US" cap="none" dirty="0">
                <a:latin typeface="Calibri" panose="020F0502020204030204" pitchFamily="34" charset="0"/>
                <a:cs typeface="Calibri" panose="020F0502020204030204" pitchFamily="34" charset="0"/>
              </a:rPr>
              <a:t>Interstate stalking is defined by federal law. </a:t>
            </a:r>
          </a:p>
          <a:p>
            <a:pPr marL="457200" lvl="1" indent="0" algn="r">
              <a:buNone/>
            </a:pPr>
            <a:r>
              <a:rPr lang="en-US" sz="1300" b="1" cap="none" dirty="0">
                <a:latin typeface="Calibri" panose="020F0502020204030204" pitchFamily="34" charset="0"/>
                <a:cs typeface="Calibri" panose="020F0502020204030204" pitchFamily="34" charset="0"/>
              </a:rPr>
              <a:t>(References #1)</a:t>
            </a:r>
            <a:endParaRPr lang="en-US" sz="1300" b="1" dirty="0"/>
          </a:p>
        </p:txBody>
      </p:sp>
    </p:spTree>
    <p:extLst>
      <p:ext uri="{BB962C8B-B14F-4D97-AF65-F5344CB8AC3E}">
        <p14:creationId xmlns:p14="http://schemas.microsoft.com/office/powerpoint/2010/main" val="271996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516D7-88D3-2347-8305-065A4299B74C}"/>
              </a:ext>
            </a:extLst>
          </p:cNvPr>
          <p:cNvSpPr>
            <a:spLocks noGrp="1"/>
          </p:cNvSpPr>
          <p:nvPr>
            <p:ph type="title"/>
          </p:nvPr>
        </p:nvSpPr>
        <p:spPr/>
        <p:txBody>
          <a:bodyPr/>
          <a:lstStyle/>
          <a:p>
            <a:pPr algn="ctr"/>
            <a:r>
              <a:rPr lang="en-US" dirty="0">
                <a:solidFill>
                  <a:schemeClr val="tx1"/>
                </a:solidFill>
              </a:rPr>
              <a:t>Stalking statistics</a:t>
            </a:r>
          </a:p>
        </p:txBody>
      </p:sp>
      <p:sp>
        <p:nvSpPr>
          <p:cNvPr id="3" name="Content Placeholder 2">
            <a:extLst>
              <a:ext uri="{FF2B5EF4-FFF2-40B4-BE49-F238E27FC236}">
                <a16:creationId xmlns:a16="http://schemas.microsoft.com/office/drawing/2014/main" id="{F745842B-F224-2E42-8548-11D60FE31801}"/>
              </a:ext>
            </a:extLst>
          </p:cNvPr>
          <p:cNvSpPr>
            <a:spLocks noGrp="1"/>
          </p:cNvSpPr>
          <p:nvPr>
            <p:ph sz="quarter" idx="13"/>
          </p:nvPr>
        </p:nvSpPr>
        <p:spPr/>
        <p:txBody>
          <a:bodyPr>
            <a:normAutofit fontScale="55000" lnSpcReduction="20000"/>
          </a:bodyPr>
          <a:lstStyle/>
          <a:p>
            <a:r>
              <a:rPr lang="en-US" cap="none" dirty="0">
                <a:latin typeface="Calibri" panose="020F0502020204030204" pitchFamily="34" charset="0"/>
                <a:cs typeface="Calibri" panose="020F0502020204030204" pitchFamily="34" charset="0"/>
              </a:rPr>
              <a:t>In 2006, an estimated 14 in every 1,000 persons age 18 or older were victims of stalking</a:t>
            </a:r>
          </a:p>
          <a:p>
            <a:r>
              <a:rPr lang="en-US" cap="none" dirty="0">
                <a:latin typeface="Calibri" panose="020F0502020204030204" pitchFamily="34" charset="0"/>
                <a:cs typeface="Calibri" panose="020F0502020204030204" pitchFamily="34" charset="0"/>
              </a:rPr>
              <a:t>About half (46%) of stalking victims experienced at least one unwanted contact per week, and 11% of victims said they had been stalked for 5 years or more.</a:t>
            </a:r>
          </a:p>
          <a:p>
            <a:r>
              <a:rPr lang="en-US" cap="none" dirty="0">
                <a:latin typeface="Calibri" panose="020F0502020204030204" pitchFamily="34" charset="0"/>
                <a:cs typeface="Calibri" panose="020F0502020204030204" pitchFamily="34" charset="0"/>
              </a:rPr>
              <a:t>The risk of stalking victimization was highest for individuals who were divorced or separated—34 per 1,000 individuals.</a:t>
            </a:r>
          </a:p>
          <a:p>
            <a:r>
              <a:rPr lang="en-US" cap="none" dirty="0">
                <a:latin typeface="Calibri" panose="020F0502020204030204" pitchFamily="34" charset="0"/>
                <a:cs typeface="Calibri" panose="020F0502020204030204" pitchFamily="34" charset="0"/>
              </a:rPr>
              <a:t>Women were at greater risk than men for stalking victimization; however, women and men were equally likely to experience harassment.</a:t>
            </a:r>
          </a:p>
          <a:p>
            <a:r>
              <a:rPr lang="en-US" cap="none" dirty="0">
                <a:latin typeface="Calibri" panose="020F0502020204030204" pitchFamily="34" charset="0"/>
                <a:cs typeface="Calibri" panose="020F0502020204030204" pitchFamily="34" charset="0"/>
              </a:rPr>
              <a:t>Male (37%) and female (41%) stalking victimizations were equally likely to be reported to the police.</a:t>
            </a:r>
          </a:p>
          <a:p>
            <a:r>
              <a:rPr lang="en-US" cap="none" dirty="0">
                <a:latin typeface="Calibri" panose="020F0502020204030204" pitchFamily="34" charset="0"/>
                <a:cs typeface="Calibri" panose="020F0502020204030204" pitchFamily="34" charset="0"/>
              </a:rPr>
              <a:t>Approximately 1 in 4 stalking victims reported some form of cyberstalking such as e-mail (83%) or instant messaging (35%).</a:t>
            </a:r>
          </a:p>
          <a:p>
            <a:r>
              <a:rPr lang="en-US" cap="none" dirty="0">
                <a:latin typeface="Calibri" panose="020F0502020204030204" pitchFamily="34" charset="0"/>
                <a:cs typeface="Calibri" panose="020F0502020204030204" pitchFamily="34" charset="0"/>
              </a:rPr>
              <a:t>46% of stalking victims felt fear of not knowing what would happen next.</a:t>
            </a:r>
          </a:p>
          <a:p>
            <a:r>
              <a:rPr lang="en-US" cap="none" dirty="0">
                <a:latin typeface="Calibri" panose="020F0502020204030204" pitchFamily="34" charset="0"/>
                <a:cs typeface="Calibri" panose="020F0502020204030204" pitchFamily="34" charset="0"/>
              </a:rPr>
              <a:t>Nearly 3 in 4 stalking victims knew their offender in some capacity.</a:t>
            </a:r>
          </a:p>
          <a:p>
            <a:r>
              <a:rPr lang="en-US" cap="none" dirty="0">
                <a:latin typeface="Calibri" panose="020F0502020204030204" pitchFamily="34" charset="0"/>
                <a:cs typeface="Calibri" panose="020F0502020204030204" pitchFamily="34" charset="0"/>
              </a:rPr>
              <a:t>More than half of stalking victims lost 5 or more days from work.</a:t>
            </a:r>
          </a:p>
          <a:p>
            <a:pPr marL="0" indent="0" algn="r">
              <a:buNone/>
            </a:pPr>
            <a:r>
              <a:rPr lang="en-US" b="1" cap="none" dirty="0">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813925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E01E-A8C9-364B-A779-73D70D23E86E}"/>
              </a:ext>
            </a:extLst>
          </p:cNvPr>
          <p:cNvSpPr>
            <a:spLocks noGrp="1"/>
          </p:cNvSpPr>
          <p:nvPr>
            <p:ph type="title"/>
          </p:nvPr>
        </p:nvSpPr>
        <p:spPr/>
        <p:txBody>
          <a:bodyPr>
            <a:normAutofit/>
          </a:bodyPr>
          <a:lstStyle/>
          <a:p>
            <a:pPr algn="ctr"/>
            <a:r>
              <a:rPr lang="en-US" sz="4800" dirty="0">
                <a:solidFill>
                  <a:schemeClr val="tx1"/>
                </a:solidFill>
              </a:rPr>
              <a:t>References</a:t>
            </a:r>
          </a:p>
        </p:txBody>
      </p:sp>
      <p:sp>
        <p:nvSpPr>
          <p:cNvPr id="3" name="Content Placeholder 2">
            <a:extLst>
              <a:ext uri="{FF2B5EF4-FFF2-40B4-BE49-F238E27FC236}">
                <a16:creationId xmlns:a16="http://schemas.microsoft.com/office/drawing/2014/main" id="{F86C9B98-4584-AD46-978F-4941F6C3375D}"/>
              </a:ext>
            </a:extLst>
          </p:cNvPr>
          <p:cNvSpPr>
            <a:spLocks noGrp="1"/>
          </p:cNvSpPr>
          <p:nvPr>
            <p:ph sz="quarter" idx="13"/>
          </p:nvPr>
        </p:nvSpPr>
        <p:spPr/>
        <p:txBody>
          <a:bodyPr anchor="t">
            <a:normAutofit lnSpcReduction="10000"/>
          </a:bodyPr>
          <a:lstStyle/>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https://www.bjs.gov/index.cfm?ty=tp&amp;tid=321</a:t>
            </a:r>
            <a:endParaRPr lang="en-US" sz="12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https://ucr.fbi.gov/crime-in-the-u.s/2010/crime-in-the-u.s.-2010/property-crime</a:t>
            </a:r>
            <a:endParaRPr lang="en-US" sz="12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https://www.npr.org/sections/goatsandsoda/2017/12/16/570827107/in-interviews-with-122-rapists-student-pursues-not-so-simple-question-why</a:t>
            </a:r>
            <a:endParaRPr lang="en-US" sz="1200" cap="none" dirty="0">
              <a:latin typeface="Calibri" panose="020F0502020204030204" pitchFamily="34" charset="0"/>
              <a:cs typeface="Calibri" panose="020F0502020204030204" pitchFamily="34" charset="0"/>
            </a:endParaRP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https://www.npr.org/sections/goatsandsoda/2017/12/16/570827107/in-interviews-with-122-rapists-student-pursues-not-so-simple-question-why</a:t>
            </a:r>
            <a:r>
              <a:rPr lang="en-US" sz="1200" cap="none" dirty="0">
                <a:latin typeface="Calibri" panose="020F0502020204030204" pitchFamily="34" charset="0"/>
                <a:cs typeface="Calibri" panose="020F0502020204030204" pitchFamily="34" charset="0"/>
              </a:rPr>
              <a:t> </a:t>
            </a:r>
          </a:p>
          <a:p>
            <a:pPr marL="342900" indent="-342900">
              <a:buSzPct val="110000"/>
              <a:buFont typeface="+mj-lt"/>
              <a:buAutoNum type="arabicPeriod"/>
            </a:pPr>
            <a:r>
              <a:rPr lang="en-US" sz="1200" cap="none"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https://www.npr.org/2017/02/23/516669151/new-orleans-and-the-hard-work-of-pushing-down-the-murder-rate</a:t>
            </a:r>
            <a:r>
              <a:rPr lang="en-US" sz="1200" cap="none" dirty="0">
                <a:latin typeface="Calibri" panose="020F0502020204030204" pitchFamily="34" charset="0"/>
                <a:cs typeface="Calibri" panose="020F0502020204030204" pitchFamily="34" charset="0"/>
              </a:rPr>
              <a:t> </a:t>
            </a:r>
          </a:p>
          <a:p>
            <a:pPr marL="342900" indent="-342900">
              <a:buSzPct val="110000"/>
              <a:buAutoNum type="arabicPeriod"/>
            </a:pPr>
            <a:r>
              <a:rPr lang="en-US" sz="1200" cap="none" dirty="0">
                <a:latin typeface="Calibri"/>
                <a:ea typeface="+mn-lt"/>
                <a:cs typeface="+mn-lt"/>
                <a:hlinkClick r:id="rId7"/>
              </a:rPr>
              <a:t>https://theconversation.com/how-shoplifters-justify-theft-at-supermarket-self-service-checkouts-97029</a:t>
            </a:r>
            <a:endParaRPr lang="en-US" sz="1200" cap="none" dirty="0">
              <a:latin typeface="Calibri"/>
              <a:ea typeface="+mn-lt"/>
              <a:cs typeface="+mn-lt"/>
            </a:endParaRPr>
          </a:p>
          <a:p>
            <a:pPr marL="0" indent="0">
              <a:buSzPct val="110000"/>
              <a:buNone/>
            </a:pPr>
            <a:endParaRPr lang="en-US" sz="1400" dirty="0">
              <a:solidFill>
                <a:srgbClr val="000000"/>
              </a:solidFill>
              <a:latin typeface="Calibri" panose="020F0502020204030204" pitchFamily="34" charset="0"/>
            </a:endParaRPr>
          </a:p>
          <a:p>
            <a:pPr marL="0" indent="0">
              <a:buSzPct val="110000"/>
              <a:buNone/>
            </a:pPr>
            <a:endParaRPr lang="en-US" sz="1400" dirty="0">
              <a:solidFill>
                <a:srgbClr val="000000"/>
              </a:solidFill>
              <a:latin typeface="Calibri" panose="020F0502020204030204" pitchFamily="34" charset="0"/>
            </a:endParaRPr>
          </a:p>
          <a:p>
            <a:pPr marL="0" indent="0">
              <a:buSzPct val="110000"/>
              <a:buNone/>
            </a:pPr>
            <a:r>
              <a:rPr lang="en-US" sz="1200" dirty="0">
                <a:solidFill>
                  <a:srgbClr val="000000"/>
                </a:solidFill>
                <a:latin typeface="Calibri" panose="020F0502020204030204" pitchFamily="34" charset="0"/>
              </a:rPr>
              <a:t>Katie Cali, Instructor of Sociology and Criminal Justice, at Northshore Technical Community College.  </a:t>
            </a:r>
            <a:r>
              <a:rPr lang="en-US" sz="1200" dirty="0">
                <a:solidFill>
                  <a:srgbClr val="201F1E"/>
                </a:solidFill>
                <a:latin typeface="Calibri" panose="020F0502020204030204" pitchFamily="34" charset="0"/>
              </a:rPr>
              <a:t>“This work is licensed under the Creative Commons Attribution (CC-BY) License. To view a copy of the license, visit </a:t>
            </a:r>
            <a:r>
              <a:rPr lang="en-US" sz="1200" u="sng" dirty="0">
                <a:solidFill>
                  <a:srgbClr val="0563C1"/>
                </a:solidFill>
                <a:latin typeface="Calibri" panose="020F0502020204030204" pitchFamily="34" charset="0"/>
                <a:hlinkClick r:id="rId8">
                  <a:extLst>
                    <a:ext uri="{A12FA001-AC4F-418D-AE19-62706E023703}">
                      <ahyp:hlinkClr xmlns:ahyp="http://schemas.microsoft.com/office/drawing/2018/hyperlinkcolor" val="tx"/>
                    </a:ext>
                  </a:extLst>
                </a:hlinkClick>
              </a:rPr>
              <a:t>https://creativecommons.org/licenses/by/4.0/</a:t>
            </a:r>
            <a:r>
              <a:rPr lang="en-US" sz="1200" dirty="0">
                <a:solidFill>
                  <a:srgbClr val="000000"/>
                </a:solidFill>
                <a:latin typeface="Calibri" panose="020F0502020204030204" pitchFamily="34" charset="0"/>
              </a:rPr>
              <a:t>” </a:t>
            </a:r>
            <a:endParaRPr lang="en-US" sz="1200" cap="none" dirty="0">
              <a:latin typeface="Calibri"/>
              <a:cs typeface="Calibri"/>
            </a:endParaRPr>
          </a:p>
          <a:p>
            <a:pPr marL="342900" indent="-342900">
              <a:buAutoNum type="arabicPeriod"/>
            </a:pPr>
            <a:endParaRPr lang="en-US" sz="1200" cap="none" dirty="0">
              <a:latin typeface="Impact" panose="020B0806030902050204"/>
              <a:cs typeface="Calibri"/>
            </a:endParaRPr>
          </a:p>
          <a:p>
            <a:pPr marL="342900" indent="-342900">
              <a:buFont typeface="Impact" panose="020B0806030902050204"/>
              <a:buAutoNum type="arabicPeriod"/>
            </a:pPr>
            <a:endParaRPr lang="en-US" sz="1800" dirty="0"/>
          </a:p>
          <a:p>
            <a:endParaRPr lang="en-US" sz="1800" dirty="0"/>
          </a:p>
          <a:p>
            <a:endParaRPr lang="en-US" sz="1800" dirty="0"/>
          </a:p>
        </p:txBody>
      </p:sp>
    </p:spTree>
    <p:extLst>
      <p:ext uri="{BB962C8B-B14F-4D97-AF65-F5344CB8AC3E}">
        <p14:creationId xmlns:p14="http://schemas.microsoft.com/office/powerpoint/2010/main" val="75241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3D9C-6D8F-D043-8CAB-2912CC02E20F}"/>
              </a:ext>
            </a:extLst>
          </p:cNvPr>
          <p:cNvSpPr>
            <a:spLocks noGrp="1"/>
          </p:cNvSpPr>
          <p:nvPr>
            <p:ph type="title"/>
          </p:nvPr>
        </p:nvSpPr>
        <p:spPr/>
        <p:txBody>
          <a:bodyPr/>
          <a:lstStyle/>
          <a:p>
            <a:pPr algn="ctr"/>
            <a:r>
              <a:rPr lang="en-US" dirty="0">
                <a:solidFill>
                  <a:schemeClr val="tx1"/>
                </a:solidFill>
              </a:rPr>
              <a:t>Burglary </a:t>
            </a:r>
            <a:endParaRPr lang="en-US" sz="2400" dirty="0">
              <a:solidFill>
                <a:schemeClr val="tx1"/>
              </a:solidFill>
            </a:endParaRPr>
          </a:p>
        </p:txBody>
      </p:sp>
      <p:sp>
        <p:nvSpPr>
          <p:cNvPr id="3" name="Content Placeholder 2">
            <a:extLst>
              <a:ext uri="{FF2B5EF4-FFF2-40B4-BE49-F238E27FC236}">
                <a16:creationId xmlns:a16="http://schemas.microsoft.com/office/drawing/2014/main" id="{F82B4565-7BE0-BD44-A237-88673FDD188F}"/>
              </a:ext>
            </a:extLst>
          </p:cNvPr>
          <p:cNvSpPr>
            <a:spLocks noGrp="1"/>
          </p:cNvSpPr>
          <p:nvPr>
            <p:ph sz="quarter" idx="13"/>
          </p:nvPr>
        </p:nvSpPr>
        <p:spPr/>
        <p:txBody>
          <a:bodyPr>
            <a:normAutofit fontScale="85000" lnSpcReduction="10000"/>
          </a:bodyPr>
          <a:lstStyle/>
          <a:p>
            <a:r>
              <a:rPr lang="en-US" b="1" cap="none" dirty="0">
                <a:solidFill>
                  <a:schemeClr val="accent5">
                    <a:lumMod val="75000"/>
                  </a:schemeClr>
                </a:solidFill>
                <a:latin typeface="Calibri" panose="020F0502020204030204" pitchFamily="34" charset="0"/>
                <a:cs typeface="Calibri" panose="020F0502020204030204" pitchFamily="34" charset="0"/>
              </a:rPr>
              <a:t>Burglary</a:t>
            </a:r>
            <a:r>
              <a:rPr lang="en-US" cap="none" dirty="0">
                <a:latin typeface="Calibri" panose="020F0502020204030204" pitchFamily="34" charset="0"/>
                <a:cs typeface="Calibri" panose="020F0502020204030204" pitchFamily="34" charset="0"/>
              </a:rPr>
              <a:t> is defined as unlawful or forcible entry or attempted entry of a residence. Usually, but not always, involves theft. </a:t>
            </a:r>
          </a:p>
          <a:p>
            <a:r>
              <a:rPr lang="en-US" cap="none" dirty="0">
                <a:latin typeface="Calibri" panose="020F0502020204030204" pitchFamily="34" charset="0"/>
                <a:cs typeface="Calibri" panose="020F0502020204030204" pitchFamily="34" charset="0"/>
              </a:rPr>
              <a:t>The illegal entry may be by force, such as breaking a window or slashing a screen, or may be without force by entering through an unlocked door or an open window. </a:t>
            </a:r>
          </a:p>
          <a:p>
            <a:r>
              <a:rPr lang="en-US" cap="none" dirty="0">
                <a:latin typeface="Calibri" panose="020F0502020204030204" pitchFamily="34" charset="0"/>
                <a:cs typeface="Calibri" panose="020F0502020204030204" pitchFamily="34" charset="0"/>
              </a:rPr>
              <a:t>As long as the person entering has no legal right to be present in the structure a burglary has occurred. </a:t>
            </a:r>
          </a:p>
          <a:p>
            <a:pPr lvl="1"/>
            <a:r>
              <a:rPr lang="en-US" cap="none" dirty="0">
                <a:latin typeface="Calibri" panose="020F0502020204030204" pitchFamily="34" charset="0"/>
                <a:cs typeface="Calibri" panose="020F0502020204030204" pitchFamily="34" charset="0"/>
              </a:rPr>
              <a:t>The structure need not be the house itself for a burglary to take place; illegal entry of a garage, shed, or any other structure on the premises also constitutes household burglary. </a:t>
            </a:r>
          </a:p>
          <a:p>
            <a:pPr lvl="1"/>
            <a:r>
              <a:rPr lang="en-US" cap="none" dirty="0">
                <a:latin typeface="Calibri" panose="020F0502020204030204" pitchFamily="34" charset="0"/>
                <a:cs typeface="Calibri" panose="020F0502020204030204" pitchFamily="34" charset="0"/>
              </a:rPr>
              <a:t>If breaking and entering occurs in a hotel or vacation residence, it is still classified as a burglary for the household whose member or members were staying there at the time the entry occurred</a:t>
            </a:r>
          </a:p>
          <a:p>
            <a:pPr marL="457200" lvl="1" indent="0" algn="r">
              <a:buNone/>
            </a:pPr>
            <a:r>
              <a:rPr lang="en-US" sz="1300" b="1" cap="none" dirty="0">
                <a:latin typeface="Calibri" panose="020F0502020204030204" pitchFamily="34" charset="0"/>
                <a:cs typeface="Calibri" panose="020F0502020204030204" pitchFamily="34" charset="0"/>
              </a:rPr>
              <a:t>(References #1) </a:t>
            </a:r>
          </a:p>
        </p:txBody>
      </p:sp>
    </p:spTree>
    <p:extLst>
      <p:ext uri="{BB962C8B-B14F-4D97-AF65-F5344CB8AC3E}">
        <p14:creationId xmlns:p14="http://schemas.microsoft.com/office/powerpoint/2010/main" val="247745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6BD8-AF4F-6B45-AEB1-A915B345BF8B}"/>
              </a:ext>
            </a:extLst>
          </p:cNvPr>
          <p:cNvSpPr>
            <a:spLocks noGrp="1"/>
          </p:cNvSpPr>
          <p:nvPr>
            <p:ph type="title"/>
          </p:nvPr>
        </p:nvSpPr>
        <p:spPr/>
        <p:txBody>
          <a:bodyPr/>
          <a:lstStyle/>
          <a:p>
            <a:pPr algn="ctr"/>
            <a:r>
              <a:rPr lang="en-US" dirty="0">
                <a:solidFill>
                  <a:schemeClr val="tx1"/>
                </a:solidFill>
              </a:rPr>
              <a:t>Types of Burglary</a:t>
            </a:r>
          </a:p>
        </p:txBody>
      </p:sp>
      <p:sp>
        <p:nvSpPr>
          <p:cNvPr id="3" name="Content Placeholder 2">
            <a:extLst>
              <a:ext uri="{FF2B5EF4-FFF2-40B4-BE49-F238E27FC236}">
                <a16:creationId xmlns:a16="http://schemas.microsoft.com/office/drawing/2014/main" id="{31404284-50A9-F440-9B28-5B611375335C}"/>
              </a:ext>
            </a:extLst>
          </p:cNvPr>
          <p:cNvSpPr>
            <a:spLocks noGrp="1"/>
          </p:cNvSpPr>
          <p:nvPr>
            <p:ph sz="quarter" idx="13"/>
          </p:nvPr>
        </p:nvSpPr>
        <p:spPr>
          <a:xfrm>
            <a:off x="687976" y="1539140"/>
            <a:ext cx="10394707" cy="4093564"/>
          </a:xfrm>
        </p:spPr>
        <p:txBody>
          <a:bodyPr>
            <a:normAutofit fontScale="85000" lnSpcReduction="20000"/>
          </a:bodyPr>
          <a:lstStyle/>
          <a:p>
            <a:pPr marL="0" indent="0">
              <a:buNone/>
            </a:pPr>
            <a:r>
              <a:rPr lang="en-US" sz="2800" cap="none" dirty="0">
                <a:latin typeface="Calibri" panose="020F0502020204030204" pitchFamily="34" charset="0"/>
                <a:cs typeface="Calibri" panose="020F0502020204030204" pitchFamily="34" charset="0"/>
              </a:rPr>
              <a:t>There are four types of burglary:</a:t>
            </a:r>
          </a:p>
          <a:p>
            <a:pPr marL="914400" lvl="1" indent="-457200">
              <a:buSzPct val="100000"/>
              <a:buFont typeface="+mj-lt"/>
              <a:buAutoNum type="arabicPeriod"/>
            </a:pPr>
            <a:r>
              <a:rPr lang="en-US" sz="2400" b="1" cap="none" dirty="0">
                <a:solidFill>
                  <a:schemeClr val="accent2">
                    <a:lumMod val="75000"/>
                  </a:schemeClr>
                </a:solidFill>
                <a:latin typeface="Calibri" panose="020F0502020204030204" pitchFamily="34" charset="0"/>
                <a:cs typeface="Calibri" panose="020F0502020204030204" pitchFamily="34" charset="0"/>
              </a:rPr>
              <a:t>Completed burglary </a:t>
            </a:r>
            <a:r>
              <a:rPr lang="en-US" sz="2400" cap="none" dirty="0">
                <a:latin typeface="Calibri" panose="020F0502020204030204" pitchFamily="34" charset="0"/>
                <a:cs typeface="Calibri" panose="020F0502020204030204" pitchFamily="34" charset="0"/>
              </a:rPr>
              <a:t>- A form of burglary in which a person who has no legal right to be present in the structure successfully gains entry to a residence, by use of force, or without force.</a:t>
            </a:r>
          </a:p>
          <a:p>
            <a:pPr marL="914400" lvl="1" indent="-457200">
              <a:buSzPct val="100000"/>
              <a:buFont typeface="+mj-lt"/>
              <a:buAutoNum type="arabicPeriod"/>
            </a:pPr>
            <a:r>
              <a:rPr lang="en-US" sz="2400" b="1" cap="none" dirty="0">
                <a:solidFill>
                  <a:schemeClr val="accent3"/>
                </a:solidFill>
                <a:latin typeface="Calibri" panose="020F0502020204030204" pitchFamily="34" charset="0"/>
                <a:cs typeface="Calibri" panose="020F0502020204030204" pitchFamily="34" charset="0"/>
              </a:rPr>
              <a:t>Forcible entry </a:t>
            </a:r>
            <a:r>
              <a:rPr lang="en-US" sz="2400" cap="none" dirty="0">
                <a:latin typeface="Calibri" panose="020F0502020204030204" pitchFamily="34" charset="0"/>
                <a:cs typeface="Calibri" panose="020F0502020204030204" pitchFamily="34" charset="0"/>
              </a:rPr>
              <a:t>- a form of completed burglary in which force is used to gain entry to a residence. Some examples include breaking a window or slashing a screen.</a:t>
            </a:r>
          </a:p>
          <a:p>
            <a:pPr marL="914400" lvl="1" indent="-457200">
              <a:buSzPct val="100000"/>
              <a:buFont typeface="+mj-lt"/>
              <a:buAutoNum type="arabicPeriod"/>
            </a:pPr>
            <a:r>
              <a:rPr lang="en-US" sz="2400" b="1" cap="none" dirty="0">
                <a:solidFill>
                  <a:schemeClr val="accent4"/>
                </a:solidFill>
                <a:latin typeface="Calibri" panose="020F0502020204030204" pitchFamily="34" charset="0"/>
                <a:cs typeface="Calibri" panose="020F0502020204030204" pitchFamily="34" charset="0"/>
              </a:rPr>
              <a:t>Unlawful entry without force </a:t>
            </a:r>
            <a:r>
              <a:rPr lang="en-US" sz="2400" cap="none" dirty="0">
                <a:latin typeface="Calibri" panose="020F0502020204030204" pitchFamily="34" charset="0"/>
                <a:cs typeface="Calibri" panose="020F0502020204030204" pitchFamily="34" charset="0"/>
              </a:rPr>
              <a:t>- a form of completed burglary committed by someone having no legal right to be on the premises, even though no force is used.</a:t>
            </a:r>
          </a:p>
          <a:p>
            <a:pPr marL="914400" lvl="1" indent="-457200">
              <a:buSzPct val="100000"/>
              <a:buFont typeface="+mj-lt"/>
              <a:buAutoNum type="arabicPeriod"/>
            </a:pPr>
            <a:r>
              <a:rPr lang="en-US" sz="2400" b="1" cap="none" dirty="0">
                <a:solidFill>
                  <a:schemeClr val="accent5">
                    <a:lumMod val="75000"/>
                  </a:schemeClr>
                </a:solidFill>
                <a:latin typeface="Calibri" panose="020F0502020204030204" pitchFamily="34" charset="0"/>
                <a:cs typeface="Calibri" panose="020F0502020204030204" pitchFamily="34" charset="0"/>
              </a:rPr>
              <a:t>Attempted forcible entry </a:t>
            </a:r>
            <a:r>
              <a:rPr lang="en-US" sz="2400" cap="none" dirty="0">
                <a:latin typeface="Calibri" panose="020F0502020204030204" pitchFamily="34" charset="0"/>
                <a:cs typeface="Calibri" panose="020F0502020204030204" pitchFamily="34" charset="0"/>
              </a:rPr>
              <a:t>- a form of burglary in which force is used in an attempt to gain entry.</a:t>
            </a:r>
          </a:p>
          <a:p>
            <a:pPr marL="0" indent="0" algn="r">
              <a:buNone/>
            </a:pPr>
            <a:r>
              <a:rPr lang="en-US" b="1" cap="none" dirty="0">
                <a:latin typeface="Calibri" panose="020F0502020204030204" pitchFamily="34" charset="0"/>
                <a:cs typeface="Calibri" panose="020F0502020204030204" pitchFamily="34" charset="0"/>
              </a:rPr>
              <a:t>(Reference #1) </a:t>
            </a:r>
          </a:p>
        </p:txBody>
      </p:sp>
    </p:spTree>
    <p:extLst>
      <p:ext uri="{BB962C8B-B14F-4D97-AF65-F5344CB8AC3E}">
        <p14:creationId xmlns:p14="http://schemas.microsoft.com/office/powerpoint/2010/main" val="162958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F39C-19CC-5D4E-B189-A06A41C0842F}"/>
              </a:ext>
            </a:extLst>
          </p:cNvPr>
          <p:cNvSpPr>
            <a:spLocks noGrp="1"/>
          </p:cNvSpPr>
          <p:nvPr>
            <p:ph type="title"/>
          </p:nvPr>
        </p:nvSpPr>
        <p:spPr/>
        <p:txBody>
          <a:bodyPr/>
          <a:lstStyle/>
          <a:p>
            <a:pPr algn="ctr"/>
            <a:r>
              <a:rPr lang="en-US" dirty="0">
                <a:solidFill>
                  <a:schemeClr val="tx1"/>
                </a:solidFill>
              </a:rPr>
              <a:t>Typology of </a:t>
            </a:r>
            <a:r>
              <a:rPr lang="en-US">
                <a:solidFill>
                  <a:schemeClr val="tx1"/>
                </a:solidFill>
              </a:rPr>
              <a:t>"Swipers" </a:t>
            </a:r>
            <a:r>
              <a:rPr lang="en-US" sz="2400">
                <a:solidFill>
                  <a:schemeClr val="tx1"/>
                </a:solidFill>
              </a:rPr>
              <a:t>(1 of 4)</a:t>
            </a:r>
            <a:r>
              <a:rPr lang="en-US">
                <a:solidFill>
                  <a:schemeClr val="tx1"/>
                </a:solidFill>
              </a:rPr>
              <a:t> </a:t>
            </a:r>
            <a:endParaRPr lang="en-US" dirty="0">
              <a:solidFill>
                <a:schemeClr val="tx1"/>
              </a:solidFill>
            </a:endParaRPr>
          </a:p>
        </p:txBody>
      </p:sp>
      <p:sp>
        <p:nvSpPr>
          <p:cNvPr id="4" name="Content Placeholder 3">
            <a:extLst>
              <a:ext uri="{FF2B5EF4-FFF2-40B4-BE49-F238E27FC236}">
                <a16:creationId xmlns:a16="http://schemas.microsoft.com/office/drawing/2014/main" id="{8BB1111D-72F3-DE4D-906A-B731F176186C}"/>
              </a:ext>
            </a:extLst>
          </p:cNvPr>
          <p:cNvSpPr>
            <a:spLocks noGrp="1"/>
          </p:cNvSpPr>
          <p:nvPr>
            <p:ph sz="quarter" idx="13"/>
          </p:nvPr>
        </p:nvSpPr>
        <p:spPr>
          <a:xfrm>
            <a:off x="685800" y="2160673"/>
            <a:ext cx="10394707" cy="3311189"/>
          </a:xfrm>
        </p:spPr>
        <p:txBody>
          <a:bodyPr vert="horz" lIns="91440" tIns="45720" rIns="91440" bIns="45720" rtlCol="0" anchor="t">
            <a:normAutofit/>
          </a:bodyPr>
          <a:lstStyle/>
          <a:p>
            <a:r>
              <a:rPr lang="en-US" cap="none" dirty="0">
                <a:latin typeface="Calibri"/>
                <a:cs typeface="Calibri"/>
              </a:rPr>
              <a:t>“SWIPERS” – or seemingly well-intentioned patrons engaging in routine shoplifting.</a:t>
            </a:r>
          </a:p>
          <a:p>
            <a:pPr marL="0" indent="0">
              <a:buNone/>
            </a:pPr>
            <a:endParaRPr lang="en-US" cap="none" dirty="0">
              <a:latin typeface="Calibri"/>
              <a:cs typeface="Calibri"/>
            </a:endParaRPr>
          </a:p>
          <a:p>
            <a:pPr marL="914400" lvl="1" indent="-457200">
              <a:buAutoNum type="arabicPeriod"/>
            </a:pPr>
            <a:r>
              <a:rPr lang="en-US" cap="none" dirty="0">
                <a:latin typeface="Calibri"/>
                <a:cs typeface="Calibri"/>
              </a:rPr>
              <a:t>Accidental</a:t>
            </a:r>
            <a:endParaRPr lang="en-US" cap="none" dirty="0">
              <a:latin typeface="Impact"/>
              <a:cs typeface="Calibri"/>
            </a:endParaRPr>
          </a:p>
          <a:p>
            <a:pPr marL="914400" lvl="1" indent="-457200">
              <a:buAutoNum type="arabicPeriod"/>
            </a:pPr>
            <a:r>
              <a:rPr lang="en-US" cap="none" dirty="0">
                <a:latin typeface="Calibri"/>
                <a:cs typeface="Calibri"/>
              </a:rPr>
              <a:t>Switching </a:t>
            </a:r>
          </a:p>
          <a:p>
            <a:pPr marL="914400" lvl="1" indent="-457200">
              <a:buAutoNum type="arabicPeriod"/>
            </a:pPr>
            <a:r>
              <a:rPr lang="en-US" cap="none" dirty="0">
                <a:latin typeface="Calibri"/>
                <a:cs typeface="Calibri"/>
              </a:rPr>
              <a:t>Compensating </a:t>
            </a:r>
          </a:p>
          <a:p>
            <a:pPr marL="914400" lvl="1" indent="-457200">
              <a:buAutoNum type="arabicPeriod"/>
            </a:pPr>
            <a:r>
              <a:rPr lang="en-US" cap="none" dirty="0">
                <a:latin typeface="Calibri"/>
                <a:cs typeface="Calibri"/>
              </a:rPr>
              <a:t>Irritated or frustrated </a:t>
            </a:r>
          </a:p>
          <a:p>
            <a:pPr marL="914400" lvl="1" indent="-457200">
              <a:buAutoNum type="arabicPeriod"/>
            </a:pPr>
            <a:endParaRPr lang="en-US" dirty="0">
              <a:latin typeface="Calibri"/>
              <a:cs typeface="Calibri"/>
            </a:endParaRPr>
          </a:p>
          <a:p>
            <a:pPr marL="457200" lvl="1" indent="0" algn="r">
              <a:buNone/>
            </a:pPr>
            <a:r>
              <a:rPr lang="en-US" b="1" cap="none" dirty="0">
                <a:solidFill>
                  <a:schemeClr val="tx1">
                    <a:lumMod val="95000"/>
                    <a:lumOff val="5000"/>
                  </a:schemeClr>
                </a:solidFill>
                <a:latin typeface="Calibri" panose="020F0502020204030204" pitchFamily="34" charset="0"/>
                <a:cs typeface="Calibri" panose="020F0502020204030204" pitchFamily="34" charset="0"/>
              </a:rPr>
              <a:t>(Reference #6)</a:t>
            </a:r>
          </a:p>
          <a:p>
            <a:pPr marL="914400" lvl="1" indent="-457200" algn="r">
              <a:buAutoNum type="arabicPeriod"/>
            </a:pPr>
            <a:endParaRPr lang="en-US" dirty="0">
              <a:latin typeface="Calibri"/>
              <a:cs typeface="Calibri"/>
            </a:endParaRPr>
          </a:p>
        </p:txBody>
      </p:sp>
    </p:spTree>
    <p:extLst>
      <p:ext uri="{BB962C8B-B14F-4D97-AF65-F5344CB8AC3E}">
        <p14:creationId xmlns:p14="http://schemas.microsoft.com/office/powerpoint/2010/main" val="205586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632E-7802-4CD8-B817-F3F3F6CFA15C}"/>
              </a:ext>
            </a:extLst>
          </p:cNvPr>
          <p:cNvSpPr>
            <a:spLocks noGrp="1"/>
          </p:cNvSpPr>
          <p:nvPr>
            <p:ph type="title"/>
          </p:nvPr>
        </p:nvSpPr>
        <p:spPr>
          <a:xfrm>
            <a:off x="685801" y="355294"/>
            <a:ext cx="10396882" cy="1151965"/>
          </a:xfrm>
        </p:spPr>
        <p:txBody>
          <a:bodyPr/>
          <a:lstStyle/>
          <a:p>
            <a:pPr algn="ctr"/>
            <a:r>
              <a:rPr lang="en-US">
                <a:solidFill>
                  <a:schemeClr val="tx1"/>
                </a:solidFill>
              </a:rPr>
              <a:t>Typology of "Swipers" </a:t>
            </a:r>
            <a:r>
              <a:rPr lang="en-US" sz="2400">
                <a:solidFill>
                  <a:schemeClr val="tx1"/>
                </a:solidFill>
              </a:rPr>
              <a:t>(2 of 4)</a:t>
            </a:r>
            <a:r>
              <a:rPr lang="en-US">
                <a:solidFill>
                  <a:schemeClr val="tx1"/>
                </a:solidFill>
              </a:rPr>
              <a:t> </a:t>
            </a:r>
          </a:p>
        </p:txBody>
      </p:sp>
      <p:sp>
        <p:nvSpPr>
          <p:cNvPr id="3" name="Content Placeholder 2">
            <a:extLst>
              <a:ext uri="{FF2B5EF4-FFF2-40B4-BE49-F238E27FC236}">
                <a16:creationId xmlns:a16="http://schemas.microsoft.com/office/drawing/2014/main" id="{B83BBC50-87D8-4155-BCF1-9D70654C2A3F}"/>
              </a:ext>
            </a:extLst>
          </p:cNvPr>
          <p:cNvSpPr>
            <a:spLocks noGrp="1"/>
          </p:cNvSpPr>
          <p:nvPr>
            <p:ph sz="quarter" idx="13"/>
          </p:nvPr>
        </p:nvSpPr>
        <p:spPr>
          <a:xfrm>
            <a:off x="263487" y="2063396"/>
            <a:ext cx="10817020" cy="3311189"/>
          </a:xfrm>
        </p:spPr>
        <p:txBody>
          <a:bodyPr vert="horz" lIns="91440" tIns="45720" rIns="91440" bIns="45720" rtlCol="0" anchor="t">
            <a:normAutofit fontScale="92500" lnSpcReduction="20000"/>
          </a:bodyPr>
          <a:lstStyle/>
          <a:p>
            <a:pPr marL="457200" indent="-457200">
              <a:buAutoNum type="arabicPeriod"/>
            </a:pPr>
            <a:r>
              <a:rPr lang="en-US" b="1" cap="none" dirty="0">
                <a:solidFill>
                  <a:schemeClr val="accent5"/>
                </a:solidFill>
                <a:latin typeface="Calibri"/>
                <a:cs typeface="Calibri"/>
              </a:rPr>
              <a:t>Accidental</a:t>
            </a:r>
            <a:r>
              <a:rPr lang="en-US" cap="none" dirty="0">
                <a:latin typeface="Calibri"/>
                <a:cs typeface="Calibri"/>
              </a:rPr>
              <a:t> - </a:t>
            </a:r>
            <a:r>
              <a:rPr lang="en-US" cap="none" dirty="0">
                <a:latin typeface="Calibri"/>
                <a:ea typeface="+mn-lt"/>
                <a:cs typeface="+mn-lt"/>
              </a:rPr>
              <a:t>many “</a:t>
            </a:r>
            <a:r>
              <a:rPr lang="en-US" cap="none" dirty="0" err="1">
                <a:latin typeface="Calibri"/>
                <a:ea typeface="+mn-lt"/>
                <a:cs typeface="+mn-lt"/>
              </a:rPr>
              <a:t>swipers</a:t>
            </a:r>
            <a:r>
              <a:rPr lang="en-US" cap="none" dirty="0">
                <a:latin typeface="Calibri"/>
                <a:ea typeface="+mn-lt"/>
                <a:cs typeface="+mn-lt"/>
              </a:rPr>
              <a:t>” claim that they originally stole by accident, but when they realized how easy it was, it became a regular habit. </a:t>
            </a:r>
          </a:p>
          <a:p>
            <a:pPr lvl="1"/>
            <a:r>
              <a:rPr lang="en-US" cap="none" dirty="0">
                <a:latin typeface="Calibri"/>
                <a:ea typeface="+mn-lt"/>
                <a:cs typeface="+mn-lt"/>
                <a:hlinkClick r:id="rId2"/>
              </a:rPr>
              <a:t>57%</a:t>
            </a:r>
            <a:r>
              <a:rPr lang="en-US" cap="none" dirty="0">
                <a:latin typeface="Calibri"/>
                <a:ea typeface="+mn-lt"/>
                <a:cs typeface="+mn-lt"/>
              </a:rPr>
              <a:t> of those admitting to theft when using self-scan machines claimed that they first stole goods by accident or because they couldn’t get an item to scan. Those who are not apprehended or punished are likely to revise down their risk assessment and continue to commit offences, so creating a symbiotic spiral of escalating criminality.</a:t>
            </a:r>
          </a:p>
          <a:p>
            <a:pPr marL="342900" indent="-342900">
              <a:buAutoNum type="arabicPeriod"/>
            </a:pPr>
            <a:r>
              <a:rPr lang="en-US" b="1" cap="none" dirty="0">
                <a:solidFill>
                  <a:schemeClr val="accent5"/>
                </a:solidFill>
                <a:latin typeface="Calibri"/>
                <a:ea typeface="+mn-lt"/>
                <a:cs typeface="+mn-lt"/>
              </a:rPr>
              <a:t>Switching</a:t>
            </a:r>
            <a:r>
              <a:rPr lang="en-US" cap="none" dirty="0">
                <a:latin typeface="Calibri"/>
                <a:ea typeface="+mn-lt"/>
                <a:cs typeface="+mn-lt"/>
              </a:rPr>
              <a:t> - carrots are cheaper by weight than most other fruit and vegetables. Recognizing this, many customers switch labels or deliberately input a different item on loose products. This behavior is perceived as “cheating” since switchers do pay something for the goods, they often don’t consider it to be “real” theft.</a:t>
            </a:r>
          </a:p>
          <a:p>
            <a:pPr marL="0" lvl="1" indent="0" algn="r">
              <a:spcBef>
                <a:spcPts val="1000"/>
              </a:spcBef>
              <a:buNone/>
            </a:pPr>
            <a:r>
              <a:rPr lang="en-US" b="1" cap="none" dirty="0">
                <a:solidFill>
                  <a:schemeClr val="tx1">
                    <a:lumMod val="95000"/>
                    <a:lumOff val="5000"/>
                  </a:schemeClr>
                </a:solidFill>
                <a:latin typeface="Calibri" panose="020F0502020204030204" pitchFamily="34" charset="0"/>
                <a:cs typeface="Calibri" panose="020F0502020204030204" pitchFamily="34" charset="0"/>
              </a:rPr>
              <a:t>(Reference #6)</a:t>
            </a:r>
          </a:p>
        </p:txBody>
      </p:sp>
    </p:spTree>
    <p:extLst>
      <p:ext uri="{BB962C8B-B14F-4D97-AF65-F5344CB8AC3E}">
        <p14:creationId xmlns:p14="http://schemas.microsoft.com/office/powerpoint/2010/main" val="79844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6B8E-9A55-4B43-B7CF-B846C29AFCEC}"/>
              </a:ext>
            </a:extLst>
          </p:cNvPr>
          <p:cNvSpPr>
            <a:spLocks noGrp="1"/>
          </p:cNvSpPr>
          <p:nvPr>
            <p:ph type="title"/>
          </p:nvPr>
        </p:nvSpPr>
        <p:spPr/>
        <p:txBody>
          <a:bodyPr/>
          <a:lstStyle/>
          <a:p>
            <a:pPr algn="ctr"/>
            <a:r>
              <a:rPr lang="en-US">
                <a:solidFill>
                  <a:schemeClr val="tx1"/>
                </a:solidFill>
              </a:rPr>
              <a:t>Typology of "Swipers" </a:t>
            </a:r>
            <a:r>
              <a:rPr lang="en-US" sz="2400">
                <a:solidFill>
                  <a:schemeClr val="tx1"/>
                </a:solidFill>
              </a:rPr>
              <a:t>(3 of 4)</a:t>
            </a:r>
          </a:p>
        </p:txBody>
      </p:sp>
      <p:sp>
        <p:nvSpPr>
          <p:cNvPr id="3" name="Content Placeholder 2">
            <a:extLst>
              <a:ext uri="{FF2B5EF4-FFF2-40B4-BE49-F238E27FC236}">
                <a16:creationId xmlns:a16="http://schemas.microsoft.com/office/drawing/2014/main" id="{6708573D-81B9-4B01-9C59-9F9B2FEB19F5}"/>
              </a:ext>
            </a:extLst>
          </p:cNvPr>
          <p:cNvSpPr>
            <a:spLocks noGrp="1"/>
          </p:cNvSpPr>
          <p:nvPr>
            <p:ph sz="quarter" idx="13"/>
          </p:nvPr>
        </p:nvSpPr>
        <p:spPr/>
        <p:txBody>
          <a:bodyPr vert="horz" lIns="91440" tIns="45720" rIns="91440" bIns="45720" rtlCol="0" anchor="t">
            <a:normAutofit lnSpcReduction="10000"/>
          </a:bodyPr>
          <a:lstStyle/>
          <a:p>
            <a:pPr marL="457200" indent="-457200">
              <a:buFont typeface="+mj-lt"/>
              <a:buAutoNum type="arabicPeriod" startAt="3"/>
            </a:pPr>
            <a:r>
              <a:rPr lang="en-US" b="1" cap="none" dirty="0">
                <a:solidFill>
                  <a:schemeClr val="accent5"/>
                </a:solidFill>
                <a:latin typeface="Calibri"/>
                <a:ea typeface="+mn-lt"/>
                <a:cs typeface="+mn-lt"/>
              </a:rPr>
              <a:t>Compensating</a:t>
            </a:r>
            <a:r>
              <a:rPr lang="en-US" b="1" cap="none" dirty="0">
                <a:latin typeface="Calibri"/>
                <a:ea typeface="+mn-lt"/>
                <a:cs typeface="+mn-lt"/>
              </a:rPr>
              <a:t> - </a:t>
            </a:r>
            <a:r>
              <a:rPr lang="en-US" cap="none" dirty="0">
                <a:latin typeface="Calibri"/>
                <a:ea typeface="+mn-lt"/>
                <a:cs typeface="+mn-lt"/>
              </a:rPr>
              <a:t>self-service usually results in fewer staff and more profits for the retailer, which for some “</a:t>
            </a:r>
            <a:r>
              <a:rPr lang="en-US" cap="none" dirty="0" err="1">
                <a:latin typeface="Calibri"/>
                <a:ea typeface="+mn-lt"/>
                <a:cs typeface="+mn-lt"/>
              </a:rPr>
              <a:t>swipers</a:t>
            </a:r>
            <a:r>
              <a:rPr lang="en-US" cap="none" dirty="0">
                <a:latin typeface="Calibri"/>
                <a:ea typeface="+mn-lt"/>
                <a:cs typeface="+mn-lt"/>
              </a:rPr>
              <a:t>” provides justification for their theft. Some customers believe that they should be “compensated” for having to process their shopping themselves when previously someone would have been paid to do it for them. </a:t>
            </a:r>
          </a:p>
          <a:p>
            <a:pPr marL="971550" lvl="1" indent="-285750"/>
            <a:r>
              <a:rPr lang="en-US" cap="none" dirty="0">
                <a:latin typeface="Calibri"/>
                <a:ea typeface="+mn-lt"/>
                <a:cs typeface="+mn-lt"/>
              </a:rPr>
              <a:t>There are also ideological motivations: a resentment towards the growing automation of jobs, and the domination of large supermarkets over small community businesses. It’s difficult to ascertain whether this group genuinely consider shoplifting to be a political act, or whether this enables them to continue to perceive themselves as honest and moral individuals.</a:t>
            </a:r>
          </a:p>
          <a:p>
            <a:pPr lvl="1" indent="0" algn="r">
              <a:buNone/>
            </a:pPr>
            <a:r>
              <a:rPr lang="en-US" b="1" cap="none" dirty="0">
                <a:solidFill>
                  <a:schemeClr val="tx1">
                    <a:lumMod val="95000"/>
                    <a:lumOff val="5000"/>
                  </a:schemeClr>
                </a:solidFill>
                <a:latin typeface="Calibri" panose="020F0502020204030204" pitchFamily="34" charset="0"/>
                <a:cs typeface="Calibri" panose="020F0502020204030204" pitchFamily="34" charset="0"/>
              </a:rPr>
              <a:t>(Reference #6)</a:t>
            </a:r>
          </a:p>
          <a:p>
            <a:pPr lvl="1" indent="0" algn="r">
              <a:buNone/>
            </a:pPr>
            <a:endParaRPr lang="en-US" dirty="0">
              <a:latin typeface="Calibri"/>
            </a:endParaRPr>
          </a:p>
          <a:p>
            <a:endParaRPr lang="en-US" dirty="0"/>
          </a:p>
        </p:txBody>
      </p:sp>
    </p:spTree>
    <p:extLst>
      <p:ext uri="{BB962C8B-B14F-4D97-AF65-F5344CB8AC3E}">
        <p14:creationId xmlns:p14="http://schemas.microsoft.com/office/powerpoint/2010/main" val="135363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0857-9C54-4DC3-BA9B-450C0655DB45}"/>
              </a:ext>
            </a:extLst>
          </p:cNvPr>
          <p:cNvSpPr>
            <a:spLocks noGrp="1"/>
          </p:cNvSpPr>
          <p:nvPr>
            <p:ph type="title"/>
          </p:nvPr>
        </p:nvSpPr>
        <p:spPr/>
        <p:txBody>
          <a:bodyPr/>
          <a:lstStyle/>
          <a:p>
            <a:pPr algn="ctr"/>
            <a:r>
              <a:rPr lang="en-US">
                <a:solidFill>
                  <a:schemeClr val="tx1"/>
                </a:solidFill>
              </a:rPr>
              <a:t>Typology of "Swipers" </a:t>
            </a:r>
            <a:r>
              <a:rPr lang="en-US" sz="2400">
                <a:solidFill>
                  <a:schemeClr val="tx1"/>
                </a:solidFill>
              </a:rPr>
              <a:t>(4 of 4)</a:t>
            </a:r>
            <a:r>
              <a:rPr lang="en-US">
                <a:solidFill>
                  <a:schemeClr val="tx1"/>
                </a:solidFill>
              </a:rPr>
              <a:t> </a:t>
            </a:r>
          </a:p>
        </p:txBody>
      </p:sp>
      <p:sp>
        <p:nvSpPr>
          <p:cNvPr id="3" name="Content Placeholder 2">
            <a:extLst>
              <a:ext uri="{FF2B5EF4-FFF2-40B4-BE49-F238E27FC236}">
                <a16:creationId xmlns:a16="http://schemas.microsoft.com/office/drawing/2014/main" id="{CE3444D7-0DAB-464F-8BE9-5BE1BE2B7AA8}"/>
              </a:ext>
            </a:extLst>
          </p:cNvPr>
          <p:cNvSpPr>
            <a:spLocks noGrp="1"/>
          </p:cNvSpPr>
          <p:nvPr>
            <p:ph sz="quarter" idx="13"/>
          </p:nvPr>
        </p:nvSpPr>
        <p:spPr/>
        <p:txBody>
          <a:bodyPr>
            <a:normAutofit fontScale="92500" lnSpcReduction="20000"/>
          </a:bodyPr>
          <a:lstStyle/>
          <a:p>
            <a:pPr marL="457200" indent="-457200">
              <a:buFont typeface="+mj-lt"/>
              <a:buAutoNum type="arabicPeriod" startAt="4"/>
            </a:pPr>
            <a:r>
              <a:rPr lang="en-US" b="1" cap="none" dirty="0">
                <a:solidFill>
                  <a:schemeClr val="accent5"/>
                </a:solidFill>
                <a:latin typeface="Calibri"/>
                <a:ea typeface="+mn-lt"/>
                <a:cs typeface="+mn-lt"/>
              </a:rPr>
              <a:t>Irritated or frustrated</a:t>
            </a:r>
            <a:endParaRPr lang="en-US" cap="none" dirty="0">
              <a:solidFill>
                <a:schemeClr val="accent5"/>
              </a:solidFill>
              <a:latin typeface="Calibri"/>
              <a:cs typeface="Calibri"/>
            </a:endParaRPr>
          </a:p>
          <a:p>
            <a:r>
              <a:rPr lang="en-US" cap="none" dirty="0">
                <a:latin typeface="Calibri"/>
                <a:ea typeface="+mn-lt"/>
                <a:cs typeface="+mn-lt"/>
              </a:rPr>
              <a:t>“Unexpected item in the bagging area” announces the machine accusingly as a red flashing light comes on. Perhaps unsurprisingly, self-service checkout is now considered one of the </a:t>
            </a:r>
            <a:r>
              <a:rPr lang="en-US" cap="none" dirty="0">
                <a:latin typeface="Calibri"/>
                <a:ea typeface="+mn-lt"/>
                <a:cs typeface="+mn-lt"/>
                <a:hlinkClick r:id="rId2"/>
              </a:rPr>
              <a:t>most irritating features of modern life</a:t>
            </a:r>
            <a:r>
              <a:rPr lang="en-US" cap="none" dirty="0">
                <a:latin typeface="Calibri"/>
                <a:ea typeface="+mn-lt"/>
                <a:cs typeface="+mn-lt"/>
              </a:rPr>
              <a:t>. Those who steal through frustration believe it’s justifiable in response to their experience at the store, and draw upon a range of excuses, or what are known in criminological parlance as “techniques of </a:t>
            </a:r>
            <a:r>
              <a:rPr lang="en-US" cap="none" dirty="0" err="1">
                <a:latin typeface="Calibri"/>
                <a:ea typeface="+mn-lt"/>
                <a:cs typeface="+mn-lt"/>
              </a:rPr>
              <a:t>neutralisation</a:t>
            </a:r>
            <a:r>
              <a:rPr lang="en-US" cap="none" dirty="0">
                <a:latin typeface="Calibri"/>
                <a:ea typeface="+mn-lt"/>
                <a:cs typeface="+mn-lt"/>
              </a:rPr>
              <a:t>”. Justifications often include: “the item wouldn’t scan”, “the barcode was damaged” and “I couldn’t find the correct fruit or vegetable”. It’s difficult to know if the customer originally intended to pay for the item or whether self-service check-out invited this type of post hoc excuse making, also found </a:t>
            </a:r>
            <a:r>
              <a:rPr lang="en-US" cap="none" dirty="0">
                <a:latin typeface="Calibri"/>
                <a:ea typeface="+mn-lt"/>
                <a:cs typeface="+mn-lt"/>
                <a:hlinkClick r:id="rId3"/>
              </a:rPr>
              <a:t>among many burglars</a:t>
            </a:r>
            <a:r>
              <a:rPr lang="en-US" cap="none" dirty="0">
                <a:latin typeface="Calibri"/>
                <a:ea typeface="+mn-lt"/>
                <a:cs typeface="+mn-lt"/>
              </a:rPr>
              <a:t>.</a:t>
            </a:r>
          </a:p>
          <a:p>
            <a:pPr marL="0" lvl="1" indent="0" algn="r">
              <a:spcBef>
                <a:spcPts val="1000"/>
              </a:spcBef>
              <a:buNone/>
            </a:pPr>
            <a:r>
              <a:rPr lang="en-US" b="1" cap="none" dirty="0">
                <a:solidFill>
                  <a:schemeClr val="tx1">
                    <a:lumMod val="95000"/>
                    <a:lumOff val="5000"/>
                  </a:schemeClr>
                </a:solidFill>
                <a:latin typeface="Calibri" panose="020F0502020204030204" pitchFamily="34" charset="0"/>
                <a:cs typeface="Calibri" panose="020F0502020204030204" pitchFamily="34" charset="0"/>
              </a:rPr>
              <a:t>(Reference #6)</a:t>
            </a:r>
          </a:p>
          <a:p>
            <a:pPr marL="0" indent="0" algn="r">
              <a:buNone/>
            </a:pPr>
            <a:endParaRPr lang="en-US" dirty="0">
              <a:latin typeface="Calibri"/>
            </a:endParaRPr>
          </a:p>
        </p:txBody>
      </p:sp>
    </p:spTree>
    <p:extLst>
      <p:ext uri="{BB962C8B-B14F-4D97-AF65-F5344CB8AC3E}">
        <p14:creationId xmlns:p14="http://schemas.microsoft.com/office/powerpoint/2010/main" val="8297468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otalTime>1175</TotalTime>
  <Words>2214</Words>
  <Application>Microsoft Office PowerPoint</Application>
  <PresentationFormat>Widescreen</PresentationFormat>
  <Paragraphs>226</Paragraphs>
  <Slides>35</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Impact</vt:lpstr>
      <vt:lpstr>Wingdings</vt:lpstr>
      <vt:lpstr>Main Event</vt:lpstr>
      <vt:lpstr>Property Crimes and Violent Crimes</vt:lpstr>
      <vt:lpstr>Crimes Against Property</vt:lpstr>
      <vt:lpstr>What are Crimes against Property? </vt:lpstr>
      <vt:lpstr>Burglary </vt:lpstr>
      <vt:lpstr>Types of Burglary</vt:lpstr>
      <vt:lpstr>Typology of "Swipers" (1 of 4) </vt:lpstr>
      <vt:lpstr>Typology of "Swipers" (2 of 4) </vt:lpstr>
      <vt:lpstr>Typology of "Swipers" (3 of 4)</vt:lpstr>
      <vt:lpstr>Typology of "Swipers" (4 of 4) </vt:lpstr>
      <vt:lpstr>Larceny / Theft</vt:lpstr>
      <vt:lpstr>Flash Mobs/Robs</vt:lpstr>
      <vt:lpstr>Motor Vehicle Theft</vt:lpstr>
      <vt:lpstr>Cybercrime</vt:lpstr>
      <vt:lpstr>Cybercrime Statistics</vt:lpstr>
      <vt:lpstr>Identity Theft</vt:lpstr>
      <vt:lpstr>Crimes Against Persons</vt:lpstr>
      <vt:lpstr>What are crimes against Persons?</vt:lpstr>
      <vt:lpstr>Violent Crime Statistics</vt:lpstr>
      <vt:lpstr>Homicide</vt:lpstr>
      <vt:lpstr>Homicide Statistics</vt:lpstr>
      <vt:lpstr>Want to know more?</vt:lpstr>
      <vt:lpstr>Rape</vt:lpstr>
      <vt:lpstr>Forcible Rape Statistics </vt:lpstr>
      <vt:lpstr>Sexual Assault</vt:lpstr>
      <vt:lpstr>Want to know more? </vt:lpstr>
      <vt:lpstr>Robbery</vt:lpstr>
      <vt:lpstr>Robbery Statistics</vt:lpstr>
      <vt:lpstr>Assault</vt:lpstr>
      <vt:lpstr>Simple Assault </vt:lpstr>
      <vt:lpstr>Aggravated Assault </vt:lpstr>
      <vt:lpstr>Aggravated Assault Statistics </vt:lpstr>
      <vt:lpstr>Stalking</vt:lpstr>
      <vt:lpstr>Stalking Laws</vt:lpstr>
      <vt:lpstr>Stalking statistics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Crimes against Property and Persons</dc:title>
  <dc:creator>Katie Cali</dc:creator>
  <cp:lastModifiedBy>Samuel Haynes</cp:lastModifiedBy>
  <cp:revision>69</cp:revision>
  <dcterms:created xsi:type="dcterms:W3CDTF">2019-05-24T16:01:02Z</dcterms:created>
  <dcterms:modified xsi:type="dcterms:W3CDTF">2019-06-18T16:10:17Z</dcterms:modified>
</cp:coreProperties>
</file>