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2"/>
  </p:handoutMasterIdLst>
  <p:sldIdLst>
    <p:sldId id="256" r:id="rId2"/>
    <p:sldId id="300" r:id="rId3"/>
    <p:sldId id="279" r:id="rId4"/>
    <p:sldId id="296" r:id="rId5"/>
    <p:sldId id="280" r:id="rId6"/>
    <p:sldId id="297" r:id="rId7"/>
    <p:sldId id="298" r:id="rId8"/>
    <p:sldId id="281" r:id="rId9"/>
    <p:sldId id="299" r:id="rId10"/>
    <p:sldId id="301" r:id="rId11"/>
    <p:sldId id="282" r:id="rId12"/>
    <p:sldId id="302" r:id="rId13"/>
    <p:sldId id="283" r:id="rId14"/>
    <p:sldId id="303" r:id="rId15"/>
    <p:sldId id="284" r:id="rId16"/>
    <p:sldId id="304" r:id="rId17"/>
    <p:sldId id="408" r:id="rId18"/>
    <p:sldId id="407" r:id="rId19"/>
    <p:sldId id="410" r:id="rId20"/>
    <p:sldId id="285" r:id="rId21"/>
    <p:sldId id="409" r:id="rId22"/>
    <p:sldId id="286" r:id="rId23"/>
    <p:sldId id="414" r:id="rId24"/>
    <p:sldId id="411" r:id="rId25"/>
    <p:sldId id="418" r:id="rId26"/>
    <p:sldId id="415" r:id="rId27"/>
    <p:sldId id="419" r:id="rId28"/>
    <p:sldId id="412" r:id="rId29"/>
    <p:sldId id="287" r:id="rId30"/>
    <p:sldId id="420" r:id="rId31"/>
    <p:sldId id="416" r:id="rId32"/>
    <p:sldId id="421" r:id="rId33"/>
    <p:sldId id="273" r:id="rId34"/>
    <p:sldId id="288" r:id="rId35"/>
    <p:sldId id="413" r:id="rId36"/>
    <p:sldId id="417" r:id="rId37"/>
    <p:sldId id="422" r:id="rId38"/>
    <p:sldId id="277" r:id="rId39"/>
    <p:sldId id="423" r:id="rId40"/>
    <p:sldId id="289" r:id="rId41"/>
    <p:sldId id="424" r:id="rId42"/>
    <p:sldId id="290" r:id="rId43"/>
    <p:sldId id="425" r:id="rId44"/>
    <p:sldId id="426" r:id="rId45"/>
    <p:sldId id="291" r:id="rId46"/>
    <p:sldId id="428" r:id="rId47"/>
    <p:sldId id="427" r:id="rId48"/>
    <p:sldId id="429" r:id="rId49"/>
    <p:sldId id="436" r:id="rId50"/>
    <p:sldId id="430" r:id="rId51"/>
    <p:sldId id="292" r:id="rId52"/>
    <p:sldId id="431" r:id="rId53"/>
    <p:sldId id="293" r:id="rId54"/>
    <p:sldId id="437" r:id="rId55"/>
    <p:sldId id="434" r:id="rId56"/>
    <p:sldId id="432" r:id="rId57"/>
    <p:sldId id="294" r:id="rId58"/>
    <p:sldId id="433" r:id="rId59"/>
    <p:sldId id="295" r:id="rId60"/>
    <p:sldId id="43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591" autoAdjust="0"/>
  </p:normalViewPr>
  <p:slideViewPr>
    <p:cSldViewPr snapToGrid="0" snapToObjects="1">
      <p:cViewPr varScale="1">
        <p:scale>
          <a:sx n="109" d="100"/>
          <a:sy n="109"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openstaxcollege.org/l/decliningfish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penstaxcollege.org/l/habitat_map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openstaxcollege.org/l/ocean_matters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openstaxcollege.org/l/exotic_invasiv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openstaxcollege.org/l/whats_missing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openstaxcollege.org/l/protected_area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5BBE15C-5735-4537-BB5C-807AB653E864}"/>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CONSERVATION AND BIODIVERSITY</a:t>
            </a:r>
          </a:p>
          <a:p>
            <a:pPr algn="ctr"/>
            <a:r>
              <a:rPr lang="en-US" sz="1600" cap="none" dirty="0">
                <a:solidFill>
                  <a:schemeClr val="tx1"/>
                </a:solidFill>
                <a:latin typeface="+mn-lt"/>
              </a:rPr>
              <a:t>PowerPoint Image Slideshow</a:t>
            </a:r>
          </a:p>
        </p:txBody>
      </p:sp>
      <p:pic>
        <p:nvPicPr>
          <p:cNvPr id="8" name="Figure" descr="Concepts of Biology">
            <a:extLst>
              <a:ext uri="{FF2B5EF4-FFF2-40B4-BE49-F238E27FC236}">
                <a16:creationId xmlns:a16="http://schemas.microsoft.com/office/drawing/2014/main" id="{C4315FD9-9E76-4D6C-9B71-B2E79069514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4" name="Picture 3" descr="Picture slides by Spuddy McSpare.  Information slides by Amanda Brammer, M.S. Associate Professor NTCC.  CC-BY-NC-SA. " title="Licensing"/>
          <p:cNvPicPr>
            <a:picLocks noChangeAspect="1"/>
          </p:cNvPicPr>
          <p:nvPr/>
        </p:nvPicPr>
        <p:blipFill>
          <a:blip r:embed="rId3"/>
          <a:stretch>
            <a:fillRect/>
          </a:stretch>
        </p:blipFill>
        <p:spPr>
          <a:xfrm>
            <a:off x="363049" y="6067059"/>
            <a:ext cx="6905625" cy="561975"/>
          </a:xfrm>
          <a:prstGeom prst="rect">
            <a:avLst/>
          </a:prstGeom>
        </p:spPr>
      </p:pic>
      <p:pic>
        <p:nvPicPr>
          <p:cNvPr id="9" name="OpenStaxLogo" descr="openstax college logo">
            <a:extLst>
              <a:ext uri="{FF2B5EF4-FFF2-40B4-BE49-F238E27FC236}">
                <a16:creationId xmlns:a16="http://schemas.microsoft.com/office/drawing/2014/main" id="{E8911878-00F0-4CB0-9C3A-754C09B57A2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07357" y="4515251"/>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a:xfrm>
            <a:off x="457200" y="241326"/>
            <a:ext cx="8062912" cy="659535"/>
          </a:xfrm>
        </p:spPr>
        <p:txBody>
          <a:bodyPr/>
          <a:lstStyle/>
          <a:p>
            <a:r>
              <a:rPr lang="en-US" dirty="0"/>
              <a:t>Patterns of biodiversity (21.1)</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853368"/>
          </a:xfrm>
        </p:spPr>
        <p:txBody>
          <a:bodyPr>
            <a:normAutofit lnSpcReduction="10000"/>
          </a:bodyPr>
          <a:lstStyle/>
          <a:p>
            <a:pPr marL="342900" indent="-342900">
              <a:buFont typeface="Arial" panose="020B0604020202020204" pitchFamily="34" charset="0"/>
              <a:buChar char="•"/>
            </a:pPr>
            <a:r>
              <a:rPr lang="en-US" dirty="0"/>
              <a:t>Biodiversity is not evenly distributed on the planet.</a:t>
            </a:r>
          </a:p>
          <a:p>
            <a:pPr marL="342900" indent="-342900">
              <a:buFont typeface="Arial" panose="020B0604020202020204" pitchFamily="34" charset="0"/>
              <a:buChar char="•"/>
            </a:pPr>
            <a:r>
              <a:rPr lang="en-US" b="1" dirty="0">
                <a:solidFill>
                  <a:srgbClr val="6CB255"/>
                </a:solidFill>
              </a:rPr>
              <a:t>Endemic species </a:t>
            </a:r>
            <a:r>
              <a:rPr lang="en-US" dirty="0"/>
              <a:t>are found in only one location. Endemics with highly restricted distributions are particularly vulnerable to extinction. </a:t>
            </a:r>
          </a:p>
          <a:p>
            <a:pPr marL="342900" indent="-342900">
              <a:buFont typeface="Arial" panose="020B0604020202020204" pitchFamily="34" charset="0"/>
              <a:buChar char="•"/>
            </a:pPr>
            <a:r>
              <a:rPr lang="en-US" dirty="0"/>
              <a:t>Biodiversity in almost every taxonomic group increases as latitude declines. In other words, biodiversity increases closer to the equator (Figure 21.4).</a:t>
            </a:r>
          </a:p>
          <a:p>
            <a:pPr marL="342900" indent="-342900">
              <a:buFont typeface="Arial" panose="020B0604020202020204" pitchFamily="34" charset="0"/>
              <a:buChar char="•"/>
            </a:pPr>
            <a:r>
              <a:rPr lang="en-US" dirty="0"/>
              <a:t>It is not yet clear why biodiversity increases closer to the equator, but hypotheses include: </a:t>
            </a:r>
          </a:p>
          <a:p>
            <a:pPr marL="1074420" lvl="1" indent="-342900">
              <a:buFont typeface="Arial" panose="020B0604020202020204" pitchFamily="34" charset="0"/>
              <a:buChar char="•"/>
            </a:pPr>
            <a:r>
              <a:rPr lang="en-US" dirty="0"/>
              <a:t>the greater age of the ecosystems near the equator  </a:t>
            </a:r>
          </a:p>
          <a:p>
            <a:pPr marL="1074420" lvl="1" indent="-342900">
              <a:buFont typeface="Arial" panose="020B0604020202020204" pitchFamily="34" charset="0"/>
              <a:buChar char="•"/>
            </a:pPr>
            <a:r>
              <a:rPr lang="en-US" dirty="0"/>
              <a:t>the greater energy the tropics receive from the sun </a:t>
            </a:r>
          </a:p>
          <a:p>
            <a:pPr marL="1074420" lvl="1" indent="-342900">
              <a:buFont typeface="Arial" panose="020B0604020202020204" pitchFamily="34" charset="0"/>
              <a:buChar char="•"/>
            </a:pPr>
            <a:r>
              <a:rPr lang="en-US" dirty="0"/>
              <a:t>the complexity of tropical ecosystems may promote speciation by increasing the </a:t>
            </a:r>
            <a:r>
              <a:rPr lang="en-US" b="1" dirty="0">
                <a:solidFill>
                  <a:srgbClr val="6CB255"/>
                </a:solidFill>
              </a:rPr>
              <a:t>habitat heterogeneity</a:t>
            </a:r>
            <a:r>
              <a:rPr lang="en-US" dirty="0"/>
              <a:t> (number of ecological niches), in the tropics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0751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21.4 biodiversity by latitude </a:t>
            </a:r>
          </a:p>
        </p:txBody>
      </p:sp>
      <p:pic>
        <p:nvPicPr>
          <p:cNvPr id="2" name="Figure"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a:t>
            </a:r>
          </a:p>
        </p:txBody>
      </p:sp>
      <p:sp>
        <p:nvSpPr>
          <p:cNvPr id="6" name="Disclaimer">
            <a:extLst>
              <a:ext uri="{FF2B5EF4-FFF2-40B4-BE49-F238E27FC236}">
                <a16:creationId xmlns:a16="http://schemas.microsoft.com/office/drawing/2014/main" id="{875B0AE2-205E-4DA0-9D9F-9D54731980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8A00CA1C-0048-41DE-A15A-8FE203C843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55818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normAutofit fontScale="90000"/>
          </a:bodyPr>
          <a:lstStyle/>
          <a:p>
            <a:r>
              <a:rPr lang="en-US" dirty="0"/>
              <a:t>importance of biodiversity (21.1)</a:t>
            </a:r>
            <a:br>
              <a:rPr lang="en-US" dirty="0"/>
            </a:br>
            <a:r>
              <a:rPr lang="en-US" dirty="0"/>
              <a:t>human health </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853368"/>
          </a:xfrm>
        </p:spPr>
        <p:txBody>
          <a:bodyPr>
            <a:normAutofit fontScale="92500" lnSpcReduction="10000"/>
          </a:bodyPr>
          <a:lstStyle/>
          <a:p>
            <a:pPr marL="342900" indent="-342900">
              <a:buFont typeface="Arial" panose="020B0604020202020204" pitchFamily="34" charset="0"/>
              <a:buChar char="•"/>
            </a:pPr>
            <a:r>
              <a:rPr lang="en-US" dirty="0"/>
              <a:t>Many medications are derived from natural chemicals made by a diverse group of organisms. </a:t>
            </a:r>
          </a:p>
          <a:p>
            <a:pPr marL="342900" indent="-342900">
              <a:buFont typeface="Arial" panose="020B0604020202020204" pitchFamily="34" charset="0"/>
              <a:buChar char="•"/>
            </a:pPr>
            <a:r>
              <a:rPr lang="en-US" dirty="0"/>
              <a:t>Many plants produce </a:t>
            </a:r>
            <a:r>
              <a:rPr lang="en-US" b="1" dirty="0">
                <a:solidFill>
                  <a:srgbClr val="6CB255"/>
                </a:solidFill>
              </a:rPr>
              <a:t>secondary plant compounds</a:t>
            </a:r>
            <a:r>
              <a:rPr lang="en-US" dirty="0"/>
              <a:t>, which are toxins used to protect the plant from insects and other animals that eat them. Some of these secondary plant compounds also work as human medicines. </a:t>
            </a:r>
          </a:p>
          <a:p>
            <a:pPr marL="342900" indent="-342900">
              <a:buFont typeface="Arial" panose="020B0604020202020204" pitchFamily="34" charset="0"/>
              <a:buChar char="•"/>
            </a:pPr>
            <a:r>
              <a:rPr lang="en-US" dirty="0"/>
              <a:t>Examples of medicines derived from plant compounds include aspirin, codeine, digoxin, atropine, and vincristine (Figure 21.5). </a:t>
            </a:r>
          </a:p>
          <a:p>
            <a:pPr marL="342900" indent="-342900">
              <a:buFont typeface="Arial" panose="020B0604020202020204" pitchFamily="34" charset="0"/>
              <a:buChar char="•"/>
            </a:pPr>
            <a:r>
              <a:rPr lang="en-US" dirty="0"/>
              <a:t> Antibiotics, which are responsible for extraordinary improvements in health and lifespans in developed countries, are largely derived from fungi and bacteria.</a:t>
            </a:r>
          </a:p>
          <a:p>
            <a:pPr marL="342900" indent="-342900">
              <a:buFont typeface="Arial" panose="020B0604020202020204" pitchFamily="34" charset="0"/>
              <a:buChar char="•"/>
            </a:pPr>
            <a:r>
              <a:rPr lang="en-US" dirty="0"/>
              <a:t>In recent years, animal venoms and poisons have excited intense research for their medicinal potential. </a:t>
            </a:r>
          </a:p>
          <a:p>
            <a:pPr marL="342900" indent="-342900">
              <a:buFont typeface="Arial" panose="020B0604020202020204" pitchFamily="34" charset="0"/>
              <a:buChar char="•"/>
            </a:pPr>
            <a:r>
              <a:rPr lang="en-US" dirty="0"/>
              <a:t>Aside from representing billions of dollars in profits, these medications improve people’s lives.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1752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21.5 plant derived medicine </a:t>
            </a:r>
          </a:p>
        </p:txBody>
      </p:sp>
      <p:pic>
        <p:nvPicPr>
          <p:cNvPr id="2" name="Figure" descr="Photo shows white and pink periwinkle flowers. Each flower has five triangular petals, with the narrow end of the petal meeting at the flower’s center. Pairs of waxy oval leaves grow perpendicular to one another on a separat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i="1" dirty="0" err="1"/>
              <a:t>Catharanthus</a:t>
            </a:r>
            <a:r>
              <a:rPr lang="en-US" sz="1600" i="1" dirty="0"/>
              <a:t> </a:t>
            </a:r>
            <a:r>
              <a:rPr lang="en-US" sz="1600" i="1" dirty="0" err="1"/>
              <a:t>roseus</a:t>
            </a:r>
            <a:r>
              <a:rPr lang="en-US" sz="1600" dirty="0"/>
              <a:t>, the Madagascar periwinkle, has various medicinal properties. Among other uses, it is a source of vincristine, a drug used in the treatment of lymphomas. (credit: Forest and Kim Starr)</a:t>
            </a:r>
          </a:p>
        </p:txBody>
      </p:sp>
      <p:sp>
        <p:nvSpPr>
          <p:cNvPr id="6" name="Disclaimer">
            <a:extLst>
              <a:ext uri="{FF2B5EF4-FFF2-40B4-BE49-F238E27FC236}">
                <a16:creationId xmlns:a16="http://schemas.microsoft.com/office/drawing/2014/main" id="{03367235-D474-4D8B-87F3-F80BF9A48D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B3820A00-E962-4825-8863-9D5F63AB12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55231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09B6-4C19-434F-8973-F83A5F602856}"/>
              </a:ext>
            </a:extLst>
          </p:cNvPr>
          <p:cNvSpPr>
            <a:spLocks noGrp="1"/>
          </p:cNvSpPr>
          <p:nvPr>
            <p:ph type="title"/>
          </p:nvPr>
        </p:nvSpPr>
        <p:spPr/>
        <p:txBody>
          <a:bodyPr>
            <a:normAutofit fontScale="90000"/>
          </a:bodyPr>
          <a:lstStyle/>
          <a:p>
            <a:r>
              <a:rPr lang="en-US" dirty="0"/>
              <a:t>importance of biodiversity (21.1)</a:t>
            </a:r>
            <a:br>
              <a:rPr lang="en-US" dirty="0"/>
            </a:br>
            <a:r>
              <a:rPr lang="en-US" dirty="0"/>
              <a:t>agricultural </a:t>
            </a:r>
            <a:r>
              <a:rPr lang="en-US" dirty="0" smtClean="0"/>
              <a:t>1 of 2</a:t>
            </a:r>
            <a:endParaRPr lang="en-US" dirty="0"/>
          </a:p>
        </p:txBody>
      </p:sp>
      <p:sp>
        <p:nvSpPr>
          <p:cNvPr id="4" name="Text Placeholder 3">
            <a:extLst>
              <a:ext uri="{FF2B5EF4-FFF2-40B4-BE49-F238E27FC236}">
                <a16:creationId xmlns:a16="http://schemas.microsoft.com/office/drawing/2014/main" id="{7D339012-0C54-4A58-8C5A-AA7634789BDC}"/>
              </a:ext>
            </a:extLst>
          </p:cNvPr>
          <p:cNvSpPr>
            <a:spLocks noGrp="1"/>
          </p:cNvSpPr>
          <p:nvPr>
            <p:ph type="body" sz="quarter" idx="14"/>
          </p:nvPr>
        </p:nvSpPr>
        <p:spPr>
          <a:xfrm>
            <a:off x="426720" y="1016000"/>
            <a:ext cx="8493760" cy="5039360"/>
          </a:xfrm>
        </p:spPr>
        <p:txBody>
          <a:bodyPr>
            <a:noAutofit/>
          </a:bodyPr>
          <a:lstStyle/>
          <a:p>
            <a:pPr marL="342900" indent="-342900">
              <a:buFont typeface="Arial" panose="020B0604020202020204" pitchFamily="34" charset="0"/>
              <a:buChar char="•"/>
            </a:pPr>
            <a:r>
              <a:rPr lang="en-US" dirty="0"/>
              <a:t>Since the beginning of human agriculture more than 10,000 years ago, human groups have been breeding and selecting crop varieties.</a:t>
            </a:r>
          </a:p>
          <a:p>
            <a:pPr marL="342900" indent="-342900">
              <a:buFont typeface="Arial" panose="020B0604020202020204" pitchFamily="34" charset="0"/>
              <a:buChar char="•"/>
            </a:pPr>
            <a:r>
              <a:rPr lang="en-US" dirty="0"/>
              <a:t>Every plant, animal, and fungus that has been cultivated by humans has been bred from original wild ancestor species into diverse varieties. </a:t>
            </a:r>
          </a:p>
          <a:p>
            <a:pPr marL="342900" indent="-342900">
              <a:buFont typeface="Arial" panose="020B0604020202020204" pitchFamily="34" charset="0"/>
              <a:buChar char="•"/>
            </a:pPr>
            <a:r>
              <a:rPr lang="en-US" dirty="0"/>
              <a:t>Resistance to disease is a chief benefit to maintaining crop biodiversity. </a:t>
            </a:r>
          </a:p>
          <a:p>
            <a:pPr marL="342900" indent="-342900">
              <a:buFont typeface="Arial" panose="020B0604020202020204" pitchFamily="34" charset="0"/>
              <a:buChar char="•"/>
            </a:pPr>
            <a:r>
              <a:rPr lang="en-US" dirty="0"/>
              <a:t>The ability to create new crop varieties relies on the diversity of varieties available and the availability of wild forms related to the crop plant.</a:t>
            </a:r>
          </a:p>
          <a:p>
            <a:pPr marL="342900" indent="-342900">
              <a:buFont typeface="Arial" panose="020B0604020202020204" pitchFamily="34" charset="0"/>
              <a:buChar char="•"/>
            </a:pPr>
            <a:r>
              <a:rPr lang="en-US" dirty="0"/>
              <a:t>Since the 1920s, government agriculture departments have maintained seed banks of crop varieties as a way to maintain crop diversity (Figure 21.6)</a:t>
            </a:r>
          </a:p>
          <a:p>
            <a:pPr marL="342900" indent="-342900">
              <a:buFont typeface="Arial" panose="020B0604020202020204" pitchFamily="34" charset="0"/>
              <a:buChar char="•"/>
            </a:pPr>
            <a:r>
              <a:rPr lang="en-US" dirty="0"/>
              <a:t>Although crops are largely under our control, our ability to grow them depends on the biodiversity of the ecosystems in which they are grown.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6712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172960" cy="659535"/>
          </a:xfrm>
        </p:spPr>
        <p:txBody>
          <a:bodyPr>
            <a:normAutofit fontScale="90000"/>
          </a:bodyPr>
          <a:lstStyle/>
          <a:p>
            <a:r>
              <a:rPr lang="en-US" dirty="0"/>
              <a:t>Figure 21.6 Svalbard Global seed vault </a:t>
            </a:r>
          </a:p>
        </p:txBody>
      </p:sp>
      <p:pic>
        <p:nvPicPr>
          <p:cNvPr id="2" name="Figure" descr="The photo shows a tall structure with a bunker-like door that disappears into a snowba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sp>
        <p:nvSpPr>
          <p:cNvPr id="3" name="TextBox 2">
            <a:extLst>
              <a:ext uri="{FF2B5EF4-FFF2-40B4-BE49-F238E27FC236}">
                <a16:creationId xmlns:a16="http://schemas.microsoft.com/office/drawing/2014/main" id="{08516CEF-A1EE-4038-BEAF-75D08532CC9C}"/>
              </a:ext>
            </a:extLst>
          </p:cNvPr>
          <p:cNvSpPr txBox="1"/>
          <p:nvPr/>
        </p:nvSpPr>
        <p:spPr>
          <a:xfrm>
            <a:off x="375920" y="5548699"/>
            <a:ext cx="8448501" cy="923330"/>
          </a:xfrm>
          <a:prstGeom prst="rect">
            <a:avLst/>
          </a:prstGeom>
          <a:noFill/>
        </p:spPr>
        <p:txBody>
          <a:bodyPr wrap="square" rtlCol="0">
            <a:spAutoFit/>
          </a:bodyPr>
          <a:lstStyle/>
          <a:p>
            <a:r>
              <a:rPr lang="en-US" dirty="0"/>
              <a:t>In 2008, the Svalbard Global seed Vault, located on Spitsbergen island, Norway, began storing seeds from around the world as a backup system to the regional seed banks.</a:t>
            </a:r>
          </a:p>
        </p:txBody>
      </p:sp>
      <p:sp>
        <p:nvSpPr>
          <p:cNvPr id="6" name="Disclaimer">
            <a:extLst>
              <a:ext uri="{FF2B5EF4-FFF2-40B4-BE49-F238E27FC236}">
                <a16:creationId xmlns:a16="http://schemas.microsoft.com/office/drawing/2014/main" id="{F1F30A9E-DD63-4DAB-B6DA-34FDB2FC79E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9CD8474E-101A-4FF5-855F-E2D4F4288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19880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09B6-4C19-434F-8973-F83A5F602856}"/>
              </a:ext>
            </a:extLst>
          </p:cNvPr>
          <p:cNvSpPr>
            <a:spLocks noGrp="1"/>
          </p:cNvSpPr>
          <p:nvPr>
            <p:ph type="title"/>
          </p:nvPr>
        </p:nvSpPr>
        <p:spPr/>
        <p:txBody>
          <a:bodyPr>
            <a:normAutofit fontScale="90000"/>
          </a:bodyPr>
          <a:lstStyle/>
          <a:p>
            <a:r>
              <a:rPr lang="en-US" dirty="0"/>
              <a:t>importance of biodiversity (21.1)</a:t>
            </a:r>
            <a:br>
              <a:rPr lang="en-US" dirty="0"/>
            </a:br>
            <a:r>
              <a:rPr lang="en-US" dirty="0" smtClean="0"/>
              <a:t>agricultural 2 of 2 </a:t>
            </a:r>
            <a:endParaRPr lang="en-US" dirty="0"/>
          </a:p>
        </p:txBody>
      </p:sp>
      <p:sp>
        <p:nvSpPr>
          <p:cNvPr id="4" name="Text Placeholder 3">
            <a:extLst>
              <a:ext uri="{FF2B5EF4-FFF2-40B4-BE49-F238E27FC236}">
                <a16:creationId xmlns:a16="http://schemas.microsoft.com/office/drawing/2014/main" id="{7D339012-0C54-4A58-8C5A-AA7634789BDC}"/>
              </a:ext>
            </a:extLst>
          </p:cNvPr>
          <p:cNvSpPr>
            <a:spLocks noGrp="1"/>
          </p:cNvSpPr>
          <p:nvPr>
            <p:ph type="body" sz="quarter" idx="14"/>
          </p:nvPr>
        </p:nvSpPr>
        <p:spPr>
          <a:xfrm>
            <a:off x="457200" y="1239520"/>
            <a:ext cx="8382000" cy="4770844"/>
          </a:xfrm>
        </p:spPr>
        <p:txBody>
          <a:bodyPr>
            <a:noAutofit/>
          </a:bodyPr>
          <a:lstStyle/>
          <a:p>
            <a:pPr marL="342900" indent="-342900">
              <a:buFont typeface="Arial" panose="020B0604020202020204" pitchFamily="34" charset="0"/>
              <a:buChar char="•"/>
            </a:pPr>
            <a:r>
              <a:rPr lang="en-US" dirty="0"/>
              <a:t>Ecosystem services are valuable conditions or processes that are carried out by an ecosystem.  Key ecosystem services related to food production are soils, plant pollinators and crop pest control: </a:t>
            </a:r>
          </a:p>
          <a:p>
            <a:pPr marL="1074420" lvl="1" indent="-342900">
              <a:buFont typeface="Arial" panose="020B0604020202020204" pitchFamily="34" charset="0"/>
              <a:buChar char="•"/>
            </a:pPr>
            <a:r>
              <a:rPr lang="en-US" dirty="0"/>
              <a:t>Most soils contain a huge diversity of organisms that maintain nutrient cycles (breaking down organic matter into nutrient compounds that crops need for growth). </a:t>
            </a:r>
          </a:p>
          <a:p>
            <a:pPr marL="1074420" lvl="1" indent="-342900">
              <a:buFont typeface="Arial" panose="020B0604020202020204" pitchFamily="34" charset="0"/>
              <a:buChar char="•"/>
            </a:pPr>
            <a:r>
              <a:rPr lang="en-US" dirty="0"/>
              <a:t>It is estimated that honey bee pollination within the U.S. brings in $1.6 billion per year; other pollinators contribute up to $6.7 billion. Honeybee populations in North America have been suffering large losses caused by a syndrome known as </a:t>
            </a:r>
            <a:r>
              <a:rPr lang="en-US" b="1" dirty="0">
                <a:solidFill>
                  <a:srgbClr val="6CB255"/>
                </a:solidFill>
              </a:rPr>
              <a:t>colony collapse disorder.  </a:t>
            </a:r>
          </a:p>
          <a:p>
            <a:pPr marL="1074420" lvl="1" indent="-342900">
              <a:buFont typeface="Arial" panose="020B0604020202020204" pitchFamily="34" charset="0"/>
              <a:buChar char="•"/>
            </a:pPr>
            <a:r>
              <a:rPr lang="en-US" dirty="0"/>
              <a:t>Humans compete for their food with crop pests.  Pesticides control these competitors, but these are costly and lose their effectiveness over time as pests adapt. They also kill non-pest species and beneficial insects like honeybees, and risk the health of agricultural workers and consumers. </a:t>
            </a:r>
          </a:p>
        </p:txBody>
      </p:sp>
    </p:spTree>
    <p:extLst>
      <p:ext uri="{BB962C8B-B14F-4D97-AF65-F5344CB8AC3E}">
        <p14:creationId xmlns:p14="http://schemas.microsoft.com/office/powerpoint/2010/main" val="33431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09B6-4C19-434F-8973-F83A5F602856}"/>
              </a:ext>
            </a:extLst>
          </p:cNvPr>
          <p:cNvSpPr>
            <a:spLocks noGrp="1"/>
          </p:cNvSpPr>
          <p:nvPr>
            <p:ph type="title"/>
          </p:nvPr>
        </p:nvSpPr>
        <p:spPr/>
        <p:txBody>
          <a:bodyPr>
            <a:normAutofit fontScale="90000"/>
          </a:bodyPr>
          <a:lstStyle/>
          <a:p>
            <a:r>
              <a:rPr lang="en-US" dirty="0"/>
              <a:t>importance of biodiversity (21.1)</a:t>
            </a:r>
            <a:br>
              <a:rPr lang="en-US" dirty="0"/>
            </a:br>
            <a:r>
              <a:rPr lang="en-US" dirty="0"/>
              <a:t>wild food sources  </a:t>
            </a:r>
          </a:p>
        </p:txBody>
      </p:sp>
      <p:sp>
        <p:nvSpPr>
          <p:cNvPr id="4" name="Text Placeholder 3">
            <a:extLst>
              <a:ext uri="{FF2B5EF4-FFF2-40B4-BE49-F238E27FC236}">
                <a16:creationId xmlns:a16="http://schemas.microsoft.com/office/drawing/2014/main" id="{7D339012-0C54-4A58-8C5A-AA7634789BDC}"/>
              </a:ext>
            </a:extLst>
          </p:cNvPr>
          <p:cNvSpPr>
            <a:spLocks noGrp="1"/>
          </p:cNvSpPr>
          <p:nvPr>
            <p:ph type="body" sz="quarter" idx="14"/>
          </p:nvPr>
        </p:nvSpPr>
        <p:spPr>
          <a:xfrm>
            <a:off x="457200" y="1239520"/>
            <a:ext cx="8062912" cy="4770844"/>
          </a:xfrm>
        </p:spPr>
        <p:txBody>
          <a:bodyPr/>
          <a:lstStyle/>
          <a:p>
            <a:pPr marL="342900" indent="-342900">
              <a:buFont typeface="Arial" panose="020B0604020202020204" pitchFamily="34" charset="0"/>
              <a:buChar char="•"/>
            </a:pPr>
            <a:r>
              <a:rPr lang="en-US" dirty="0"/>
              <a:t>Humans obtain food resources from wild populations, primarily wild fish populations. </a:t>
            </a:r>
          </a:p>
          <a:p>
            <a:pPr marL="342900" indent="-342900">
              <a:buFont typeface="Arial" panose="020B0604020202020204" pitchFamily="34" charset="0"/>
              <a:buChar char="•"/>
            </a:pPr>
            <a:r>
              <a:rPr lang="en-US" dirty="0"/>
              <a:t>For about one billion people, aquatic resources provide the main source of animal protein.</a:t>
            </a:r>
          </a:p>
          <a:p>
            <a:pPr marL="342900" indent="-342900">
              <a:buFont typeface="Arial" panose="020B0604020202020204" pitchFamily="34" charset="0"/>
              <a:buChar char="•"/>
            </a:pPr>
            <a:r>
              <a:rPr lang="en-US" dirty="0"/>
              <a:t>But </a:t>
            </a:r>
            <a:r>
              <a:rPr lang="en-US" dirty="0" smtClean="0"/>
              <a:t>since 1990</a:t>
            </a:r>
            <a:r>
              <a:rPr lang="en-US" dirty="0"/>
              <a:t>, production from global fisheries has declined.</a:t>
            </a:r>
          </a:p>
          <a:p>
            <a:pPr marL="342900" indent="-342900">
              <a:buFont typeface="Arial" panose="020B0604020202020204" pitchFamily="34" charset="0"/>
              <a:buChar char="•"/>
            </a:pPr>
            <a:r>
              <a:rPr lang="en-US" dirty="0"/>
              <a:t>Despite considerable effort, few fisheries on Earth are managed sustainability.</a:t>
            </a:r>
          </a:p>
          <a:p>
            <a:pPr marL="342900" indent="-342900">
              <a:buFont typeface="Arial" panose="020B0604020202020204" pitchFamily="34" charset="0"/>
              <a:buChar char="•"/>
            </a:pPr>
            <a:r>
              <a:rPr lang="en-US" dirty="0"/>
              <a:t>The ultimate outcome could clearly be the loss of aquatic systems as food sources.</a:t>
            </a:r>
          </a:p>
        </p:txBody>
      </p:sp>
    </p:spTree>
    <p:extLst>
      <p:ext uri="{BB962C8B-B14F-4D97-AF65-F5344CB8AC3E}">
        <p14:creationId xmlns:p14="http://schemas.microsoft.com/office/powerpoint/2010/main" val="272760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Fisheries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Visit this website to view a brief video discussing a study of declining fisheries.</a:t>
            </a:r>
            <a:endParaRPr lang="en-US" dirty="0">
              <a:solidFill>
                <a:srgbClr val="212F62"/>
              </a:solidFill>
            </a:endParaRPr>
          </a:p>
          <a:p>
            <a:endParaRPr lang="en-US" dirty="0"/>
          </a:p>
          <a:p>
            <a:r>
              <a:rPr lang="en-US" dirty="0">
                <a:solidFill>
                  <a:srgbClr val="212F62"/>
                </a:solidFill>
                <a:hlinkClick r:id="rId2">
                  <a:extLst>
                    <a:ext uri="{A12FA001-AC4F-418D-AE19-62706E023703}">
                      <ahyp:hlinkClr xmlns:ahyp="http://schemas.microsoft.com/office/drawing/2018/hyperlinkcolor" xmlns="" val="tx"/>
                    </a:ext>
                  </a:extLst>
                </a:hlinkClick>
              </a:rPr>
              <a:t>http://openstaxcollege.org/l/decliningfish2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25817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Threats to biodiversity (21.2)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lstStyle/>
          <a:p>
            <a:pPr marL="342900" indent="-342900">
              <a:buFont typeface="Arial" panose="020B0604020202020204" pitchFamily="34" charset="0"/>
              <a:buChar char="•"/>
            </a:pPr>
            <a:r>
              <a:rPr lang="en-US" dirty="0"/>
              <a:t>The core threat to biodiversity on the planet is the combination of human population growth and the resources used by that population.</a:t>
            </a:r>
          </a:p>
          <a:p>
            <a:pPr marL="342900" indent="-342900">
              <a:buFont typeface="Arial" panose="020B0604020202020204" pitchFamily="34" charset="0"/>
              <a:buChar char="•"/>
            </a:pPr>
            <a:r>
              <a:rPr lang="en-US" dirty="0"/>
              <a:t>The three greatest proximate threats to biodiversity are habitat loss, overharvesting, and introduction of exotic species. </a:t>
            </a:r>
          </a:p>
          <a:p>
            <a:pPr marL="342900" indent="-342900">
              <a:buFont typeface="Arial" panose="020B0604020202020204" pitchFamily="34" charset="0"/>
              <a:buChar char="•"/>
            </a:pPr>
            <a:r>
              <a:rPr lang="en-US" dirty="0"/>
              <a:t>The first two of these are a direct result of human population growth and resource use. The third results from increased mobility and trade. </a:t>
            </a:r>
          </a:p>
          <a:p>
            <a:pPr marL="342900" indent="-342900">
              <a:buFont typeface="Arial" panose="020B0604020202020204" pitchFamily="34" charset="0"/>
              <a:buChar char="•"/>
            </a:pPr>
            <a:r>
              <a:rPr lang="en-US" dirty="0"/>
              <a:t>A fourth major cause of extinction, human-caused climate change, has not yet had a large impact, but it is predicted to become significant during this century (Figure 21.7). </a:t>
            </a:r>
          </a:p>
        </p:txBody>
      </p:sp>
    </p:spTree>
    <p:extLst>
      <p:ext uri="{BB962C8B-B14F-4D97-AF65-F5344CB8AC3E}">
        <p14:creationId xmlns:p14="http://schemas.microsoft.com/office/powerpoint/2010/main" val="110435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lstStyle/>
          <a:p>
            <a:r>
              <a:rPr lang="en-US" dirty="0"/>
              <a:t>Introduction </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853368"/>
          </a:xfrm>
        </p:spPr>
        <p:txBody>
          <a:bodyPr>
            <a:normAutofit/>
          </a:bodyPr>
          <a:lstStyle/>
          <a:p>
            <a:pPr marL="342900" indent="-342900">
              <a:buFont typeface="Arial" panose="020B0604020202020204" pitchFamily="34" charset="0"/>
              <a:buChar char="•"/>
            </a:pPr>
            <a:r>
              <a:rPr lang="en-US" dirty="0"/>
              <a:t>Biologists estimate that species extinctions are currently 500–1000 times the rate seen previously in Earth’s history when there were no unusual geological or climatic events occurring. </a:t>
            </a:r>
          </a:p>
          <a:p>
            <a:pPr marL="342900" indent="-342900">
              <a:buFont typeface="Arial" panose="020B0604020202020204" pitchFamily="34" charset="0"/>
              <a:buChar char="•"/>
            </a:pPr>
            <a:r>
              <a:rPr lang="en-US" dirty="0"/>
              <a:t>The current high rates will cause a large decline in the biodiversity (the diversity of species) of the planet in the next century or two. </a:t>
            </a:r>
          </a:p>
          <a:p>
            <a:pPr marL="342900" indent="-342900">
              <a:buFont typeface="Arial" panose="020B0604020202020204" pitchFamily="34" charset="0"/>
              <a:buChar char="•"/>
            </a:pPr>
            <a:r>
              <a:rPr lang="en-US" dirty="0"/>
              <a:t>The majority of extinctions will be of species that science has not yet even described.</a:t>
            </a:r>
          </a:p>
          <a:p>
            <a:pPr marL="342900" indent="-342900">
              <a:buFont typeface="Arial" panose="020B0604020202020204" pitchFamily="34" charset="0"/>
              <a:buChar char="•"/>
            </a:pPr>
            <a:r>
              <a:rPr lang="en-US" dirty="0"/>
              <a:t>Most of these species currently live in tropical rainforests like those of the Amazon basin. </a:t>
            </a:r>
          </a:p>
          <a:p>
            <a:pPr marL="342900" indent="-342900">
              <a:buFont typeface="Arial" panose="020B0604020202020204" pitchFamily="34" charset="0"/>
              <a:buChar char="•"/>
            </a:pPr>
            <a:r>
              <a:rPr lang="en-US" dirty="0"/>
              <a:t>Between 1970 and 2011, almost 20% of the Amazon rainforest was lost (Figure 21.1). </a:t>
            </a:r>
          </a:p>
          <a:p>
            <a:pPr marL="342900" indent="-342900">
              <a:buFont typeface="Arial" panose="020B0604020202020204" pitchFamily="34" charset="0"/>
              <a:buChar char="•"/>
            </a:pPr>
            <a:r>
              <a:rPr lang="en-US" dirty="0"/>
              <a:t>This increased loss of biodiversity is almost entirely a result of human activities.</a:t>
            </a:r>
          </a:p>
        </p:txBody>
      </p:sp>
    </p:spTree>
    <p:extLst>
      <p:ext uri="{BB962C8B-B14F-4D97-AF65-F5344CB8AC3E}">
        <p14:creationId xmlns:p14="http://schemas.microsoft.com/office/powerpoint/2010/main" val="384776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21.7 climate change </a:t>
            </a:r>
          </a:p>
        </p:txBody>
      </p:sp>
      <p:pic>
        <p:nvPicPr>
          <p:cNvPr id="2" name="Figure" descr="This graph plots atmospheric carbon dioxide concentration in parts per million over time (years before present). Historically, carbon dioxide levels have fluctuated in a cyclical manner, from about 280 parts per million at the peak to about 180 parts per million at the low point. This cycle repeated every one hundred thousand years or so, from about 425,000 years ago until recently. Prior to the industrial revolution, the atmospheric carbon dioxide concentration was at a low point on the cycle. Since then, the carbon dioxide level has rapidly climbed to its current level of 395 parts per million. This carbon dioxide level is far higher than any previously recorded lev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5" r="-33075"/>
          <a:stretch>
            <a:fillRect/>
          </a:stretch>
        </p:blipFill>
        <p:spPr/>
      </p:pic>
      <p:sp>
        <p:nvSpPr>
          <p:cNvPr id="7" name="Figure Legend"/>
          <p:cNvSpPr>
            <a:spLocks noGrp="1"/>
          </p:cNvSpPr>
          <p:nvPr>
            <p:ph type="body" sz="quarter" idx="14"/>
          </p:nvPr>
        </p:nvSpPr>
        <p:spPr/>
        <p:txBody>
          <a:bodyPr>
            <a:noAutofit/>
          </a:bodyPr>
          <a:lstStyle/>
          <a:p>
            <a:r>
              <a:rPr lang="en-US" sz="152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sp>
        <p:nvSpPr>
          <p:cNvPr id="6" name="Disclaimer">
            <a:extLst>
              <a:ext uri="{FF2B5EF4-FFF2-40B4-BE49-F238E27FC236}">
                <a16:creationId xmlns:a16="http://schemas.microsoft.com/office/drawing/2014/main" id="{23421CDE-FDB7-444D-8DD3-A83103F92A5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F7C87FB-9CA5-41A5-B561-5982B94F1D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69798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Habitat </a:t>
            </a:r>
            <a:r>
              <a:rPr lang="en-US" dirty="0" smtClean="0"/>
              <a:t>loss 1 of 2 (21.2</a:t>
            </a:r>
            <a:r>
              <a:rPr lang="en-US" dirty="0"/>
              <a:t>)</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083388"/>
            <a:ext cx="8062912" cy="5196114"/>
          </a:xfrm>
        </p:spPr>
        <p:txBody>
          <a:bodyPr/>
          <a:lstStyle/>
          <a:p>
            <a:pPr marL="342900" indent="-342900">
              <a:buFont typeface="Arial" panose="020B0604020202020204" pitchFamily="34" charset="0"/>
              <a:buChar char="•"/>
            </a:pPr>
            <a:r>
              <a:rPr lang="en-US" dirty="0"/>
              <a:t>Humans rely on technology to modify their environment and replace certain functions that were once performed by the natural ecosystem. </a:t>
            </a:r>
          </a:p>
          <a:p>
            <a:pPr marL="342900" indent="-342900">
              <a:buFont typeface="Arial" panose="020B0604020202020204" pitchFamily="34" charset="0"/>
              <a:buChar char="•"/>
            </a:pPr>
            <a:r>
              <a:rPr lang="en-US" dirty="0"/>
              <a:t>Other species cannot do this. Elimination of their habitat will kill the individuals in the species. </a:t>
            </a:r>
          </a:p>
          <a:p>
            <a:pPr marL="342900" indent="-342900">
              <a:buFont typeface="Arial" panose="020B0604020202020204" pitchFamily="34" charset="0"/>
              <a:buChar char="•"/>
            </a:pPr>
            <a:r>
              <a:rPr lang="en-US" dirty="0"/>
              <a:t>Human destruction of habitats (the part of the ecosystem required by a particular species) accelerated in the latter half of the twentieth century. </a:t>
            </a:r>
          </a:p>
          <a:p>
            <a:pPr marL="342900" indent="-342900">
              <a:buFont typeface="Arial" panose="020B0604020202020204" pitchFamily="34" charset="0"/>
              <a:buChar char="•"/>
            </a:pPr>
            <a:r>
              <a:rPr lang="en-US" dirty="0"/>
              <a:t>For example, both Borneo and Sumatra (areas in Malaysia) have lost about half of their forests.  </a:t>
            </a:r>
          </a:p>
          <a:p>
            <a:pPr marL="1074420" lvl="1" indent="-342900">
              <a:buFont typeface="Arial" panose="020B0604020202020204" pitchFamily="34" charset="0"/>
              <a:buChar char="•"/>
            </a:pPr>
            <a:r>
              <a:rPr lang="en-US" dirty="0"/>
              <a:t>The forests are removed for timber and to plant palm oil plantations (Figure 21.8). </a:t>
            </a:r>
          </a:p>
          <a:p>
            <a:pPr marL="1074420" lvl="1" indent="-342900">
              <a:buFont typeface="Arial" panose="020B0604020202020204" pitchFamily="34" charset="0"/>
              <a:buChar char="•"/>
            </a:pPr>
            <a:r>
              <a:rPr lang="en-US" dirty="0"/>
              <a:t>These areas are home to many species, including some that are critically endangered or endangered.  </a:t>
            </a:r>
          </a:p>
        </p:txBody>
      </p:sp>
    </p:spTree>
    <p:extLst>
      <p:ext uri="{BB962C8B-B14F-4D97-AF65-F5344CB8AC3E}">
        <p14:creationId xmlns:p14="http://schemas.microsoft.com/office/powerpoint/2010/main" val="351199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21.8 oil palm plantation </a:t>
            </a:r>
          </a:p>
        </p:txBody>
      </p:sp>
      <p:pic>
        <p:nvPicPr>
          <p:cNvPr id="2" name="Figure" descr="Photo shows rolling hills covered with short, bushy oil palm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An oil palm plantation in Sabah province Borneo, Malaysia, replaces native forest habitat that a variety of species depended on to live. (credit: </a:t>
            </a:r>
            <a:r>
              <a:rPr lang="en-US" sz="1600" dirty="0" err="1"/>
              <a:t>Lian</a:t>
            </a:r>
            <a:r>
              <a:rPr lang="en-US" sz="1600" dirty="0"/>
              <a:t> Pin </a:t>
            </a:r>
            <a:r>
              <a:rPr lang="en-US" sz="1600" dirty="0" err="1"/>
              <a:t>Koh</a:t>
            </a:r>
            <a:r>
              <a:rPr lang="en-US" sz="1600" dirty="0"/>
              <a:t>)</a:t>
            </a:r>
          </a:p>
        </p:txBody>
      </p:sp>
      <p:sp>
        <p:nvSpPr>
          <p:cNvPr id="6" name="Disclaimer">
            <a:extLst>
              <a:ext uri="{FF2B5EF4-FFF2-40B4-BE49-F238E27FC236}">
                <a16:creationId xmlns:a16="http://schemas.microsoft.com/office/drawing/2014/main" id="{C2E4536E-5216-42F4-9AE7-C42A6207DD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F1E49EDD-4327-47D5-999F-2DE62A5F75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75121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Habitat </a:t>
            </a:r>
            <a:r>
              <a:rPr lang="en-US" dirty="0" smtClean="0"/>
              <a:t>loss 2 of 2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199" y="1270000"/>
            <a:ext cx="8220269" cy="4740364"/>
          </a:xfrm>
        </p:spPr>
        <p:txBody>
          <a:bodyPr>
            <a:normAutofit lnSpcReduction="10000"/>
          </a:bodyPr>
          <a:lstStyle/>
          <a:p>
            <a:pPr marL="342900" indent="-342900">
              <a:buFont typeface="Arial" panose="020B0604020202020204" pitchFamily="34" charset="0"/>
              <a:buChar char="•"/>
            </a:pPr>
            <a:r>
              <a:rPr lang="en-US" dirty="0"/>
              <a:t>Habitat destruction can affect ecosystems other than forests.</a:t>
            </a:r>
          </a:p>
          <a:p>
            <a:pPr marL="342900" indent="-342900">
              <a:buFont typeface="Arial" panose="020B0604020202020204" pitchFamily="34" charset="0"/>
              <a:buChar char="•"/>
            </a:pPr>
            <a:r>
              <a:rPr lang="en-US" dirty="0"/>
              <a:t>Rivers and streams are important ecosystems and are frequently the target of habitat modification through building and from damming or water removal. </a:t>
            </a:r>
          </a:p>
          <a:p>
            <a:pPr marL="342900" indent="-342900">
              <a:buFont typeface="Arial" panose="020B0604020202020204" pitchFamily="34" charset="0"/>
              <a:buChar char="•"/>
            </a:pPr>
            <a:r>
              <a:rPr lang="en-US" dirty="0"/>
              <a:t>Many fish species in the United States, especially rare species or species with restricted distributions, have seen declines caused by river damming and habitat loss.</a:t>
            </a:r>
          </a:p>
          <a:p>
            <a:pPr marL="342900" indent="-342900">
              <a:buFont typeface="Arial" panose="020B0604020202020204" pitchFamily="34" charset="0"/>
              <a:buChar char="•"/>
            </a:pPr>
            <a:r>
              <a:rPr lang="en-US" dirty="0"/>
              <a:t>Species of amphibians that must carry out parts of their life cycles in both aquatic and terrestrial habitats are at greater risk of population declines and extinction because of the increased likelihood that one of their habitats or access between them will be lost. </a:t>
            </a:r>
          </a:p>
          <a:p>
            <a:pPr marL="1074420" lvl="1" indent="-342900">
              <a:buFont typeface="Arial" panose="020B0604020202020204" pitchFamily="34" charset="0"/>
              <a:buChar char="•"/>
            </a:pPr>
            <a:r>
              <a:rPr lang="en-US" dirty="0"/>
              <a:t>This is of particular concern because amphibians have been declining in numbers and going extinct more rapidly than many other groups.</a:t>
            </a:r>
          </a:p>
        </p:txBody>
      </p:sp>
    </p:spTree>
    <p:extLst>
      <p:ext uri="{BB962C8B-B14F-4D97-AF65-F5344CB8AC3E}">
        <p14:creationId xmlns:p14="http://schemas.microsoft.com/office/powerpoint/2010/main" val="341172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a:xfrm>
            <a:off x="382555" y="437269"/>
            <a:ext cx="8062912" cy="659535"/>
          </a:xfrm>
        </p:spPr>
        <p:txBody>
          <a:bodyPr/>
          <a:lstStyle/>
          <a:p>
            <a:r>
              <a:rPr lang="en-US" dirty="0" smtClean="0"/>
              <a:t>Overharvesting 1 of 2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69999"/>
            <a:ext cx="8062912" cy="5150731"/>
          </a:xfrm>
        </p:spPr>
        <p:txBody>
          <a:bodyPr>
            <a:normAutofit/>
          </a:bodyPr>
          <a:lstStyle/>
          <a:p>
            <a:pPr marL="342900" indent="-342900">
              <a:buFont typeface="Arial" panose="020B0604020202020204" pitchFamily="34" charset="0"/>
              <a:buChar char="•"/>
            </a:pPr>
            <a:r>
              <a:rPr lang="en-US" dirty="0"/>
              <a:t>Overharvesting is a serious threat to many species, but particularly to aquatic species.</a:t>
            </a:r>
          </a:p>
          <a:p>
            <a:pPr marL="342900" indent="-342900">
              <a:buFont typeface="Arial" panose="020B0604020202020204" pitchFamily="34" charset="0"/>
              <a:buChar char="•"/>
            </a:pPr>
            <a:r>
              <a:rPr lang="en-US" dirty="0"/>
              <a:t>There are many examples of regulated fisheries monitored by fisheries scientists that have nevertheless collapsed. </a:t>
            </a:r>
          </a:p>
          <a:p>
            <a:pPr marL="1074420" lvl="1" indent="-342900">
              <a:buFont typeface="Arial" panose="020B0604020202020204" pitchFamily="34" charset="0"/>
              <a:buChar char="•"/>
            </a:pPr>
            <a:r>
              <a:rPr lang="en-US" dirty="0"/>
              <a:t>The western Atlantic cod fishery is the most spectacular recent collapse. While it was a hugely productive fishery for 400 years, the introduction of modern factory trawlers in the 1980s and the pressure on the fishery led to it becoming unsustainable.</a:t>
            </a:r>
          </a:p>
          <a:p>
            <a:pPr marL="342900" indent="-342900">
              <a:buFont typeface="Arial" panose="020B0604020202020204" pitchFamily="34" charset="0"/>
              <a:buChar char="•"/>
            </a:pPr>
            <a:r>
              <a:rPr lang="en-US" dirty="0"/>
              <a:t>Most fisheries are managed as a common resource, available to anyone willing to fish, even when the fishing territory lies within a country’s territorial waters. </a:t>
            </a:r>
          </a:p>
          <a:p>
            <a:pPr marL="342900" indent="-342900">
              <a:buFont typeface="Arial" panose="020B0604020202020204" pitchFamily="34" charset="0"/>
              <a:buChar char="•"/>
            </a:pPr>
            <a:r>
              <a:rPr lang="en-US" dirty="0"/>
              <a:t>Common resources are subject to an economic pressure known as the </a:t>
            </a:r>
            <a:r>
              <a:rPr lang="en-US" b="1" dirty="0">
                <a:solidFill>
                  <a:srgbClr val="6CB255"/>
                </a:solidFill>
              </a:rPr>
              <a:t>tragedy of the commons</a:t>
            </a:r>
            <a:r>
              <a:rPr lang="en-US" dirty="0"/>
              <a:t>, which states that resources held in common will inevitably be over-exploited.</a:t>
            </a:r>
          </a:p>
        </p:txBody>
      </p:sp>
    </p:spTree>
    <p:extLst>
      <p:ext uri="{BB962C8B-B14F-4D97-AF65-F5344CB8AC3E}">
        <p14:creationId xmlns:p14="http://schemas.microsoft.com/office/powerpoint/2010/main" val="308217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Habitat map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Explore a U.S. Fish &amp; Wildlife Service interactive map of critical habitat for endangered and threatened species in the United States. </a:t>
            </a:r>
          </a:p>
          <a:p>
            <a:endParaRPr lang="en-US" dirty="0"/>
          </a:p>
          <a:p>
            <a:r>
              <a:rPr lang="en-US" dirty="0"/>
              <a:t>To begin, select “Visit the online mapper.”</a:t>
            </a:r>
          </a:p>
          <a:p>
            <a:endParaRPr lang="en-US" dirty="0">
              <a:solidFill>
                <a:srgbClr val="212F62"/>
              </a:solidFill>
            </a:endParaRPr>
          </a:p>
          <a:p>
            <a:r>
              <a:rPr lang="en-US" dirty="0">
                <a:solidFill>
                  <a:srgbClr val="212F62"/>
                </a:solidFill>
                <a:hlinkClick r:id="rId2">
                  <a:extLst>
                    <a:ext uri="{A12FA001-AC4F-418D-AE19-62706E023703}">
                      <ahyp:hlinkClr xmlns:ahyp="http://schemas.microsoft.com/office/drawing/2018/hyperlinkcolor" xmlns="" val="tx"/>
                    </a:ext>
                  </a:extLst>
                </a:hlinkClick>
              </a:rPr>
              <a:t>http://openstaxcollege.org/l/habitat_map2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42488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a:xfrm>
            <a:off x="382555" y="437269"/>
            <a:ext cx="8062912" cy="659535"/>
          </a:xfrm>
        </p:spPr>
        <p:txBody>
          <a:bodyPr/>
          <a:lstStyle/>
          <a:p>
            <a:r>
              <a:rPr lang="en-US" dirty="0"/>
              <a:t>Overharvesting </a:t>
            </a:r>
            <a:r>
              <a:rPr lang="en-US" dirty="0" smtClean="0"/>
              <a:t>2 of 2 (21.2</a:t>
            </a:r>
            <a:r>
              <a:rPr lang="en-US" dirty="0"/>
              <a:t>)</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lstStyle/>
          <a:p>
            <a:pPr marL="342900" indent="-342900">
              <a:buFont typeface="Arial" panose="020B0604020202020204" pitchFamily="34" charset="0"/>
              <a:buChar char="•"/>
            </a:pPr>
            <a:r>
              <a:rPr lang="en-US" dirty="0"/>
              <a:t>For the most part, fishery extinction is not equivalent to biological extinction—the last fish of a species is rarely fished out of the ocean. </a:t>
            </a:r>
          </a:p>
          <a:p>
            <a:pPr marL="342900" indent="-342900">
              <a:buFont typeface="Arial" panose="020B0604020202020204" pitchFamily="34" charset="0"/>
              <a:buChar char="•"/>
            </a:pPr>
            <a:r>
              <a:rPr lang="en-US" dirty="0"/>
              <a:t>But there are some instances in which true extinction is a possibility.  For example, whales and sharks are often slow-growing and/or have restricted distributions.  </a:t>
            </a:r>
          </a:p>
          <a:p>
            <a:pPr marL="342900" indent="-342900">
              <a:buFont typeface="Arial" panose="020B0604020202020204" pitchFamily="34" charset="0"/>
              <a:buChar char="•"/>
            </a:pPr>
            <a:r>
              <a:rPr lang="en-US" b="1" dirty="0">
                <a:solidFill>
                  <a:srgbClr val="6CB255"/>
                </a:solidFill>
              </a:rPr>
              <a:t>Bush meat </a:t>
            </a:r>
            <a:r>
              <a:rPr lang="en-US" dirty="0"/>
              <a:t>is the generic term used for wild animals killed for food. Hunting is practiced throughout the world, but hunting practices, particularly in equatorial Africa and parts of Asia, are believed to threaten several species with extinction.</a:t>
            </a:r>
          </a:p>
          <a:p>
            <a:pPr marL="1074420" lvl="1" indent="-342900">
              <a:buFont typeface="Arial" panose="020B0604020202020204" pitchFamily="34" charset="0"/>
              <a:buChar char="•"/>
            </a:pPr>
            <a:r>
              <a:rPr lang="en-US" dirty="0"/>
              <a:t>Species threatened by the bush meat trade are mostly mammals including many monkeys and the great apes living in the Congo basin.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872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Ocean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a brief video discussing the role of marine ecosystems in supporting human welfare and the decline of ocean ecosystems.</a:t>
            </a:r>
          </a:p>
          <a:p>
            <a:endParaRPr lang="en-US" dirty="0">
              <a:solidFill>
                <a:srgbClr val="212F62"/>
              </a:solidFill>
            </a:endParaRPr>
          </a:p>
          <a:p>
            <a:r>
              <a:rPr lang="en-US" dirty="0">
                <a:solidFill>
                  <a:srgbClr val="212F62"/>
                </a:solidFill>
                <a:hlinkClick r:id="rId2">
                  <a:extLst>
                    <a:ext uri="{A12FA001-AC4F-418D-AE19-62706E023703}">
                      <ahyp:hlinkClr xmlns:ahyp="http://schemas.microsoft.com/office/drawing/2018/hyperlinkcolor" xmlns="" val="tx"/>
                    </a:ext>
                  </a:extLst>
                </a:hlinkClick>
              </a:rPr>
              <a:t>http://openstaxcollege.org/l/ocean_matters2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18176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Exotic </a:t>
            </a:r>
            <a:r>
              <a:rPr lang="en-US" dirty="0" smtClean="0"/>
              <a:t>species 1 of 3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058985"/>
            <a:ext cx="8317523" cy="4740364"/>
          </a:xfrm>
        </p:spPr>
        <p:txBody>
          <a:bodyPr>
            <a:noAutofit/>
          </a:bodyPr>
          <a:lstStyle/>
          <a:p>
            <a:pPr marL="342900" indent="-342900">
              <a:buFont typeface="Arial" panose="020B0604020202020204" pitchFamily="34" charset="0"/>
              <a:buChar char="•"/>
            </a:pPr>
            <a:r>
              <a:rPr lang="en-US" b="1" dirty="0" smtClean="0">
                <a:solidFill>
                  <a:srgbClr val="6CB255"/>
                </a:solidFill>
              </a:rPr>
              <a:t>Exotic species </a:t>
            </a:r>
            <a:r>
              <a:rPr lang="en-US" dirty="0" smtClean="0"/>
              <a:t>are species that have  been intentionally or unintentionally introduced by humans into an ecosystem in which </a:t>
            </a:r>
            <a:r>
              <a:rPr lang="en-US" dirty="0"/>
              <a:t>they did not evolve. </a:t>
            </a:r>
            <a:endParaRPr lang="en-US" dirty="0" smtClean="0"/>
          </a:p>
          <a:p>
            <a:pPr marL="342900" indent="-342900">
              <a:buFont typeface="Arial" panose="020B0604020202020204" pitchFamily="34" charset="0"/>
              <a:buChar char="•"/>
            </a:pPr>
            <a:r>
              <a:rPr lang="en-US" dirty="0" smtClean="0"/>
              <a:t>Some species are especially </a:t>
            </a:r>
            <a:r>
              <a:rPr lang="en-US" dirty="0"/>
              <a:t>successful in </a:t>
            </a:r>
            <a:r>
              <a:rPr lang="en-US" dirty="0" smtClean="0"/>
              <a:t>the new ecosystem and undergo </a:t>
            </a:r>
            <a:r>
              <a:rPr lang="en-US" dirty="0"/>
              <a:t>dramatic population </a:t>
            </a:r>
            <a:r>
              <a:rPr lang="en-US" dirty="0" smtClean="0"/>
              <a:t>increases.  They reset </a:t>
            </a:r>
            <a:r>
              <a:rPr lang="en-US" dirty="0"/>
              <a:t>the ecological conditions in the new environment, threatening the species that exist there. </a:t>
            </a:r>
            <a:r>
              <a:rPr lang="en-US" dirty="0" smtClean="0"/>
              <a:t>Then the </a:t>
            </a:r>
            <a:r>
              <a:rPr lang="en-US" dirty="0"/>
              <a:t>exotic species </a:t>
            </a:r>
            <a:r>
              <a:rPr lang="en-US" dirty="0" smtClean="0"/>
              <a:t>becomes </a:t>
            </a:r>
            <a:r>
              <a:rPr lang="en-US" dirty="0"/>
              <a:t>an invasive species. </a:t>
            </a:r>
            <a:endParaRPr lang="en-US" dirty="0" smtClean="0"/>
          </a:p>
          <a:p>
            <a:pPr marL="342900" indent="-342900">
              <a:buFont typeface="Arial" panose="020B0604020202020204" pitchFamily="34" charset="0"/>
              <a:buChar char="•"/>
            </a:pPr>
            <a:r>
              <a:rPr lang="en-US" dirty="0" smtClean="0"/>
              <a:t>Lakes and islands are particularly vulnerable to extinction threats from introduced species.</a:t>
            </a:r>
          </a:p>
          <a:p>
            <a:pPr marL="1074420" lvl="1" indent="-342900">
              <a:buFont typeface="Arial" panose="020B0604020202020204" pitchFamily="34" charset="0"/>
              <a:buChar char="•"/>
            </a:pPr>
            <a:r>
              <a:rPr lang="en-US" dirty="0" smtClean="0"/>
              <a:t>In Lake Victoria, the intentional </a:t>
            </a:r>
            <a:r>
              <a:rPr lang="en-US" dirty="0"/>
              <a:t>introduction of the Nile perch was largely responsible for the extinction of about 200 species of cichlids. </a:t>
            </a:r>
            <a:endParaRPr lang="en-US" dirty="0" smtClean="0"/>
          </a:p>
          <a:p>
            <a:pPr marL="1074420" lvl="1" indent="-342900">
              <a:buFont typeface="Arial" panose="020B0604020202020204" pitchFamily="34" charset="0"/>
              <a:buChar char="•"/>
            </a:pPr>
            <a:r>
              <a:rPr lang="en-US" dirty="0" smtClean="0"/>
              <a:t>The </a:t>
            </a:r>
            <a:r>
              <a:rPr lang="en-US" dirty="0"/>
              <a:t>accidental introduction of the brown tree snake </a:t>
            </a:r>
            <a:r>
              <a:rPr lang="en-US" dirty="0" smtClean="0"/>
              <a:t>(</a:t>
            </a:r>
            <a:r>
              <a:rPr lang="en-US" dirty="0"/>
              <a:t>Figure 21.9) from the Solomon Islands to Guam in 1950 has led to the extinction </a:t>
            </a:r>
            <a:r>
              <a:rPr lang="en-US" dirty="0" smtClean="0"/>
              <a:t>of 3 species </a:t>
            </a:r>
            <a:r>
              <a:rPr lang="en-US" dirty="0"/>
              <a:t>of birds and </a:t>
            </a:r>
            <a:r>
              <a:rPr lang="en-US" dirty="0" smtClean="0"/>
              <a:t>3-5 species </a:t>
            </a:r>
            <a:r>
              <a:rPr lang="en-US" dirty="0"/>
              <a:t>of </a:t>
            </a:r>
            <a:r>
              <a:rPr lang="en-US" dirty="0" smtClean="0"/>
              <a:t>reptiles.</a:t>
            </a:r>
            <a:endParaRPr lang="en-US" dirty="0"/>
          </a:p>
        </p:txBody>
      </p:sp>
    </p:spTree>
    <p:extLst>
      <p:ext uri="{BB962C8B-B14F-4D97-AF65-F5344CB8AC3E}">
        <p14:creationId xmlns:p14="http://schemas.microsoft.com/office/powerpoint/2010/main" val="312211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21.9 an exotic snake in </a:t>
            </a:r>
            <a:r>
              <a:rPr lang="en-US" dirty="0" err="1"/>
              <a:t>guam</a:t>
            </a:r>
            <a:r>
              <a:rPr lang="en-US" dirty="0"/>
              <a:t> </a:t>
            </a:r>
          </a:p>
        </p:txBody>
      </p:sp>
      <p:pic>
        <p:nvPicPr>
          <p:cNvPr id="2" name="Figure" descr="Photo shows a snake mottled brown and tan, with a forked tongue sticking out of its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sp>
        <p:nvSpPr>
          <p:cNvPr id="7" name="Figure Legend"/>
          <p:cNvSpPr>
            <a:spLocks noGrp="1"/>
          </p:cNvSpPr>
          <p:nvPr>
            <p:ph type="body" sz="quarter" idx="14"/>
          </p:nvPr>
        </p:nvSpPr>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sp>
        <p:nvSpPr>
          <p:cNvPr id="6" name="Disclaimer">
            <a:extLst>
              <a:ext uri="{FF2B5EF4-FFF2-40B4-BE49-F238E27FC236}">
                <a16:creationId xmlns:a16="http://schemas.microsoft.com/office/drawing/2014/main" id="{BF171B69-4FCF-40CF-BA62-8B6864D4604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A092E689-97C2-4888-BABB-8159D439AA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35075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1" y="188101"/>
            <a:ext cx="8062912" cy="659535"/>
          </a:xfrm>
        </p:spPr>
        <p:txBody>
          <a:bodyPr/>
          <a:lstStyle/>
          <a:p>
            <a:r>
              <a:rPr lang="en-US" dirty="0"/>
              <a:t>Figure 21.1 amazon rainforest </a:t>
            </a:r>
          </a:p>
        </p:txBody>
      </p:sp>
      <p:pic>
        <p:nvPicPr>
          <p:cNvPr id="2" name="Figure" descr="A satellite photo of deforestation shows large areas of dark green intact rainforests with large tan bare areas in the center and to the bottom left side. Light green crop or pasture areas are scattered throughout the tan areas. A fish-bone pattern of small clearings along new roads can be seen within the dark green areas in many pl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44" r="-40044"/>
          <a:stretch>
            <a:fillRect/>
          </a:stretch>
        </p:blipFill>
        <p:spPr/>
      </p:pic>
      <p:sp>
        <p:nvSpPr>
          <p:cNvPr id="7" name="Figure Legend"/>
          <p:cNvSpPr>
            <a:spLocks noGrp="1"/>
          </p:cNvSpPr>
          <p:nvPr>
            <p:ph type="body" sz="quarter" idx="14"/>
          </p:nvPr>
        </p:nvSpPr>
        <p:spPr/>
        <p:txBody>
          <a:bodyPr>
            <a:normAutofit/>
          </a:bodyPr>
          <a:lstStyle/>
          <a:p>
            <a:r>
              <a:rPr lang="en-US" sz="1600" dirty="0"/>
              <a:t>Habitat destruction through deforestation, especially of tropical rainforests as seen in this satellite view of Amazon rainforests in Brazil, is a major cause of the current decline in biodiversity. (credit: modification of work by Jesse Allen and Robert </a:t>
            </a:r>
            <a:r>
              <a:rPr lang="en-US" sz="1600" dirty="0" err="1"/>
              <a:t>Simmon</a:t>
            </a:r>
            <a:r>
              <a:rPr lang="en-US" sz="1600" dirty="0"/>
              <a:t>, NASA Earth </a:t>
            </a:r>
            <a:r>
              <a:rPr lang="cs-CZ" sz="1600" dirty="0" err="1"/>
              <a:t>Observatory</a:t>
            </a:r>
            <a:r>
              <a:rPr lang="cs-CZ" sz="1600" dirty="0"/>
              <a:t>)</a:t>
            </a:r>
            <a:endParaRPr lang="en-US" sz="1600" dirty="0"/>
          </a:p>
        </p:txBody>
      </p:sp>
      <p:sp>
        <p:nvSpPr>
          <p:cNvPr id="6" name="Disclaimer">
            <a:extLst>
              <a:ext uri="{FF2B5EF4-FFF2-40B4-BE49-F238E27FC236}">
                <a16:creationId xmlns:a16="http://schemas.microsoft.com/office/drawing/2014/main" id="{3F2D1F38-4538-49E6-B5EE-9B59D511E8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638941D8-84A4-494A-A9FA-3874257CF7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34145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Global Database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Explore this interactive global database of exotic or invasive species.</a:t>
            </a:r>
          </a:p>
          <a:p>
            <a:endParaRPr lang="en-US" dirty="0">
              <a:solidFill>
                <a:srgbClr val="212F62"/>
              </a:solidFill>
            </a:endParaRPr>
          </a:p>
          <a:p>
            <a:r>
              <a:rPr lang="en-US" dirty="0">
                <a:solidFill>
                  <a:srgbClr val="212F62"/>
                </a:solidFill>
                <a:hlinkClick r:id="rId2">
                  <a:extLst>
                    <a:ext uri="{A12FA001-AC4F-418D-AE19-62706E023703}">
                      <ahyp:hlinkClr xmlns:ahyp="http://schemas.microsoft.com/office/drawing/2018/hyperlinkcolor" xmlns="" val="tx"/>
                    </a:ext>
                  </a:extLst>
                </a:hlinkClick>
              </a:rPr>
              <a:t>http://openstaxcollege.org/l/exotic_invasiv2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58764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Exotic </a:t>
            </a:r>
            <a:r>
              <a:rPr lang="en-US" dirty="0" smtClean="0"/>
              <a:t>species 2 of 3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normAutofit/>
          </a:bodyPr>
          <a:lstStyle/>
          <a:p>
            <a:pPr marL="342900" indent="-342900">
              <a:buFont typeface="Arial" panose="020B0604020202020204" pitchFamily="34" charset="0"/>
              <a:buChar char="•"/>
            </a:pPr>
            <a:r>
              <a:rPr lang="en-US" dirty="0"/>
              <a:t>Many introductions of aquatic species, both marine and freshwater, have occurred when ships have dumped ballast water taken on at a port of origin into waters at a destination port. </a:t>
            </a:r>
            <a:endParaRPr lang="en-US" dirty="0" smtClean="0"/>
          </a:p>
          <a:p>
            <a:pPr marL="1074420" lvl="1" indent="-342900">
              <a:buFont typeface="Arial" panose="020B0604020202020204" pitchFamily="34" charset="0"/>
              <a:buChar char="•"/>
            </a:pPr>
            <a:r>
              <a:rPr lang="en-US" dirty="0" smtClean="0"/>
              <a:t>The </a:t>
            </a:r>
            <a:r>
              <a:rPr lang="en-US" dirty="0"/>
              <a:t>zebra mussel was introduced to the </a:t>
            </a:r>
            <a:r>
              <a:rPr lang="en-US" dirty="0" smtClean="0"/>
              <a:t>Great Lakes from Europe prior to 1988 in ship ballast. They have cost the industry millions </a:t>
            </a:r>
            <a:r>
              <a:rPr lang="en-US" dirty="0"/>
              <a:t>of dollars in clean up costs to maintain water intakes and other facilities. The mussels have also altered the ecology of the lakes dramatically. </a:t>
            </a:r>
            <a:endParaRPr lang="en-US" dirty="0" smtClean="0"/>
          </a:p>
        </p:txBody>
      </p:sp>
    </p:spTree>
    <p:extLst>
      <p:ext uri="{BB962C8B-B14F-4D97-AF65-F5344CB8AC3E}">
        <p14:creationId xmlns:p14="http://schemas.microsoft.com/office/powerpoint/2010/main" val="372344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Exotic species </a:t>
            </a:r>
            <a:r>
              <a:rPr lang="en-US" dirty="0" smtClean="0"/>
              <a:t>3 of 3 (21.2</a:t>
            </a:r>
            <a:r>
              <a:rPr lang="en-US" dirty="0"/>
              <a:t>)</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normAutofit/>
          </a:bodyPr>
          <a:lstStyle/>
          <a:p>
            <a:pPr marL="342900" indent="-342900">
              <a:buFont typeface="Arial" panose="020B0604020202020204" pitchFamily="34" charset="0"/>
              <a:buChar char="•"/>
            </a:pPr>
            <a:r>
              <a:rPr lang="en-US" dirty="0"/>
              <a:t>Invading exotic species can also be disease organisms. </a:t>
            </a:r>
          </a:p>
          <a:p>
            <a:pPr marL="1074420" lvl="1" indent="-342900">
              <a:buFont typeface="Arial" panose="020B0604020202020204" pitchFamily="34" charset="0"/>
              <a:buChar char="•"/>
            </a:pPr>
            <a:r>
              <a:rPr lang="en-US" dirty="0"/>
              <a:t>The global decline in amphibian species recognized in the 1990s is, in some part, caused by a fungus which causes the disease </a:t>
            </a:r>
            <a:r>
              <a:rPr lang="en-US" b="1" dirty="0" err="1">
                <a:solidFill>
                  <a:srgbClr val="6CB255"/>
                </a:solidFill>
              </a:rPr>
              <a:t>chytridiomycosis</a:t>
            </a:r>
            <a:r>
              <a:rPr lang="en-US" dirty="0"/>
              <a:t> (Figure 21.10). The fungus is native to Africa and may have been spread by transport of a commonly used laboratory and pet species of frog.  </a:t>
            </a:r>
            <a:endParaRPr lang="en-US" dirty="0" smtClean="0"/>
          </a:p>
          <a:p>
            <a:pPr marL="1074420" lvl="1" indent="-342900">
              <a:buFont typeface="Arial" panose="020B0604020202020204" pitchFamily="34" charset="0"/>
              <a:buChar char="•"/>
            </a:pPr>
            <a:r>
              <a:rPr lang="en-US" dirty="0"/>
              <a:t>Early evidence suggests that another </a:t>
            </a:r>
            <a:r>
              <a:rPr lang="en-US" dirty="0" smtClean="0"/>
              <a:t>fungus introduced </a:t>
            </a:r>
            <a:r>
              <a:rPr lang="en-US" dirty="0"/>
              <a:t>from Europe is responsible for </a:t>
            </a:r>
            <a:r>
              <a:rPr lang="en-US" b="1" dirty="0" smtClean="0">
                <a:solidFill>
                  <a:srgbClr val="6CB255"/>
                </a:solidFill>
              </a:rPr>
              <a:t>white-nose syndrome</a:t>
            </a:r>
            <a:r>
              <a:rPr lang="en-US" dirty="0"/>
              <a:t>, which infects cave-hibernating bats in eastern North </a:t>
            </a:r>
            <a:r>
              <a:rPr lang="en-US" dirty="0" smtClean="0"/>
              <a:t>America (Figure </a:t>
            </a:r>
            <a:r>
              <a:rPr lang="en-US" dirty="0"/>
              <a:t>21.11). The disease has decimated bat populations and threatens extinction of </a:t>
            </a:r>
            <a:r>
              <a:rPr lang="en-US" dirty="0" smtClean="0"/>
              <a:t>several species.  </a:t>
            </a:r>
            <a:endParaRPr lang="en-US" dirty="0"/>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49557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21</a:t>
            </a:r>
            <a:r>
              <a:rPr lang="en-US" sz="2400" dirty="0">
                <a:solidFill>
                  <a:srgbClr val="6CB255"/>
                </a:solidFill>
              </a:rPr>
              <a:t>.10 chytridiomycosis </a:t>
            </a:r>
          </a:p>
        </p:txBody>
      </p:sp>
      <p:pic>
        <p:nvPicPr>
          <p:cNvPr id="2" name="Figure" descr="Photo shows a dead frog laying upside-down on a rock. The frog has bright red lesions on its hind quar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sp>
        <p:nvSpPr>
          <p:cNvPr id="6" name="Disclaimer">
            <a:extLst>
              <a:ext uri="{FF2B5EF4-FFF2-40B4-BE49-F238E27FC236}">
                <a16:creationId xmlns:a16="http://schemas.microsoft.com/office/drawing/2014/main" id="{6A2AD1F9-4056-49F2-8876-A36FC82405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a:extLst>
              <a:ext uri="{FF2B5EF4-FFF2-40B4-BE49-F238E27FC236}">
                <a16:creationId xmlns:a16="http://schemas.microsoft.com/office/drawing/2014/main" id="{EB5A987E-0858-4868-9BB9-7BD7E60AA7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dirty="0"/>
              <a:t>Figure 21.11 White-nose syndrome</a:t>
            </a:r>
            <a:endParaRPr lang="en-US" sz="2400" dirty="0">
              <a:solidFill>
                <a:srgbClr val="6CB255"/>
              </a:solidFill>
            </a:endParaRPr>
          </a:p>
        </p:txBody>
      </p:sp>
      <p:pic>
        <p:nvPicPr>
          <p:cNvPr id="2" name="Figure" descr="Photo shows a bat hanging from the roof of a cave. The bat has a powdery white residue on its head an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little brown bat in Greeley Mine, Vermont, March 26, 2009, was found to have white-nose syndrome. (credit: modification of work by Marvin Moriarty, USFWS)</a:t>
            </a:r>
          </a:p>
        </p:txBody>
      </p:sp>
      <p:sp>
        <p:nvSpPr>
          <p:cNvPr id="6" name="Disclaimer">
            <a:extLst>
              <a:ext uri="{FF2B5EF4-FFF2-40B4-BE49-F238E27FC236}">
                <a16:creationId xmlns:a16="http://schemas.microsoft.com/office/drawing/2014/main" id="{D10209BF-983E-476B-97BE-55658DEB5F2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7CEDCBE0-E7F9-4570-92F2-F689E25311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20362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Climate </a:t>
            </a:r>
            <a:r>
              <a:rPr lang="en-US" dirty="0" smtClean="0"/>
              <a:t>change 1 of 3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69999"/>
            <a:ext cx="8194431" cy="5034085"/>
          </a:xfrm>
        </p:spPr>
        <p:txBody>
          <a:bodyPr>
            <a:normAutofit fontScale="92500" lnSpcReduction="20000"/>
          </a:bodyPr>
          <a:lstStyle/>
          <a:p>
            <a:pPr marL="342900" indent="-342900">
              <a:buFont typeface="Arial" panose="020B0604020202020204" pitchFamily="34" charset="0"/>
              <a:buChar char="•"/>
            </a:pPr>
            <a:r>
              <a:rPr lang="en-US" sz="2200" dirty="0"/>
              <a:t>Climate change, and </a:t>
            </a:r>
            <a:r>
              <a:rPr lang="en-US" sz="2200" dirty="0" smtClean="0"/>
              <a:t>the warming </a:t>
            </a:r>
            <a:r>
              <a:rPr lang="en-US" sz="2200" dirty="0"/>
              <a:t>trend presently </a:t>
            </a:r>
            <a:r>
              <a:rPr lang="en-US" sz="2200" dirty="0" smtClean="0"/>
              <a:t>underway caused by human activities, </a:t>
            </a:r>
            <a:r>
              <a:rPr lang="en-US" sz="2200" dirty="0"/>
              <a:t>is recognized as a major extinction threat, particularly when combined with other threats such as habitat loss. </a:t>
            </a:r>
            <a:endParaRPr lang="en-US" sz="2200" dirty="0" smtClean="0"/>
          </a:p>
          <a:p>
            <a:pPr marL="342900" indent="-342900">
              <a:buFont typeface="Arial" panose="020B0604020202020204" pitchFamily="34" charset="0"/>
              <a:buChar char="•"/>
            </a:pPr>
            <a:r>
              <a:rPr lang="en-US" sz="2200" dirty="0" smtClean="0"/>
              <a:t>Warming of the earth is due to the emission of greenhouse gases, primarily carbon dioxide </a:t>
            </a:r>
            <a:r>
              <a:rPr lang="en-US" sz="2200" dirty="0"/>
              <a:t>and methane, into the atmosphere caused by the burning of fossil fuels and deforestation. </a:t>
            </a:r>
            <a:endParaRPr lang="en-US" sz="2200" dirty="0" smtClean="0"/>
          </a:p>
          <a:p>
            <a:pPr marL="1074420" lvl="1" indent="-342900">
              <a:buFont typeface="Arial" panose="020B0604020202020204" pitchFamily="34" charset="0"/>
              <a:buChar char="•"/>
            </a:pPr>
            <a:r>
              <a:rPr lang="en-US" sz="2200" dirty="0" smtClean="0"/>
              <a:t>These </a:t>
            </a:r>
            <a:r>
              <a:rPr lang="en-US" sz="2200" dirty="0"/>
              <a:t>gases decrease the degree to which Earth is able to radiate heat </a:t>
            </a:r>
            <a:r>
              <a:rPr lang="en-US" sz="2200" dirty="0" smtClean="0"/>
              <a:t>that </a:t>
            </a:r>
            <a:r>
              <a:rPr lang="en-US" sz="2200" dirty="0"/>
              <a:t>enters the </a:t>
            </a:r>
            <a:r>
              <a:rPr lang="en-US" sz="2200" dirty="0" smtClean="0"/>
              <a:t>atmosphere from the Sun. </a:t>
            </a:r>
          </a:p>
          <a:p>
            <a:pPr marL="342900" indent="-342900">
              <a:buFont typeface="Arial" panose="020B0604020202020204" pitchFamily="34" charset="0"/>
              <a:buChar char="•"/>
            </a:pPr>
            <a:r>
              <a:rPr lang="en-US" sz="2200" dirty="0" smtClean="0"/>
              <a:t>Much of our current understanding of the trends come from predictions made by computer models.  </a:t>
            </a:r>
          </a:p>
          <a:p>
            <a:pPr marL="342900" indent="-342900">
              <a:buFont typeface="Arial" panose="020B0604020202020204" pitchFamily="34" charset="0"/>
              <a:buChar char="•"/>
            </a:pPr>
            <a:r>
              <a:rPr lang="en-US" sz="2200" dirty="0"/>
              <a:t>Scientists generally agree the present warming trend is caused by humans and some of the likely effects include dramatic and dangerous climate changes in the coming decades. </a:t>
            </a:r>
            <a:endParaRPr lang="en-US" sz="2200" dirty="0" smtClean="0"/>
          </a:p>
          <a:p>
            <a:pPr marL="342900" indent="-342900">
              <a:buFont typeface="Arial" panose="020B0604020202020204" pitchFamily="34" charset="0"/>
              <a:buChar char="•"/>
            </a:pPr>
            <a:r>
              <a:rPr lang="en-US" sz="2200" dirty="0"/>
              <a:t>Scientists disagree about the likely magnitude of the effects on extinction rates, with estimates ranging from 15 to 40 percent of species committed to extinction by </a:t>
            </a:r>
            <a:r>
              <a:rPr lang="en-US" sz="2200" dirty="0" smtClean="0"/>
              <a:t>2050.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961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Climate </a:t>
            </a:r>
            <a:r>
              <a:rPr lang="en-US" dirty="0" smtClean="0"/>
              <a:t>change 2 of 3 </a:t>
            </a:r>
            <a:r>
              <a:rPr lang="en-US" dirty="0"/>
              <a:t>(21.2)</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lstStyle/>
          <a:p>
            <a:pPr marL="342900" indent="-342900">
              <a:buFont typeface="Arial" panose="020B0604020202020204" pitchFamily="34" charset="0"/>
              <a:buChar char="•"/>
            </a:pPr>
            <a:r>
              <a:rPr lang="en-US" dirty="0" smtClean="0"/>
              <a:t>Scientists agree </a:t>
            </a:r>
            <a:r>
              <a:rPr lang="en-US" dirty="0"/>
              <a:t>that climate change will alter regional climates, including rainfall and snowfall patterns, making habitats less hospitable to the species living in them. </a:t>
            </a:r>
            <a:endParaRPr lang="en-US" dirty="0" smtClean="0"/>
          </a:p>
          <a:p>
            <a:pPr marL="342900" indent="-342900">
              <a:buFont typeface="Arial" panose="020B0604020202020204" pitchFamily="34" charset="0"/>
              <a:buChar char="•"/>
            </a:pPr>
            <a:r>
              <a:rPr lang="en-US" dirty="0" smtClean="0"/>
              <a:t>The </a:t>
            </a:r>
            <a:r>
              <a:rPr lang="en-US" dirty="0"/>
              <a:t>warming trend will shift colder climates toward the north and south poles, forcing species to move with their adapted climate norms, but also to face habitat gaps along the way. </a:t>
            </a:r>
            <a:endParaRPr lang="en-US" dirty="0" smtClean="0"/>
          </a:p>
          <a:p>
            <a:pPr marL="342900" indent="-342900">
              <a:buFont typeface="Arial" panose="020B0604020202020204" pitchFamily="34" charset="0"/>
              <a:buChar char="•"/>
            </a:pPr>
            <a:r>
              <a:rPr lang="en-US" dirty="0"/>
              <a:t>Range shifts are already being </a:t>
            </a:r>
            <a:r>
              <a:rPr lang="en-US" dirty="0" smtClean="0"/>
              <a:t>observed. </a:t>
            </a:r>
          </a:p>
          <a:p>
            <a:pPr marL="1074420" lvl="1" indent="-342900">
              <a:buFont typeface="Arial" panose="020B0604020202020204" pitchFamily="34" charset="0"/>
              <a:buChar char="•"/>
            </a:pPr>
            <a:r>
              <a:rPr lang="en-US" dirty="0"/>
              <a:t>O</a:t>
            </a:r>
            <a:r>
              <a:rPr lang="en-US" dirty="0" smtClean="0"/>
              <a:t>n </a:t>
            </a:r>
            <a:r>
              <a:rPr lang="en-US" dirty="0"/>
              <a:t>average, European bird species ranges have moved 91 km (56.5 mi) northward. </a:t>
            </a:r>
            <a:endParaRPr lang="en-US" dirty="0" smtClean="0"/>
          </a:p>
          <a:p>
            <a:pPr marL="1074420" lvl="1" indent="-342900">
              <a:buFont typeface="Arial" panose="020B0604020202020204" pitchFamily="34" charset="0"/>
              <a:buChar char="•"/>
            </a:pPr>
            <a:r>
              <a:rPr lang="en-US" dirty="0" smtClean="0"/>
              <a:t>Range </a:t>
            </a:r>
            <a:r>
              <a:rPr lang="en-US" dirty="0"/>
              <a:t>shifts have also been observed in plants, butterflies, other insects, freshwater fishes, reptiles, amphibians, and mammals. </a:t>
            </a:r>
          </a:p>
        </p:txBody>
      </p:sp>
    </p:spTree>
    <p:extLst>
      <p:ext uri="{BB962C8B-B14F-4D97-AF65-F5344CB8AC3E}">
        <p14:creationId xmlns:p14="http://schemas.microsoft.com/office/powerpoint/2010/main" val="608205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001-E6D4-4002-86C4-3168ED4BEF79}"/>
              </a:ext>
            </a:extLst>
          </p:cNvPr>
          <p:cNvSpPr>
            <a:spLocks noGrp="1"/>
          </p:cNvSpPr>
          <p:nvPr>
            <p:ph type="title"/>
          </p:nvPr>
        </p:nvSpPr>
        <p:spPr/>
        <p:txBody>
          <a:bodyPr/>
          <a:lstStyle/>
          <a:p>
            <a:r>
              <a:rPr lang="en-US" dirty="0"/>
              <a:t>Climate change </a:t>
            </a:r>
            <a:r>
              <a:rPr lang="en-US" dirty="0" smtClean="0"/>
              <a:t>3 of 3 (21.2</a:t>
            </a:r>
            <a:r>
              <a:rPr lang="en-US" dirty="0"/>
              <a:t>)</a:t>
            </a:r>
          </a:p>
        </p:txBody>
      </p:sp>
      <p:sp>
        <p:nvSpPr>
          <p:cNvPr id="4" name="Text Placeholder 3">
            <a:extLst>
              <a:ext uri="{FF2B5EF4-FFF2-40B4-BE49-F238E27FC236}">
                <a16:creationId xmlns:a16="http://schemas.microsoft.com/office/drawing/2014/main" id="{14E0318D-95EE-4930-8D29-DC42CC068290}"/>
              </a:ext>
            </a:extLst>
          </p:cNvPr>
          <p:cNvSpPr>
            <a:spLocks noGrp="1"/>
          </p:cNvSpPr>
          <p:nvPr>
            <p:ph type="body" sz="quarter" idx="14"/>
          </p:nvPr>
        </p:nvSpPr>
        <p:spPr>
          <a:xfrm>
            <a:off x="457200" y="1270000"/>
            <a:ext cx="8062912" cy="4740364"/>
          </a:xfrm>
        </p:spPr>
        <p:txBody>
          <a:bodyPr>
            <a:normAutofit/>
          </a:bodyPr>
          <a:lstStyle/>
          <a:p>
            <a:pPr marL="342900" indent="-342900">
              <a:buFont typeface="Arial" panose="020B0604020202020204" pitchFamily="34" charset="0"/>
              <a:buChar char="•"/>
            </a:pPr>
            <a:r>
              <a:rPr lang="en-US" dirty="0"/>
              <a:t>Climate gradients will also move up mountains, eventually crowding species higher in altitude and eliminating the habitat for those species adapted to the highest elevations. </a:t>
            </a:r>
            <a:endParaRPr lang="en-US" dirty="0" smtClean="0"/>
          </a:p>
          <a:p>
            <a:pPr marL="342900" indent="-342900">
              <a:buFont typeface="Arial" panose="020B0604020202020204" pitchFamily="34" charset="0"/>
              <a:buChar char="•"/>
            </a:pPr>
            <a:r>
              <a:rPr lang="en-US" dirty="0" smtClean="0"/>
              <a:t>The </a:t>
            </a:r>
            <a:r>
              <a:rPr lang="en-US" dirty="0"/>
              <a:t>rate of warming appears to be accelerated in the arctic, </a:t>
            </a:r>
            <a:r>
              <a:rPr lang="en-US" dirty="0" smtClean="0"/>
              <a:t>threatening polar </a:t>
            </a:r>
            <a:r>
              <a:rPr lang="en-US" dirty="0"/>
              <a:t>bear populations that require sea ice to hunt seals during the winter </a:t>
            </a:r>
            <a:r>
              <a:rPr lang="en-US" dirty="0" smtClean="0"/>
              <a:t>months. </a:t>
            </a:r>
          </a:p>
          <a:p>
            <a:pPr marL="1074420" lvl="1" indent="-342900">
              <a:buFont typeface="Arial" panose="020B0604020202020204" pitchFamily="34" charset="0"/>
              <a:buChar char="•"/>
            </a:pPr>
            <a:r>
              <a:rPr lang="en-US" dirty="0" smtClean="0"/>
              <a:t>A </a:t>
            </a:r>
            <a:r>
              <a:rPr lang="en-US" dirty="0"/>
              <a:t>trend </a:t>
            </a:r>
            <a:r>
              <a:rPr lang="en-US" dirty="0" smtClean="0"/>
              <a:t>of decreasing </a:t>
            </a:r>
            <a:r>
              <a:rPr lang="en-US" dirty="0"/>
              <a:t>sea ice coverage has </a:t>
            </a:r>
            <a:r>
              <a:rPr lang="en-US" dirty="0" smtClean="0"/>
              <a:t>occurred.  The </a:t>
            </a:r>
            <a:r>
              <a:rPr lang="en-US" dirty="0"/>
              <a:t>rate of decline observed in recent years is far greater than previously predicted by climate models (Figure 21.12</a:t>
            </a:r>
            <a:r>
              <a:rPr lang="en-US" dirty="0" smtClean="0"/>
              <a:t>).</a:t>
            </a:r>
          </a:p>
          <a:p>
            <a:pPr marL="342900" indent="-342900">
              <a:buFont typeface="Arial" panose="020B0604020202020204" pitchFamily="34" charset="0"/>
              <a:buChar char="•"/>
            </a:pPr>
            <a:r>
              <a:rPr lang="en-US" dirty="0"/>
              <a:t>G</a:t>
            </a:r>
            <a:r>
              <a:rPr lang="en-US" dirty="0" smtClean="0"/>
              <a:t>lobal </a:t>
            </a:r>
            <a:r>
              <a:rPr lang="en-US" dirty="0"/>
              <a:t>warming will </a:t>
            </a:r>
            <a:r>
              <a:rPr lang="en-US" dirty="0" smtClean="0"/>
              <a:t>also raise </a:t>
            </a:r>
            <a:r>
              <a:rPr lang="en-US" dirty="0"/>
              <a:t>ocean levels due to meltwater from </a:t>
            </a:r>
            <a:r>
              <a:rPr lang="en-US" dirty="0" smtClean="0"/>
              <a:t>glaciers.  Shorelines </a:t>
            </a:r>
            <a:r>
              <a:rPr lang="en-US" dirty="0"/>
              <a:t>will be inundated, reducing island size, which will have an effect on some </a:t>
            </a:r>
            <a:r>
              <a:rPr lang="en-US" dirty="0" smtClean="0"/>
              <a:t>species.  </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75238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a:t>
            </a:r>
            <a:r>
              <a:rPr lang="en-US" dirty="0" smtClean="0"/>
              <a:t>21.12 </a:t>
            </a:r>
            <a:br>
              <a:rPr lang="en-US" dirty="0" smtClean="0"/>
            </a:br>
            <a:r>
              <a:rPr lang="en-US" dirty="0" smtClean="0"/>
              <a:t>Glacier retreat due to global warming </a:t>
            </a:r>
            <a:endParaRPr lang="en-US" dirty="0"/>
          </a:p>
        </p:txBody>
      </p:sp>
      <p:pic>
        <p:nvPicPr>
          <p:cNvPr id="2" name="Figure" descr="Photo shows a series of 4 photos of Grinnell Glacier in Glacier National Park. All 4 show a mountain ridge at the left and a glacier at its foot. In the first, taken in 1938, a large flat area at the foot of the mountain is completely covered in ice. In the second photo, taken in 1981, half of the glacier is ice and half is a lake. In the third photo, taken in 1998, only one third of the glacier remains—the other two thirds is a lake. In the fourth photo, taken in 2009, only a sliver of the glacier remains at one side. The rest of the area, once covered by the glacier in 1938, is now a lake with chunks of ice floating in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Grinnell Glacier. The mean annual temperature in Glacier National Park has increased 1.33°C since 1900. The loss of a glacier results in the loss of summer </a:t>
            </a:r>
            <a:r>
              <a:rPr lang="en-US" sz="1600" dirty="0" err="1"/>
              <a:t>meltwaters</a:t>
            </a:r>
            <a:r>
              <a:rPr lang="en-US" sz="1600" dirty="0"/>
              <a:t>, sharply reducing seasonal water supplies and severely affecting local ecosystems. (credit: USGS, GNP Archives)</a:t>
            </a:r>
          </a:p>
        </p:txBody>
      </p:sp>
      <p:sp>
        <p:nvSpPr>
          <p:cNvPr id="6" name="Disclaimer">
            <a:extLst>
              <a:ext uri="{FF2B5EF4-FFF2-40B4-BE49-F238E27FC236}">
                <a16:creationId xmlns:a16="http://schemas.microsoft.com/office/drawing/2014/main" id="{831AAF72-4803-4777-828A-30DF5A65D39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B600D05-51CE-4702-8E9D-7C435DB61E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Preserving biodiversity (21.3) </a:t>
            </a:r>
            <a:br>
              <a:rPr lang="en-US" dirty="0" smtClean="0"/>
            </a:br>
            <a:r>
              <a:rPr lang="en-US" dirty="0" smtClean="0"/>
              <a:t>change in biodiversity through time </a:t>
            </a:r>
            <a:endParaRPr lang="en-US" dirty="0"/>
          </a:p>
        </p:txBody>
      </p:sp>
      <p:sp>
        <p:nvSpPr>
          <p:cNvPr id="4" name="Text Placeholder 3"/>
          <p:cNvSpPr>
            <a:spLocks noGrp="1"/>
          </p:cNvSpPr>
          <p:nvPr>
            <p:ph type="body" sz="quarter" idx="14"/>
          </p:nvPr>
        </p:nvSpPr>
        <p:spPr>
          <a:xfrm>
            <a:off x="457200" y="1195754"/>
            <a:ext cx="8062912" cy="4814610"/>
          </a:xfrm>
        </p:spPr>
        <p:txBody>
          <a:bodyPr>
            <a:normAutofit/>
          </a:bodyPr>
          <a:lstStyle/>
          <a:p>
            <a:pPr marL="342900" indent="-342900">
              <a:buFont typeface="Arial" panose="020B0604020202020204" pitchFamily="34" charset="0"/>
              <a:buChar char="•"/>
            </a:pPr>
            <a:r>
              <a:rPr lang="en-US" dirty="0"/>
              <a:t>The number of species on the </a:t>
            </a:r>
            <a:r>
              <a:rPr lang="en-US" dirty="0" smtClean="0"/>
              <a:t>planet is </a:t>
            </a:r>
            <a:r>
              <a:rPr lang="en-US" dirty="0"/>
              <a:t>the result of an equilibrium of two evolutionary processes that are ongoing: speciation and extinction. </a:t>
            </a:r>
            <a:r>
              <a:rPr lang="en-US" dirty="0" smtClean="0"/>
              <a:t>Throughout history, these </a:t>
            </a:r>
            <a:r>
              <a:rPr lang="en-US" dirty="0"/>
              <a:t>two processes have fluctuated to a greater or lesser </a:t>
            </a:r>
            <a:r>
              <a:rPr lang="en-US" dirty="0" smtClean="0"/>
              <a:t>extent (Figure 21.13). </a:t>
            </a:r>
          </a:p>
          <a:p>
            <a:pPr marL="1074420" lvl="1" indent="-342900">
              <a:buFont typeface="Arial" panose="020B0604020202020204" pitchFamily="34" charset="0"/>
              <a:buChar char="•"/>
            </a:pPr>
            <a:r>
              <a:rPr lang="en-US" dirty="0"/>
              <a:t>When speciation rates </a:t>
            </a:r>
            <a:r>
              <a:rPr lang="en-US" dirty="0" smtClean="0"/>
              <a:t>overtake extinction </a:t>
            </a:r>
            <a:r>
              <a:rPr lang="en-US" dirty="0"/>
              <a:t>rates, the number of species will </a:t>
            </a:r>
            <a:r>
              <a:rPr lang="en-US" dirty="0" smtClean="0"/>
              <a:t>increase.  When extinction </a:t>
            </a:r>
            <a:r>
              <a:rPr lang="en-US" dirty="0"/>
              <a:t>rates </a:t>
            </a:r>
            <a:r>
              <a:rPr lang="en-US" dirty="0" smtClean="0"/>
              <a:t>overtake </a:t>
            </a:r>
            <a:r>
              <a:rPr lang="en-US" dirty="0"/>
              <a:t>speciation </a:t>
            </a:r>
            <a:r>
              <a:rPr lang="en-US" dirty="0" smtClean="0"/>
              <a:t>rates, the number of species will decrease.</a:t>
            </a:r>
          </a:p>
          <a:p>
            <a:pPr marL="342900" indent="-342900">
              <a:buFont typeface="Arial" panose="020B0604020202020204" pitchFamily="34" charset="0"/>
              <a:buChar char="•"/>
            </a:pPr>
            <a:r>
              <a:rPr lang="en-US" dirty="0"/>
              <a:t>Paleontologists have identified five strata in the fossil record that appear to show sudden and dramatic </a:t>
            </a:r>
            <a:r>
              <a:rPr lang="en-US" dirty="0" smtClean="0"/>
              <a:t>losses </a:t>
            </a:r>
            <a:r>
              <a:rPr lang="en-US" dirty="0"/>
              <a:t>in biodiversity. These are called </a:t>
            </a:r>
            <a:r>
              <a:rPr lang="en-US" b="1" dirty="0" smtClean="0">
                <a:solidFill>
                  <a:srgbClr val="6CB255"/>
                </a:solidFill>
              </a:rPr>
              <a:t>mass extinctions, </a:t>
            </a:r>
            <a:r>
              <a:rPr lang="en-US" dirty="0" smtClean="0">
                <a:solidFill>
                  <a:schemeClr val="tx1"/>
                </a:solidFill>
              </a:rPr>
              <a:t>and involve more than half of the species disappearing from the fossil record.  </a:t>
            </a:r>
          </a:p>
          <a:p>
            <a:pPr marL="1074420" lvl="1" indent="-342900">
              <a:buFont typeface="Arial" panose="020B0604020202020204" pitchFamily="34" charset="0"/>
              <a:buChar char="•"/>
            </a:pPr>
            <a:r>
              <a:rPr lang="en-US" dirty="0"/>
              <a:t>The most recent extinction in geological time, about 65 million years ago, saw the disappearance of the dinosaurs and many other species. </a:t>
            </a:r>
          </a:p>
        </p:txBody>
      </p:sp>
    </p:spTree>
    <p:extLst>
      <p:ext uri="{BB962C8B-B14F-4D97-AF65-F5344CB8AC3E}">
        <p14:creationId xmlns:p14="http://schemas.microsoft.com/office/powerpoint/2010/main" val="73680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lstStyle/>
          <a:p>
            <a:r>
              <a:rPr lang="en-US" dirty="0"/>
              <a:t>Importance of biodiversity (21.1) </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853368"/>
          </a:xfrm>
        </p:spPr>
        <p:txBody>
          <a:bodyPr/>
          <a:lstStyle/>
          <a:p>
            <a:pPr marL="342900" indent="-342900">
              <a:buFont typeface="Arial" panose="020B0604020202020204" pitchFamily="34" charset="0"/>
              <a:buChar char="•"/>
            </a:pPr>
            <a:r>
              <a:rPr lang="en-US" b="1" dirty="0">
                <a:solidFill>
                  <a:srgbClr val="6CB255"/>
                </a:solidFill>
              </a:rPr>
              <a:t>Biodiversity </a:t>
            </a:r>
            <a:r>
              <a:rPr lang="en-US" dirty="0"/>
              <a:t>is the variety of a biological system, traditionally measured as the number of species and the number of individuals in each of these species (relative abundance).  </a:t>
            </a:r>
          </a:p>
          <a:p>
            <a:pPr marL="1074420" lvl="1" indent="-342900">
              <a:buFont typeface="Arial" panose="020B0604020202020204" pitchFamily="34" charset="0"/>
              <a:buChar char="•"/>
            </a:pPr>
            <a:r>
              <a:rPr lang="en-US" dirty="0"/>
              <a:t>Now it also applies to genes, biochemistry and ecosystems. </a:t>
            </a:r>
          </a:p>
          <a:p>
            <a:pPr marL="342900" indent="-342900">
              <a:buFont typeface="Arial" panose="020B0604020202020204" pitchFamily="34" charset="0"/>
              <a:buChar char="•"/>
            </a:pPr>
            <a:r>
              <a:rPr lang="en-US" dirty="0"/>
              <a:t>The loss of a particular individual species, may seem unimportant, but the current accelerated extinction rate means the loss of tens of thousands of species within our lifetimes. Much of this loss is occurring in tropical rainforests (Figure 21.2).  </a:t>
            </a:r>
          </a:p>
          <a:p>
            <a:pPr marL="342900" indent="-342900">
              <a:buFont typeface="Arial" panose="020B0604020202020204" pitchFamily="34" charset="0"/>
              <a:buChar char="•"/>
            </a:pPr>
            <a:r>
              <a:rPr lang="en-US" dirty="0"/>
              <a:t>Biologists recognize that human populations are embedded in ecosystems and are dependent on them, just as is every other species on the planet. </a:t>
            </a:r>
          </a:p>
          <a:p>
            <a:pPr marL="342900" indent="-342900">
              <a:buFont typeface="Arial" panose="020B0604020202020204" pitchFamily="34" charset="0"/>
              <a:buChar char="•"/>
            </a:pPr>
            <a:r>
              <a:rPr lang="en-US" dirty="0"/>
              <a:t> Our ecosystems provide our food, medications and clean water.  </a:t>
            </a:r>
          </a:p>
        </p:txBody>
      </p:sp>
    </p:spTree>
    <p:extLst>
      <p:ext uri="{BB962C8B-B14F-4D97-AF65-F5344CB8AC3E}">
        <p14:creationId xmlns:p14="http://schemas.microsoft.com/office/powerpoint/2010/main" val="215658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21.13 mass extinctions </a:t>
            </a:r>
            <a:endParaRPr lang="en-US" dirty="0"/>
          </a:p>
        </p:txBody>
      </p:sp>
      <p:pic>
        <p:nvPicPr>
          <p:cNvPr id="4" name="Figure" descr="Graph plots percent extinction occurrences versus time in millions of years before present time, starting 550 million years ago. Extinction occurrences increase and decrease in a cyclical manner. At the lowest points on the cycle, extinction occurrences were between two to five percent. Spikes in the number of extinctions occurred at the end of geological periods: end-Ordovician (450 million years ago), end-Devonian (374 million years ago), end-Permian (252 million years ago), end-Triassic (200 million years ago), and end-Cretaceous (65 million years ago). During these spikes, extinction occurrences ranged from approximately twenty-five to fifty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sp>
        <p:nvSpPr>
          <p:cNvPr id="7" name="Figure Legend"/>
          <p:cNvSpPr>
            <a:spLocks noGrp="1"/>
          </p:cNvSpPr>
          <p:nvPr>
            <p:ph type="body" sz="quarter" idx="14"/>
          </p:nvPr>
        </p:nvSpPr>
        <p:spPr/>
        <p:txBody>
          <a:bodyPr>
            <a:normAutofit/>
          </a:bodyPr>
          <a:lstStyle/>
          <a:p>
            <a:r>
              <a:rPr lang="en-US" sz="1600" dirty="0"/>
              <a:t>Extinction intensity as reflected in the fossil record has fluctuated throughout Earth’s history. Sudden and dramatic losses of biodiversity, called mass extinctions, have occurred five times.</a:t>
            </a:r>
          </a:p>
        </p:txBody>
      </p:sp>
      <p:sp>
        <p:nvSpPr>
          <p:cNvPr id="6" name="Disclaimer">
            <a:extLst>
              <a:ext uri="{FF2B5EF4-FFF2-40B4-BE49-F238E27FC236}">
                <a16:creationId xmlns:a16="http://schemas.microsoft.com/office/drawing/2014/main" id="{75EF7C14-C770-411E-95D4-49179DEA4B3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90200490-0901-4C5C-ABB1-48E78822BE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995280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and current extinction rates (21.3)</a:t>
            </a:r>
            <a:endParaRPr lang="en-US" dirty="0"/>
          </a:p>
        </p:txBody>
      </p:sp>
      <p:sp>
        <p:nvSpPr>
          <p:cNvPr id="4" name="Text Placeholder 3"/>
          <p:cNvSpPr>
            <a:spLocks noGrp="1"/>
          </p:cNvSpPr>
          <p:nvPr>
            <p:ph type="body" sz="quarter" idx="14"/>
          </p:nvPr>
        </p:nvSpPr>
        <p:spPr>
          <a:xfrm>
            <a:off x="457200" y="1195753"/>
            <a:ext cx="8299938" cy="5345723"/>
          </a:xfrm>
        </p:spPr>
        <p:txBody>
          <a:bodyPr>
            <a:normAutofit fontScale="92500" lnSpcReduction="20000"/>
          </a:bodyPr>
          <a:lstStyle/>
          <a:p>
            <a:pPr marL="342900" indent="-342900">
              <a:buFont typeface="Arial" panose="020B0604020202020204" pitchFamily="34" charset="0"/>
              <a:buChar char="•"/>
            </a:pPr>
            <a:r>
              <a:rPr lang="en-US" sz="2200" dirty="0"/>
              <a:t>A sixth, or Holocene, mass extinction has mostly to do with the activities of </a:t>
            </a:r>
            <a:r>
              <a:rPr lang="en-US" sz="2200" i="1" dirty="0"/>
              <a:t>Homo </a:t>
            </a:r>
            <a:r>
              <a:rPr lang="en-US" sz="2200" i="1" dirty="0" smtClean="0"/>
              <a:t>sapiens</a:t>
            </a:r>
            <a:r>
              <a:rPr lang="en-US" sz="2200" dirty="0"/>
              <a:t>. </a:t>
            </a:r>
            <a:r>
              <a:rPr lang="en-US" sz="2200" dirty="0" smtClean="0"/>
              <a:t>Most of these coincide with the expansion of the </a:t>
            </a:r>
            <a:r>
              <a:rPr lang="en-US" sz="2200" dirty="0"/>
              <a:t>European colonies since the 1500s. </a:t>
            </a:r>
            <a:endParaRPr lang="en-US" sz="2200" b="1" dirty="0" smtClean="0"/>
          </a:p>
          <a:p>
            <a:pPr marL="342900" indent="-342900">
              <a:buFont typeface="Arial" panose="020B0604020202020204" pitchFamily="34" charset="0"/>
              <a:buChar char="•"/>
            </a:pPr>
            <a:r>
              <a:rPr lang="en-US" sz="2200" dirty="0"/>
              <a:t>T</a:t>
            </a:r>
            <a:r>
              <a:rPr lang="en-US" sz="2200" dirty="0" smtClean="0"/>
              <a:t>he dodo bird, which went extinct around 1662, lived on an island in the Indian Ocean.  It </a:t>
            </a:r>
            <a:r>
              <a:rPr lang="en-US" sz="2200" dirty="0"/>
              <a:t>was hunted for its meat by sailors and was easy prey because </a:t>
            </a:r>
            <a:r>
              <a:rPr lang="en-US" sz="2200" dirty="0" smtClean="0"/>
              <a:t>it would </a:t>
            </a:r>
            <a:r>
              <a:rPr lang="en-US" sz="2200" dirty="0"/>
              <a:t>approach people without fear. </a:t>
            </a:r>
            <a:endParaRPr lang="en-US" sz="2200" dirty="0" smtClean="0"/>
          </a:p>
          <a:p>
            <a:pPr marL="1074420" lvl="1" indent="-342900">
              <a:buFont typeface="Arial" panose="020B0604020202020204" pitchFamily="34" charset="0"/>
              <a:buChar char="•"/>
            </a:pPr>
            <a:r>
              <a:rPr lang="en-US" sz="2200" dirty="0" smtClean="0"/>
              <a:t>Introduced </a:t>
            </a:r>
            <a:r>
              <a:rPr lang="en-US" sz="2200" dirty="0"/>
              <a:t>pigs, rats, and dogs brought to the island by European ships also killed dodo young and eggs (Figure 21.14</a:t>
            </a:r>
            <a:r>
              <a:rPr lang="en-US" sz="2200" dirty="0" smtClean="0"/>
              <a:t>).</a:t>
            </a:r>
          </a:p>
          <a:p>
            <a:pPr marL="342900" indent="-342900">
              <a:buFont typeface="Arial" panose="020B0604020202020204" pitchFamily="34" charset="0"/>
              <a:buChar char="•"/>
            </a:pPr>
            <a:r>
              <a:rPr lang="en-US" sz="2200" dirty="0"/>
              <a:t>Steller’s sea cow became extinct in 1768; it was related to the manatee and probably once lived along the northwest coast </a:t>
            </a:r>
            <a:r>
              <a:rPr lang="en-US" sz="2200" dirty="0" smtClean="0"/>
              <a:t>of North America.</a:t>
            </a:r>
          </a:p>
          <a:p>
            <a:pPr marL="1074420" lvl="1" indent="-342900">
              <a:buFont typeface="Arial" panose="020B0604020202020204" pitchFamily="34" charset="0"/>
              <a:buChar char="•"/>
            </a:pPr>
            <a:r>
              <a:rPr lang="en-US" sz="2200" dirty="0" smtClean="0"/>
              <a:t>Steller’s sea cow was discovered by Europeans in 1741, and it was hunted for meat and oil. </a:t>
            </a:r>
          </a:p>
          <a:p>
            <a:pPr marL="1074420" lvl="1" indent="-342900">
              <a:buFont typeface="Arial" panose="020B0604020202020204" pitchFamily="34" charset="0"/>
              <a:buChar char="•"/>
            </a:pPr>
            <a:r>
              <a:rPr lang="en-US" sz="2200" dirty="0" smtClean="0"/>
              <a:t>A total of 27 </a:t>
            </a:r>
            <a:r>
              <a:rPr lang="en-US" sz="2200" dirty="0"/>
              <a:t>years elapsed between the sea cow’s first contact with Europeans and extinction of the species. </a:t>
            </a:r>
            <a:endParaRPr lang="en-US" sz="2200" dirty="0" smtClean="0"/>
          </a:p>
          <a:p>
            <a:pPr marL="342900" indent="-342900">
              <a:buFont typeface="Arial" panose="020B0604020202020204" pitchFamily="34" charset="0"/>
              <a:buChar char="•"/>
            </a:pPr>
            <a:r>
              <a:rPr lang="en-US" sz="2200" dirty="0" smtClean="0"/>
              <a:t>These are only a couple of examples of the recorded extinctions in the past 500 years.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23609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21.14 dodo bird</a:t>
            </a:r>
            <a:endParaRPr lang="en-US" dirty="0"/>
          </a:p>
        </p:txBody>
      </p:sp>
      <p:pic>
        <p:nvPicPr>
          <p:cNvPr id="3" name="Figure" descr="Photo shows a dodo taxidermy exhibit at the Museum of Natural History in London, England. Distinguishing features include a large heavy beak colored dark brown at the end; a large, plump body; tiny wings with very few, short-flight feathers; a few curled tail feathers; a large feathered head and featherless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sp>
        <p:nvSpPr>
          <p:cNvPr id="7" name="Figure Legend"/>
          <p:cNvSpPr>
            <a:spLocks noGrp="1"/>
          </p:cNvSpPr>
          <p:nvPr>
            <p:ph type="body" sz="quarter" idx="14"/>
          </p:nvPr>
        </p:nvSpPr>
        <p:spPr/>
        <p:txBody>
          <a:bodyPr>
            <a:normAutofit/>
          </a:bodyPr>
          <a:lstStyle/>
          <a:p>
            <a:r>
              <a:rPr lang="en-US" sz="1600" dirty="0"/>
              <a:t>The dodo bird was hunted to extinction around 1662. (credit: Ed </a:t>
            </a:r>
            <a:r>
              <a:rPr lang="en-US" sz="1600" dirty="0" err="1"/>
              <a:t>Uthman</a:t>
            </a:r>
            <a:r>
              <a:rPr lang="en-US" sz="1600" dirty="0"/>
              <a:t>, taken in Natural History Museum, London, England)</a:t>
            </a:r>
          </a:p>
        </p:txBody>
      </p:sp>
      <p:sp>
        <p:nvSpPr>
          <p:cNvPr id="6" name="Disclaimer">
            <a:extLst>
              <a:ext uri="{FF2B5EF4-FFF2-40B4-BE49-F238E27FC236}">
                <a16:creationId xmlns:a16="http://schemas.microsoft.com/office/drawing/2014/main" id="{5A7E2382-69DA-4217-9E38-64923B66FA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6BB061D-44AF-4CFC-9B05-266C76EA13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1062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57"/>
            <a:ext cx="8062912" cy="659535"/>
          </a:xfrm>
        </p:spPr>
        <p:txBody>
          <a:bodyPr>
            <a:normAutofit fontScale="90000"/>
          </a:bodyPr>
          <a:lstStyle/>
          <a:p>
            <a:r>
              <a:rPr lang="en-US" dirty="0" smtClean="0"/>
              <a:t>Estimates of present day </a:t>
            </a:r>
            <a:br>
              <a:rPr lang="en-US" dirty="0" smtClean="0"/>
            </a:br>
            <a:r>
              <a:rPr lang="en-US" dirty="0" smtClean="0"/>
              <a:t>extinction rates 1 of 2 (21.3)</a:t>
            </a:r>
            <a:endParaRPr lang="en-US" dirty="0"/>
          </a:p>
        </p:txBody>
      </p:sp>
      <p:sp>
        <p:nvSpPr>
          <p:cNvPr id="4" name="Text Placeholder 3"/>
          <p:cNvSpPr>
            <a:spLocks noGrp="1"/>
          </p:cNvSpPr>
          <p:nvPr>
            <p:ph type="body" sz="quarter" idx="14"/>
          </p:nvPr>
        </p:nvSpPr>
        <p:spPr>
          <a:xfrm>
            <a:off x="457199" y="1195754"/>
            <a:ext cx="8194431" cy="4814610"/>
          </a:xfrm>
        </p:spPr>
        <p:txBody>
          <a:bodyPr>
            <a:normAutofit/>
          </a:bodyPr>
          <a:lstStyle/>
          <a:p>
            <a:pPr marL="342900" indent="-342900">
              <a:buFont typeface="Arial" panose="020B0604020202020204" pitchFamily="34" charset="0"/>
              <a:buChar char="•"/>
            </a:pPr>
            <a:r>
              <a:rPr lang="en-US" dirty="0"/>
              <a:t>Estimates of extinction rates are hampered by the fact that most extinctions are probably happening without being observed</a:t>
            </a:r>
            <a:r>
              <a:rPr lang="en-US" dirty="0" smtClean="0"/>
              <a:t>.</a:t>
            </a:r>
          </a:p>
          <a:p>
            <a:pPr marL="342900" indent="-342900">
              <a:buFont typeface="Arial" panose="020B0604020202020204" pitchFamily="34" charset="0"/>
              <a:buChar char="•"/>
            </a:pPr>
            <a:r>
              <a:rPr lang="en-US" dirty="0"/>
              <a:t>The </a:t>
            </a:r>
            <a:r>
              <a:rPr lang="en-US" b="1" dirty="0">
                <a:solidFill>
                  <a:srgbClr val="6CB255"/>
                </a:solidFill>
              </a:rPr>
              <a:t>background extinction rate </a:t>
            </a:r>
            <a:r>
              <a:rPr lang="en-US" dirty="0"/>
              <a:t>is estimated to be about 1 per million species years (E/MSY). </a:t>
            </a:r>
            <a:endParaRPr lang="en-US" dirty="0" smtClean="0"/>
          </a:p>
          <a:p>
            <a:pPr marL="1074420" lvl="1" indent="-342900">
              <a:buFont typeface="Arial" panose="020B0604020202020204" pitchFamily="34" charset="0"/>
              <a:buChar char="•"/>
            </a:pPr>
            <a:r>
              <a:rPr lang="en-US" dirty="0" smtClean="0"/>
              <a:t>One </a:t>
            </a:r>
            <a:r>
              <a:rPr lang="en-US" dirty="0"/>
              <a:t>“species year” is one </a:t>
            </a:r>
            <a:r>
              <a:rPr lang="en-US" dirty="0" smtClean="0"/>
              <a:t>species in existence for one year.</a:t>
            </a:r>
          </a:p>
          <a:p>
            <a:pPr marL="1074420" lvl="1" indent="-342900">
              <a:buFont typeface="Arial" panose="020B0604020202020204" pitchFamily="34" charset="0"/>
              <a:buChar char="•"/>
            </a:pPr>
            <a:r>
              <a:rPr lang="en-US" dirty="0" smtClean="0"/>
              <a:t>One million species years could be one species persisting for one million years, or a million species persisting for one year.</a:t>
            </a:r>
          </a:p>
          <a:p>
            <a:pPr marL="342900" indent="-342900">
              <a:buFont typeface="Arial" panose="020B0604020202020204" pitchFamily="34" charset="0"/>
              <a:buChar char="•"/>
            </a:pPr>
            <a:r>
              <a:rPr lang="en-US" dirty="0"/>
              <a:t>One contemporary extinction-rate estimate uses the extinctions in the written record since the year 1500. </a:t>
            </a:r>
            <a:endParaRPr lang="en-US" dirty="0" smtClean="0"/>
          </a:p>
          <a:p>
            <a:pPr marL="1074420" lvl="1" indent="-342900">
              <a:buFont typeface="Arial" panose="020B0604020202020204" pitchFamily="34" charset="0"/>
              <a:buChar char="•"/>
            </a:pPr>
            <a:r>
              <a:rPr lang="en-US" dirty="0"/>
              <a:t>For birds alone, this method yields an estimate of 26 E/MSY, almost three times the background rate. </a:t>
            </a:r>
            <a:r>
              <a:rPr lang="en-US" dirty="0" smtClean="0"/>
              <a:t>This number is likely underestimated</a:t>
            </a:r>
            <a:r>
              <a:rPr lang="en-US" dirty="0"/>
              <a:t>, however, and is </a:t>
            </a:r>
            <a:r>
              <a:rPr lang="en-US" dirty="0" smtClean="0"/>
              <a:t>most likely nearer </a:t>
            </a:r>
            <a:r>
              <a:rPr lang="en-US" dirty="0"/>
              <a:t>100 </a:t>
            </a:r>
            <a:r>
              <a:rPr lang="en-US" dirty="0" smtClean="0"/>
              <a:t>E/MSY. </a:t>
            </a:r>
          </a:p>
        </p:txBody>
      </p:sp>
    </p:spTree>
    <p:extLst>
      <p:ext uri="{BB962C8B-B14F-4D97-AF65-F5344CB8AC3E}">
        <p14:creationId xmlns:p14="http://schemas.microsoft.com/office/powerpoint/2010/main" val="183355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Estimates of present day </a:t>
            </a:r>
            <a:br>
              <a:rPr lang="en-US" dirty="0"/>
            </a:br>
            <a:r>
              <a:rPr lang="en-US" dirty="0"/>
              <a:t>extinction </a:t>
            </a:r>
            <a:r>
              <a:rPr lang="en-US" dirty="0" smtClean="0"/>
              <a:t>rates 2 of 2 </a:t>
            </a:r>
            <a:r>
              <a:rPr lang="en-US" dirty="0"/>
              <a:t>(21.3)</a:t>
            </a:r>
          </a:p>
        </p:txBody>
      </p:sp>
      <p:sp>
        <p:nvSpPr>
          <p:cNvPr id="4" name="Text Placeholder 3"/>
          <p:cNvSpPr>
            <a:spLocks noGrp="1"/>
          </p:cNvSpPr>
          <p:nvPr>
            <p:ph type="body" sz="quarter" idx="14"/>
          </p:nvPr>
        </p:nvSpPr>
        <p:spPr>
          <a:xfrm>
            <a:off x="457200" y="1195754"/>
            <a:ext cx="8062912" cy="4814610"/>
          </a:xfrm>
        </p:spPr>
        <p:txBody>
          <a:bodyPr/>
          <a:lstStyle/>
          <a:p>
            <a:pPr marL="342900" indent="-342900">
              <a:buFont typeface="Arial" panose="020B0604020202020204" pitchFamily="34" charset="0"/>
              <a:buChar char="•"/>
            </a:pPr>
            <a:r>
              <a:rPr lang="en-US" dirty="0"/>
              <a:t>A second approach to estimating present-time extinction rates is to correlate species loss with habitat </a:t>
            </a:r>
            <a:r>
              <a:rPr lang="en-US" dirty="0" smtClean="0"/>
              <a:t>loss.  </a:t>
            </a:r>
            <a:r>
              <a:rPr lang="en-US" dirty="0"/>
              <a:t>I</a:t>
            </a:r>
            <a:r>
              <a:rPr lang="en-US" dirty="0" smtClean="0"/>
              <a:t>t </a:t>
            </a:r>
            <a:r>
              <a:rPr lang="en-US" dirty="0"/>
              <a:t>is based on measuring forest-area loss and understanding species–area relationships. </a:t>
            </a:r>
          </a:p>
          <a:p>
            <a:pPr marL="1074420" lvl="1" indent="-342900">
              <a:buFont typeface="Arial" panose="020B0604020202020204" pitchFamily="34" charset="0"/>
              <a:buChar char="•"/>
            </a:pPr>
            <a:r>
              <a:rPr lang="en-US" dirty="0"/>
              <a:t>The </a:t>
            </a:r>
            <a:r>
              <a:rPr lang="en-US" b="1" dirty="0">
                <a:solidFill>
                  <a:srgbClr val="6CB255"/>
                </a:solidFill>
              </a:rPr>
              <a:t>species-area relationship </a:t>
            </a:r>
            <a:r>
              <a:rPr lang="en-US" dirty="0"/>
              <a:t>is the rate at which new species are seen when the area surveyed is increased (</a:t>
            </a:r>
            <a:r>
              <a:rPr lang="en-US" dirty="0" smtClean="0"/>
              <a:t>Figure 21.15).</a:t>
            </a:r>
          </a:p>
          <a:p>
            <a:pPr marL="1074420" lvl="1" indent="-342900">
              <a:buFont typeface="Arial" panose="020B0604020202020204" pitchFamily="34" charset="0"/>
              <a:buChar char="•"/>
            </a:pPr>
            <a:r>
              <a:rPr lang="en-US" dirty="0" smtClean="0"/>
              <a:t>Estimates of extinction rates based on habitat loss and species–area </a:t>
            </a:r>
            <a:r>
              <a:rPr lang="en-US" dirty="0"/>
              <a:t>relationships </a:t>
            </a:r>
            <a:r>
              <a:rPr lang="en-US" dirty="0" smtClean="0"/>
              <a:t>have suggested that with about 90 percent of habitat </a:t>
            </a:r>
            <a:r>
              <a:rPr lang="en-US" dirty="0"/>
              <a:t>loss an expected 50 percent of species would become extinct. </a:t>
            </a:r>
            <a:endParaRPr lang="en-US" dirty="0" smtClean="0"/>
          </a:p>
          <a:p>
            <a:pPr marL="1074420" lvl="1" indent="-342900">
              <a:buFont typeface="Arial" panose="020B0604020202020204" pitchFamily="34" charset="0"/>
              <a:buChar char="•"/>
            </a:pPr>
            <a:r>
              <a:rPr lang="en-US" dirty="0"/>
              <a:t>Species–area estimates have led to estimates of present-day species extinction rates of about 1000 E/MSY and higher. </a:t>
            </a:r>
            <a:r>
              <a:rPr lang="en-US" dirty="0" smtClean="0"/>
              <a:t>This is 1000 times the background rate.  </a:t>
            </a:r>
            <a:endParaRPr lang="en-US" dirty="0"/>
          </a:p>
          <a:p>
            <a:endParaRPr lang="en-US" dirty="0"/>
          </a:p>
        </p:txBody>
      </p:sp>
    </p:spTree>
    <p:extLst>
      <p:ext uri="{BB962C8B-B14F-4D97-AF65-F5344CB8AC3E}">
        <p14:creationId xmlns:p14="http://schemas.microsoft.com/office/powerpoint/2010/main" val="869298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21.15 species-area curve </a:t>
            </a:r>
            <a:endParaRPr lang="en-US" dirty="0"/>
          </a:p>
        </p:txBody>
      </p:sp>
      <p:pic>
        <p:nvPicPr>
          <p:cNvPr id="4" name="Figure" descr="A line graph with number of species on the Y axis, and forest area in kilometers squared on the X axis. The line starts at 0,0, and curves up quickly at first, then more gradually as the values on the X and Y axis increase until the line reaches 100 on the X axis and just below 100 on the Y axis. A vertical dotted line extending up from the value of 10 on the X axis meets the line at just below 50 on the Y ax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557" r="-21557"/>
          <a:stretch>
            <a:fillRect/>
          </a:stretch>
        </p:blipFill>
        <p:spPr/>
      </p:pic>
      <p:sp>
        <p:nvSpPr>
          <p:cNvPr id="7" name="Figure Legend"/>
          <p:cNvSpPr>
            <a:spLocks noGrp="1"/>
          </p:cNvSpPr>
          <p:nvPr>
            <p:ph type="body" sz="quarter" idx="14"/>
          </p:nvPr>
        </p:nvSpPr>
        <p:spPr/>
        <p:txBody>
          <a:bodyPr>
            <a:normAutofit/>
          </a:bodyPr>
          <a:lstStyle/>
          <a:p>
            <a:r>
              <a:rPr lang="en-US" sz="1500" dirty="0"/>
              <a:t>A typical species-area curve shows the cumulative number of species found as more and more area is sampled. The curve has also been interpreted to show the effect on species numbers of destroying habitat; a reduction in habitat of 90 percent from 100 km</a:t>
            </a:r>
            <a:r>
              <a:rPr lang="en-US" sz="1500" baseline="30000" dirty="0"/>
              <a:t>2</a:t>
            </a:r>
            <a:r>
              <a:rPr lang="en-US" sz="1500" dirty="0"/>
              <a:t> to 10 km</a:t>
            </a:r>
            <a:r>
              <a:rPr lang="en-US" sz="1500" baseline="30000" dirty="0"/>
              <a:t>2</a:t>
            </a:r>
            <a:r>
              <a:rPr lang="en-US" sz="1500" dirty="0"/>
              <a:t> reduces the number of species supported by about 50 percent.</a:t>
            </a:r>
          </a:p>
        </p:txBody>
      </p:sp>
      <p:sp>
        <p:nvSpPr>
          <p:cNvPr id="6" name="Disclaimer">
            <a:extLst>
              <a:ext uri="{FF2B5EF4-FFF2-40B4-BE49-F238E27FC236}">
                <a16:creationId xmlns:a16="http://schemas.microsoft.com/office/drawing/2014/main" id="{7F683E7D-B060-49A4-A9E2-85DC268FC5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D3D801D-AD3E-4D91-B9D8-9F314EDE94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57426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Extinction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Go to this website </a:t>
            </a:r>
            <a:r>
              <a:rPr lang="en-US" dirty="0" smtClean="0"/>
              <a:t>for </a:t>
            </a:r>
            <a:r>
              <a:rPr lang="en-US" dirty="0"/>
              <a:t>an interactive exploration of endangered and extinct species, their ecosystems, and the causes of their endangerment or extinction.</a:t>
            </a:r>
          </a:p>
          <a:p>
            <a:endParaRPr lang="en-US" dirty="0">
              <a:solidFill>
                <a:srgbClr val="212F62"/>
              </a:solidFill>
            </a:endParaRPr>
          </a:p>
          <a:p>
            <a:r>
              <a:rPr lang="en-US" dirty="0">
                <a:solidFill>
                  <a:srgbClr val="002060"/>
                </a:solidFill>
                <a:hlinkClick r:id="rId2"/>
              </a:rPr>
              <a:t>http://</a:t>
            </a:r>
            <a:r>
              <a:rPr lang="en-US" dirty="0" smtClean="0">
                <a:solidFill>
                  <a:srgbClr val="002060"/>
                </a:solidFill>
                <a:hlinkClick r:id="rId2"/>
              </a:rPr>
              <a:t>openstaxcollege.org/l/whats_missing2</a:t>
            </a:r>
            <a:endParaRPr lang="en-US" dirty="0" smtClean="0">
              <a:solidFill>
                <a:srgbClr val="002060"/>
              </a:solidFill>
            </a:endParaRPr>
          </a:p>
          <a:p>
            <a:endParaRPr lang="en-US" dirty="0">
              <a:solidFill>
                <a:schemeClr val="tx2"/>
              </a:solidFill>
            </a:endParaRPr>
          </a:p>
          <a:p>
            <a:endParaRPr lang="en-US" dirty="0"/>
          </a:p>
        </p:txBody>
      </p:sp>
    </p:spTree>
    <p:extLst>
      <p:ext uri="{BB962C8B-B14F-4D97-AF65-F5344CB8AC3E}">
        <p14:creationId xmlns:p14="http://schemas.microsoft.com/office/powerpoint/2010/main" val="2814403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Conservation of biodiversity (21.3)</a:t>
            </a:r>
            <a:endParaRPr lang="en-US" dirty="0"/>
          </a:p>
        </p:txBody>
      </p:sp>
      <p:sp>
        <p:nvSpPr>
          <p:cNvPr id="4" name="Text Placeholder 3"/>
          <p:cNvSpPr>
            <a:spLocks noGrp="1"/>
          </p:cNvSpPr>
          <p:nvPr>
            <p:ph type="body" sz="quarter" idx="14"/>
          </p:nvPr>
        </p:nvSpPr>
        <p:spPr>
          <a:xfrm>
            <a:off x="457200" y="1195754"/>
            <a:ext cx="8062912" cy="4814610"/>
          </a:xfrm>
        </p:spPr>
        <p:txBody>
          <a:bodyPr/>
          <a:lstStyle/>
          <a:p>
            <a:pPr marL="342900" indent="-342900">
              <a:buFont typeface="Arial" panose="020B0604020202020204" pitchFamily="34" charset="0"/>
              <a:buChar char="•"/>
            </a:pPr>
            <a:r>
              <a:rPr lang="en-US" dirty="0"/>
              <a:t>The threats to biodiversity at the genetic, species, and ecosystem levels have been recognized for some time. </a:t>
            </a:r>
            <a:endParaRPr lang="en-US" dirty="0" smtClean="0"/>
          </a:p>
          <a:p>
            <a:pPr marL="342900" indent="-342900">
              <a:buFont typeface="Arial" panose="020B0604020202020204" pitchFamily="34" charset="0"/>
              <a:buChar char="•"/>
            </a:pPr>
            <a:r>
              <a:rPr lang="en-US" dirty="0" smtClean="0"/>
              <a:t>In </a:t>
            </a:r>
            <a:r>
              <a:rPr lang="en-US" dirty="0"/>
              <a:t>the United States, the first national park with land set aside to remain in a wilderness state was Yellowstone Park in </a:t>
            </a:r>
            <a:r>
              <a:rPr lang="en-US" dirty="0" smtClean="0"/>
              <a:t>1890.</a:t>
            </a:r>
          </a:p>
          <a:p>
            <a:pPr marL="342900" indent="-342900">
              <a:buFont typeface="Arial" panose="020B0604020202020204" pitchFamily="34" charset="0"/>
              <a:buChar char="•"/>
            </a:pPr>
            <a:r>
              <a:rPr lang="en-US" dirty="0" smtClean="0"/>
              <a:t>However</a:t>
            </a:r>
            <a:r>
              <a:rPr lang="en-US" dirty="0"/>
              <a:t>, attempts to preserve nature for various reasons have occurred for centuries.</a:t>
            </a:r>
          </a:p>
        </p:txBody>
      </p:sp>
    </p:spTree>
    <p:extLst>
      <p:ext uri="{BB962C8B-B14F-4D97-AF65-F5344CB8AC3E}">
        <p14:creationId xmlns:p14="http://schemas.microsoft.com/office/powerpoint/2010/main" val="3940544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human behavior 1 of 2 (21.3)</a:t>
            </a:r>
            <a:endParaRPr lang="en-US" dirty="0"/>
          </a:p>
        </p:txBody>
      </p:sp>
      <p:sp>
        <p:nvSpPr>
          <p:cNvPr id="4" name="Text Placeholder 3"/>
          <p:cNvSpPr>
            <a:spLocks noGrp="1"/>
          </p:cNvSpPr>
          <p:nvPr>
            <p:ph type="body" sz="quarter" idx="14"/>
          </p:nvPr>
        </p:nvSpPr>
        <p:spPr>
          <a:xfrm>
            <a:off x="378252" y="909653"/>
            <a:ext cx="8220808" cy="4814610"/>
          </a:xfrm>
        </p:spPr>
        <p:txBody>
          <a:bodyPr>
            <a:noAutofit/>
          </a:bodyPr>
          <a:lstStyle/>
          <a:p>
            <a:pPr marL="342900" indent="-342900">
              <a:buFont typeface="Arial" panose="020B0604020202020204" pitchFamily="34" charset="0"/>
              <a:buChar char="•"/>
            </a:pPr>
            <a:r>
              <a:rPr lang="en-US" dirty="0" smtClean="0"/>
              <a:t>Legislation, including international treaties, national laws and state laws, </a:t>
            </a:r>
            <a:r>
              <a:rPr lang="en-US" dirty="0"/>
              <a:t>has been enacted to protect species </a:t>
            </a:r>
            <a:r>
              <a:rPr lang="en-US" dirty="0" smtClean="0"/>
              <a:t>thro</a:t>
            </a:r>
            <a:r>
              <a:rPr lang="en-US" dirty="0"/>
              <a:t>ughout the world</a:t>
            </a:r>
            <a:r>
              <a:rPr lang="en-US" dirty="0" smtClean="0"/>
              <a:t>.</a:t>
            </a:r>
          </a:p>
          <a:p>
            <a:pPr marL="342900" indent="-342900">
              <a:buFont typeface="Arial" panose="020B0604020202020204" pitchFamily="34" charset="0"/>
              <a:buChar char="•"/>
            </a:pPr>
            <a:r>
              <a:rPr lang="en-US" dirty="0" smtClean="0"/>
              <a:t>The Convention on International Trade in Endangered Species of Wild Fauna and Flora (CITES</a:t>
            </a:r>
            <a:r>
              <a:rPr lang="en-US" dirty="0"/>
              <a:t>) </a:t>
            </a:r>
            <a:r>
              <a:rPr lang="en-US" dirty="0" smtClean="0"/>
              <a:t>Treaty </a:t>
            </a:r>
            <a:r>
              <a:rPr lang="en-US" dirty="0"/>
              <a:t>came into force in 1975. </a:t>
            </a:r>
            <a:endParaRPr lang="en-US" dirty="0" smtClean="0"/>
          </a:p>
          <a:p>
            <a:pPr marL="1074420" lvl="1" indent="-342900">
              <a:buFont typeface="Arial" panose="020B0604020202020204" pitchFamily="34" charset="0"/>
              <a:buChar char="•"/>
            </a:pPr>
            <a:r>
              <a:rPr lang="en-US" dirty="0" smtClean="0"/>
              <a:t>It provides </a:t>
            </a:r>
            <a:r>
              <a:rPr lang="en-US" dirty="0"/>
              <a:t>a legal framework for </a:t>
            </a:r>
            <a:r>
              <a:rPr lang="en-US" dirty="0" smtClean="0"/>
              <a:t>preventing “</a:t>
            </a:r>
            <a:r>
              <a:rPr lang="en-US" dirty="0"/>
              <a:t>listed</a:t>
            </a:r>
            <a:r>
              <a:rPr lang="en-US" dirty="0" smtClean="0"/>
              <a:t>” species from being transported across nations’ borders, thus protecting them from being caught or killed. </a:t>
            </a:r>
          </a:p>
          <a:p>
            <a:pPr marL="342900" indent="-342900">
              <a:buFont typeface="Arial" panose="020B0604020202020204" pitchFamily="34" charset="0"/>
              <a:buChar char="•"/>
            </a:pPr>
            <a:r>
              <a:rPr lang="en-US" dirty="0" smtClean="0"/>
              <a:t>Within </a:t>
            </a:r>
            <a:r>
              <a:rPr lang="en-US" dirty="0"/>
              <a:t>many countries there are laws that protect endangered species and that regulate hunting and fishing. </a:t>
            </a:r>
            <a:endParaRPr lang="en-US" dirty="0" smtClean="0"/>
          </a:p>
          <a:p>
            <a:pPr marL="1074420" lvl="1" indent="-342900">
              <a:buFont typeface="Arial" panose="020B0604020202020204" pitchFamily="34" charset="0"/>
              <a:buChar char="•"/>
            </a:pPr>
            <a:r>
              <a:rPr lang="en-US" dirty="0" smtClean="0"/>
              <a:t>In </a:t>
            </a:r>
            <a:r>
              <a:rPr lang="en-US" dirty="0"/>
              <a:t>the </a:t>
            </a:r>
            <a:r>
              <a:rPr lang="en-US" dirty="0" smtClean="0"/>
              <a:t>United States, </a:t>
            </a:r>
            <a:r>
              <a:rPr lang="en-US" dirty="0"/>
              <a:t>the Endangered Species Act was enacted in 1973. </a:t>
            </a:r>
            <a:r>
              <a:rPr lang="en-US" dirty="0" smtClean="0"/>
              <a:t>It requires the </a:t>
            </a:r>
            <a:r>
              <a:rPr lang="en-US" dirty="0"/>
              <a:t>U.S. Fish &amp; Wildlife Service </a:t>
            </a:r>
            <a:r>
              <a:rPr lang="en-US" dirty="0" smtClean="0"/>
              <a:t>to </a:t>
            </a:r>
            <a:r>
              <a:rPr lang="en-US" dirty="0"/>
              <a:t>develop a management plan to protect </a:t>
            </a:r>
            <a:r>
              <a:rPr lang="en-US" dirty="0" smtClean="0"/>
              <a:t>at-risk species.</a:t>
            </a:r>
          </a:p>
          <a:p>
            <a:pPr marL="1074420" lvl="1" indent="-342900">
              <a:buFont typeface="Arial" panose="020B0604020202020204" pitchFamily="34" charset="0"/>
              <a:buChar char="•"/>
            </a:pPr>
            <a:r>
              <a:rPr lang="en-US" dirty="0" smtClean="0"/>
              <a:t>The </a:t>
            </a:r>
            <a:r>
              <a:rPr lang="en-US" dirty="0"/>
              <a:t>Migratory Bird Treaty Act </a:t>
            </a:r>
            <a:r>
              <a:rPr lang="en-US" dirty="0" smtClean="0"/>
              <a:t>is </a:t>
            </a:r>
            <a:r>
              <a:rPr lang="en-US" dirty="0"/>
              <a:t>an agreement between the </a:t>
            </a:r>
            <a:r>
              <a:rPr lang="en-US" dirty="0" smtClean="0"/>
              <a:t>U.S. </a:t>
            </a:r>
            <a:r>
              <a:rPr lang="en-US" dirty="0"/>
              <a:t>and Canada that was signed into law in </a:t>
            </a:r>
            <a:r>
              <a:rPr lang="en-US" dirty="0" smtClean="0"/>
              <a:t>1918. The </a:t>
            </a:r>
            <a:r>
              <a:rPr lang="en-US" dirty="0"/>
              <a:t>Act </a:t>
            </a:r>
            <a:r>
              <a:rPr lang="en-US" dirty="0" smtClean="0"/>
              <a:t>makes it illegal to disturb or kill over 800 protected species of birds or to distribute their parts (feathers).</a:t>
            </a:r>
            <a:endParaRPr lang="en-US" dirty="0"/>
          </a:p>
        </p:txBody>
      </p:sp>
    </p:spTree>
    <p:extLst>
      <p:ext uri="{BB962C8B-B14F-4D97-AF65-F5344CB8AC3E}">
        <p14:creationId xmlns:p14="http://schemas.microsoft.com/office/powerpoint/2010/main" val="86036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human behavior 2 of 2 (21.3)</a:t>
            </a:r>
            <a:endParaRPr lang="en-US" dirty="0"/>
          </a:p>
        </p:txBody>
      </p:sp>
      <p:sp>
        <p:nvSpPr>
          <p:cNvPr id="4" name="Text Placeholder 3"/>
          <p:cNvSpPr>
            <a:spLocks noGrp="1"/>
          </p:cNvSpPr>
          <p:nvPr>
            <p:ph type="body" sz="quarter" idx="14"/>
          </p:nvPr>
        </p:nvSpPr>
        <p:spPr>
          <a:xfrm>
            <a:off x="457200" y="1195754"/>
            <a:ext cx="8062912" cy="4814610"/>
          </a:xfrm>
        </p:spPr>
        <p:txBody>
          <a:bodyPr>
            <a:normAutofit lnSpcReduction="10000"/>
          </a:bodyPr>
          <a:lstStyle/>
          <a:p>
            <a:pPr marL="342900" indent="-342900">
              <a:buFont typeface="Arial" panose="020B0604020202020204" pitchFamily="34" charset="0"/>
              <a:buChar char="•"/>
            </a:pPr>
            <a:r>
              <a:rPr lang="en-US" dirty="0"/>
              <a:t>Global warming is expected to be a major driver of biodiversity loss. Many governments are concerned about the effects </a:t>
            </a:r>
            <a:r>
              <a:rPr lang="en-US" dirty="0" smtClean="0"/>
              <a:t>on their economies and food resources. </a:t>
            </a:r>
          </a:p>
          <a:p>
            <a:pPr marL="1074420" lvl="1" indent="-342900">
              <a:buFont typeface="Arial" panose="020B0604020202020204" pitchFamily="34" charset="0"/>
              <a:buChar char="•"/>
            </a:pPr>
            <a:r>
              <a:rPr lang="en-US" dirty="0" smtClean="0"/>
              <a:t>Since greenhouse gas emissions do not respect national boundaries, the effort to curb them is an international one.</a:t>
            </a:r>
          </a:p>
          <a:p>
            <a:pPr marL="342900" indent="-342900">
              <a:buFont typeface="Arial" panose="020B0604020202020204" pitchFamily="34" charset="0"/>
              <a:buChar char="•"/>
            </a:pPr>
            <a:r>
              <a:rPr lang="en-US" dirty="0"/>
              <a:t>The Kyoto Protocol, an international agreement that came out of the United Nations Framework Convention </a:t>
            </a:r>
            <a:r>
              <a:rPr lang="en-US" dirty="0" smtClean="0"/>
              <a:t>on Climate Change that committed countries to reducing greenhouse gas emissions by 2012, was ratified by some countries</a:t>
            </a:r>
            <a:r>
              <a:rPr lang="en-US" dirty="0"/>
              <a:t>, </a:t>
            </a:r>
            <a:r>
              <a:rPr lang="en-US" dirty="0" smtClean="0"/>
              <a:t>but spurned by others.</a:t>
            </a:r>
          </a:p>
          <a:p>
            <a:pPr marL="1074420" lvl="1" indent="-342900">
              <a:buFont typeface="Arial" panose="020B0604020202020204" pitchFamily="34" charset="0"/>
              <a:buChar char="•"/>
            </a:pPr>
            <a:r>
              <a:rPr lang="en-US" dirty="0" smtClean="0"/>
              <a:t>The United </a:t>
            </a:r>
            <a:r>
              <a:rPr lang="en-US" dirty="0"/>
              <a:t>States and </a:t>
            </a:r>
            <a:r>
              <a:rPr lang="en-US" dirty="0" smtClean="0"/>
              <a:t>China did not ratify.</a:t>
            </a:r>
          </a:p>
          <a:p>
            <a:pPr marL="342900" indent="-342900">
              <a:buFont typeface="Arial" panose="020B0604020202020204" pitchFamily="34" charset="0"/>
              <a:buChar char="•"/>
            </a:pPr>
            <a:r>
              <a:rPr lang="en-US" dirty="0" smtClean="0"/>
              <a:t>The </a:t>
            </a:r>
            <a:r>
              <a:rPr lang="en-US" dirty="0"/>
              <a:t>non-profit, non-governmental sector </a:t>
            </a:r>
            <a:r>
              <a:rPr lang="en-US" dirty="0" smtClean="0"/>
              <a:t>also plays </a:t>
            </a:r>
            <a:r>
              <a:rPr lang="en-US" dirty="0"/>
              <a:t>a large role in conservation effort both in North </a:t>
            </a:r>
            <a:r>
              <a:rPr lang="en-US" dirty="0" smtClean="0"/>
              <a:t>America and around the world.</a:t>
            </a:r>
          </a:p>
          <a:p>
            <a:pPr marL="1074420" lvl="1" indent="-342900">
              <a:buFont typeface="Arial" panose="020B0604020202020204" pitchFamily="34" charset="0"/>
              <a:buChar char="•"/>
            </a:pPr>
            <a:r>
              <a:rPr lang="en-US" dirty="0" smtClean="0"/>
              <a:t>The </a:t>
            </a:r>
            <a:r>
              <a:rPr lang="en-US" dirty="0"/>
              <a:t>Nature Conservancy </a:t>
            </a:r>
            <a:r>
              <a:rPr lang="en-US" dirty="0" smtClean="0"/>
              <a:t>purchases </a:t>
            </a:r>
            <a:r>
              <a:rPr lang="en-US" dirty="0"/>
              <a:t>land and protects it in an attempt to set up preserves for ecosystems</a:t>
            </a:r>
          </a:p>
        </p:txBody>
      </p:sp>
    </p:spTree>
    <p:extLst>
      <p:ext uri="{BB962C8B-B14F-4D97-AF65-F5344CB8AC3E}">
        <p14:creationId xmlns:p14="http://schemas.microsoft.com/office/powerpoint/2010/main" val="249635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 high biodiversity </a:t>
            </a:r>
          </a:p>
        </p:txBody>
      </p:sp>
      <p:pic>
        <p:nvPicPr>
          <p:cNvPr id="2" name="Figure" descr="This photo shows a lush green landscape with diverse tropical trees, ferns, and mosses growing next to a small 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This tropical lowland rainforest in Madagascar is an example of a high biodiversity habitat. This particular location is protected within a national forest, yet only 10 percent of the original coastal lowland forest remains, and research suggests half the original biodiversity has been lost. </a:t>
            </a:r>
            <a:r>
              <a:rPr lang="it-IT" sz="1600" dirty="0"/>
              <a:t>(credit: Frank </a:t>
            </a:r>
            <a:r>
              <a:rPr lang="it-IT" sz="1600" dirty="0" err="1"/>
              <a:t>Vassen</a:t>
            </a:r>
            <a:r>
              <a:rPr lang="it-IT" sz="1600" dirty="0"/>
              <a:t>)</a:t>
            </a:r>
            <a:endParaRPr lang="en-US" sz="1600" dirty="0"/>
          </a:p>
        </p:txBody>
      </p:sp>
      <p:sp>
        <p:nvSpPr>
          <p:cNvPr id="6" name="Disclaimer">
            <a:extLst>
              <a:ext uri="{FF2B5EF4-FFF2-40B4-BE49-F238E27FC236}">
                <a16:creationId xmlns:a16="http://schemas.microsoft.com/office/drawing/2014/main" id="{9904045E-967B-4D04-A736-70C8347D48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BAD7975-9ADF-48C5-A7F0-EBDB755E34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511247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Conservation in preserves 1 of 3 (21.3)</a:t>
            </a:r>
            <a:endParaRPr lang="en-US" dirty="0"/>
          </a:p>
        </p:txBody>
      </p:sp>
      <p:sp>
        <p:nvSpPr>
          <p:cNvPr id="4" name="Text Placeholder 3"/>
          <p:cNvSpPr>
            <a:spLocks noGrp="1"/>
          </p:cNvSpPr>
          <p:nvPr>
            <p:ph type="body" sz="quarter" idx="14"/>
          </p:nvPr>
        </p:nvSpPr>
        <p:spPr>
          <a:xfrm>
            <a:off x="457200" y="1195754"/>
            <a:ext cx="8062912" cy="4814610"/>
          </a:xfrm>
        </p:spPr>
        <p:txBody>
          <a:bodyPr/>
          <a:lstStyle/>
          <a:p>
            <a:pPr marL="342900" indent="-342900">
              <a:buFont typeface="Arial" panose="020B0604020202020204" pitchFamily="34" charset="0"/>
              <a:buChar char="•"/>
            </a:pPr>
            <a:r>
              <a:rPr lang="en-US" dirty="0" smtClean="0"/>
              <a:t>Establishment of wildlife and ecosystem preserves is one of the key tools in conservation efforts (Figure 21.16).</a:t>
            </a:r>
          </a:p>
          <a:p>
            <a:pPr marL="342900" indent="-342900">
              <a:buFont typeface="Arial" panose="020B0604020202020204" pitchFamily="34" charset="0"/>
              <a:buChar char="•"/>
            </a:pPr>
            <a:r>
              <a:rPr lang="en-US" dirty="0" smtClean="0"/>
              <a:t>A </a:t>
            </a:r>
            <a:r>
              <a:rPr lang="en-US" b="1" dirty="0" smtClean="0">
                <a:solidFill>
                  <a:srgbClr val="6CB255"/>
                </a:solidFill>
              </a:rPr>
              <a:t>preserve</a:t>
            </a:r>
            <a:r>
              <a:rPr lang="en-US" dirty="0" smtClean="0"/>
              <a:t> </a:t>
            </a:r>
            <a:r>
              <a:rPr lang="en-US" dirty="0"/>
              <a:t>is an area of land set aside with varying degrees of protection for the organisms that exist within the boundaries of the preserve</a:t>
            </a:r>
            <a:r>
              <a:rPr lang="en-US" dirty="0" smtClean="0"/>
              <a:t>.</a:t>
            </a:r>
          </a:p>
          <a:p>
            <a:pPr marL="342900" indent="-342900">
              <a:buFont typeface="Arial" panose="020B0604020202020204" pitchFamily="34" charset="0"/>
              <a:buChar char="•"/>
            </a:pPr>
            <a:r>
              <a:rPr lang="en-US" dirty="0" smtClean="0"/>
              <a:t>In </a:t>
            </a:r>
            <a:r>
              <a:rPr lang="en-US" dirty="0"/>
              <a:t>2003, the IUCN World Parks Congress estimated that 11.5 percent of Earth’s land surface was covered by preserves of various kinds</a:t>
            </a:r>
            <a:r>
              <a:rPr lang="en-US" dirty="0" smtClean="0"/>
              <a:t>.</a:t>
            </a:r>
          </a:p>
          <a:p>
            <a:pPr marL="1074420" lvl="1" indent="-342900">
              <a:buFont typeface="Arial" panose="020B0604020202020204" pitchFamily="34" charset="0"/>
              <a:buChar char="•"/>
            </a:pPr>
            <a:r>
              <a:rPr lang="en-US" dirty="0" smtClean="0"/>
              <a:t>This only </a:t>
            </a:r>
            <a:r>
              <a:rPr lang="en-US" dirty="0"/>
              <a:t>represents 9 out of 14 recognized major biomes and research has shown that 12 percent of all species live outside </a:t>
            </a:r>
            <a:r>
              <a:rPr lang="en-US" dirty="0" smtClean="0"/>
              <a:t>preserves.  </a:t>
            </a:r>
            <a:endParaRPr lang="en-US" dirty="0"/>
          </a:p>
        </p:txBody>
      </p:sp>
    </p:spTree>
    <p:extLst>
      <p:ext uri="{BB962C8B-B14F-4D97-AF65-F5344CB8AC3E}">
        <p14:creationId xmlns:p14="http://schemas.microsoft.com/office/powerpoint/2010/main" val="3791511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21.16 a national park</a:t>
            </a:r>
            <a:endParaRPr lang="en-US" dirty="0"/>
          </a:p>
        </p:txBody>
      </p:sp>
      <p:pic>
        <p:nvPicPr>
          <p:cNvPr id="3" name="Figure" descr="Photo of Grand Teton National Park shows an oxbow bend in a river with a grassy bank and a variety of deciduous and coniferous trees. Snowcapped mountains ar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25" r="-15425"/>
          <a:stretch>
            <a:fillRect/>
          </a:stretch>
        </p:blipFill>
        <p:spPr/>
      </p:pic>
      <p:sp>
        <p:nvSpPr>
          <p:cNvPr id="7" name="Figure Legend"/>
          <p:cNvSpPr>
            <a:spLocks noGrp="1"/>
          </p:cNvSpPr>
          <p:nvPr>
            <p:ph type="body" sz="quarter" idx="14"/>
          </p:nvPr>
        </p:nvSpPr>
        <p:spPr/>
        <p:txBody>
          <a:bodyPr>
            <a:normAutofit/>
          </a:bodyPr>
          <a:lstStyle/>
          <a:p>
            <a:r>
              <a:rPr lang="en-US" sz="1600" dirty="0"/>
              <a:t>National parks, such as Grand Teton National Park in Wyoming, help conserve biodiversity. (credit: Don </a:t>
            </a:r>
            <a:r>
              <a:rPr lang="en-US" sz="1600" dirty="0" err="1"/>
              <a:t>DeBold</a:t>
            </a:r>
            <a:r>
              <a:rPr lang="en-US" sz="1600" dirty="0"/>
              <a:t>)</a:t>
            </a:r>
          </a:p>
        </p:txBody>
      </p:sp>
      <p:sp>
        <p:nvSpPr>
          <p:cNvPr id="6" name="Disclaimer">
            <a:extLst>
              <a:ext uri="{FF2B5EF4-FFF2-40B4-BE49-F238E27FC236}">
                <a16:creationId xmlns:a16="http://schemas.microsoft.com/office/drawing/2014/main" id="{1507D72C-2F52-4CCD-B039-6F671746C7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FBAFE59-724C-4E24-B6A6-0A9FE75DDD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721690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Conservation in preserves 2 of 3 (21.3)</a:t>
            </a:r>
            <a:endParaRPr lang="en-US" dirty="0"/>
          </a:p>
        </p:txBody>
      </p:sp>
      <p:sp>
        <p:nvSpPr>
          <p:cNvPr id="4" name="Text Placeholder 3"/>
          <p:cNvSpPr>
            <a:spLocks noGrp="1"/>
          </p:cNvSpPr>
          <p:nvPr>
            <p:ph type="body" sz="quarter" idx="14"/>
          </p:nvPr>
        </p:nvSpPr>
        <p:spPr>
          <a:xfrm>
            <a:off x="457200" y="1195754"/>
            <a:ext cx="8062912" cy="4814610"/>
          </a:xfrm>
        </p:spPr>
        <p:txBody>
          <a:bodyPr>
            <a:normAutofit lnSpcReduction="10000"/>
          </a:bodyPr>
          <a:lstStyle/>
          <a:p>
            <a:pPr marL="342900" indent="-342900">
              <a:buFont typeface="Arial" panose="020B0604020202020204" pitchFamily="34" charset="0"/>
              <a:buChar char="•"/>
            </a:pPr>
            <a:r>
              <a:rPr lang="en-US" dirty="0"/>
              <a:t>A </a:t>
            </a:r>
            <a:r>
              <a:rPr lang="en-US" b="1" dirty="0">
                <a:solidFill>
                  <a:srgbClr val="6CB255"/>
                </a:solidFill>
              </a:rPr>
              <a:t>biodiversity hotspot </a:t>
            </a:r>
            <a:r>
              <a:rPr lang="en-US" dirty="0"/>
              <a:t>is a conservation concept developed by Norman Myers in 1988. Hotspots are geographical areas </a:t>
            </a:r>
            <a:r>
              <a:rPr lang="en-US" dirty="0" smtClean="0"/>
              <a:t>that contain high numbers of endemic species. </a:t>
            </a:r>
          </a:p>
          <a:p>
            <a:pPr marL="1074420" lvl="1" indent="-342900">
              <a:buFont typeface="Arial" panose="020B0604020202020204" pitchFamily="34" charset="0"/>
              <a:buChar char="•"/>
            </a:pPr>
            <a:r>
              <a:rPr lang="en-US" dirty="0" smtClean="0"/>
              <a:t>The purpose of the concept was to identify important locations on the planet for </a:t>
            </a:r>
            <a:r>
              <a:rPr lang="en-US" dirty="0"/>
              <a:t>conservation </a:t>
            </a:r>
            <a:r>
              <a:rPr lang="en-US" dirty="0" smtClean="0"/>
              <a:t>efforts.</a:t>
            </a:r>
          </a:p>
          <a:p>
            <a:pPr marL="1074420" lvl="1" indent="-342900">
              <a:buFont typeface="Arial" panose="020B0604020202020204" pitchFamily="34" charset="0"/>
              <a:buChar char="•"/>
            </a:pPr>
            <a:r>
              <a:rPr lang="en-US" dirty="0" smtClean="0"/>
              <a:t>There are now 34 biodiversity hotspots (Figure 21.17).</a:t>
            </a:r>
          </a:p>
          <a:p>
            <a:pPr marL="342900" indent="-342900">
              <a:buFont typeface="Arial" panose="020B0604020202020204" pitchFamily="34" charset="0"/>
              <a:buChar char="•"/>
            </a:pPr>
            <a:r>
              <a:rPr lang="en-US" dirty="0"/>
              <a:t>There has been extensive research into optimal preserve designs for maintaining biodiversity. </a:t>
            </a:r>
            <a:endParaRPr lang="en-US" dirty="0" smtClean="0"/>
          </a:p>
          <a:p>
            <a:pPr marL="342900" indent="-342900">
              <a:buFont typeface="Arial" panose="020B0604020202020204" pitchFamily="34" charset="0"/>
              <a:buChar char="•"/>
            </a:pPr>
            <a:r>
              <a:rPr lang="en-US" dirty="0"/>
              <a:t>L</a:t>
            </a:r>
            <a:r>
              <a:rPr lang="en-US" dirty="0" smtClean="0"/>
              <a:t>arge </a:t>
            </a:r>
            <a:r>
              <a:rPr lang="en-US" dirty="0"/>
              <a:t>preserves are better because </a:t>
            </a:r>
            <a:r>
              <a:rPr lang="en-US" dirty="0" smtClean="0"/>
              <a:t>they:</a:t>
            </a:r>
          </a:p>
          <a:p>
            <a:pPr marL="1074420" lvl="1" indent="-342900">
              <a:buFont typeface="Arial" panose="020B0604020202020204" pitchFamily="34" charset="0"/>
              <a:buChar char="•"/>
            </a:pPr>
            <a:r>
              <a:rPr lang="en-US" dirty="0" smtClean="0"/>
              <a:t>support </a:t>
            </a:r>
            <a:r>
              <a:rPr lang="en-US" dirty="0"/>
              <a:t>more </a:t>
            </a:r>
            <a:r>
              <a:rPr lang="en-US" dirty="0" smtClean="0"/>
              <a:t>species</a:t>
            </a:r>
          </a:p>
          <a:p>
            <a:pPr marL="1074420" lvl="1" indent="-342900">
              <a:buFont typeface="Arial" panose="020B0604020202020204" pitchFamily="34" charset="0"/>
              <a:buChar char="•"/>
            </a:pPr>
            <a:r>
              <a:rPr lang="en-US" dirty="0" smtClean="0"/>
              <a:t>have </a:t>
            </a:r>
            <a:r>
              <a:rPr lang="en-US" dirty="0"/>
              <a:t>more core area of optimal habitat for individual </a:t>
            </a:r>
            <a:r>
              <a:rPr lang="en-US" dirty="0" smtClean="0"/>
              <a:t>species</a:t>
            </a:r>
          </a:p>
          <a:p>
            <a:pPr marL="1074420" lvl="1" indent="-342900">
              <a:buFont typeface="Arial" panose="020B0604020202020204" pitchFamily="34" charset="0"/>
              <a:buChar char="•"/>
            </a:pPr>
            <a:r>
              <a:rPr lang="en-US" dirty="0" smtClean="0"/>
              <a:t>have </a:t>
            </a:r>
            <a:r>
              <a:rPr lang="en-US" dirty="0"/>
              <a:t>more niches to support more </a:t>
            </a:r>
            <a:r>
              <a:rPr lang="en-US" dirty="0" smtClean="0"/>
              <a:t>species</a:t>
            </a:r>
          </a:p>
          <a:p>
            <a:pPr marL="1074420" lvl="1" indent="-342900">
              <a:buFont typeface="Arial" panose="020B0604020202020204" pitchFamily="34" charset="0"/>
              <a:buChar char="•"/>
            </a:pPr>
            <a:r>
              <a:rPr lang="en-US" dirty="0" smtClean="0"/>
              <a:t>attract </a:t>
            </a:r>
            <a:r>
              <a:rPr lang="en-US" dirty="0"/>
              <a:t>more species because they can be found and reached more easily.</a:t>
            </a:r>
          </a:p>
        </p:txBody>
      </p:sp>
    </p:spTree>
    <p:extLst>
      <p:ext uri="{BB962C8B-B14F-4D97-AF65-F5344CB8AC3E}">
        <p14:creationId xmlns:p14="http://schemas.microsoft.com/office/powerpoint/2010/main" val="910330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21.17 biodiversity hotspots </a:t>
            </a:r>
            <a:endParaRPr lang="en-US" dirty="0"/>
          </a:p>
        </p:txBody>
      </p:sp>
      <p:pic>
        <p:nvPicPr>
          <p:cNvPr id="4" name="Figure" descr="Biodiversity hotspots are indicated on a world map. Most hotspots occur in coastal regions and on isl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sp>
        <p:nvSpPr>
          <p:cNvPr id="7" name="Figure Legend"/>
          <p:cNvSpPr>
            <a:spLocks noGrp="1"/>
          </p:cNvSpPr>
          <p:nvPr>
            <p:ph type="body" sz="quarter" idx="14"/>
          </p:nvPr>
        </p:nvSpPr>
        <p:spPr/>
        <p:txBody>
          <a:bodyPr>
            <a:normAutofit/>
          </a:bodyPr>
          <a:lstStyle/>
          <a:p>
            <a:r>
              <a:rPr lang="en-US" sz="1600" dirty="0"/>
              <a:t>Conservation International has identified 34 biodiversity hotspots. Although these cover only 2.3 percent of the Earth’s surface, 42 percent of the terrestrial vertebrate species and 50 percent of the world’s plants are endemic to those hotspots.</a:t>
            </a:r>
          </a:p>
        </p:txBody>
      </p:sp>
      <p:sp>
        <p:nvSpPr>
          <p:cNvPr id="6" name="Disclaimer">
            <a:extLst>
              <a:ext uri="{FF2B5EF4-FFF2-40B4-BE49-F238E27FC236}">
                <a16:creationId xmlns:a16="http://schemas.microsoft.com/office/drawing/2014/main" id="{F86ABEC9-EF45-4A7C-8C2F-FFB7C552505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7F9B5BCD-788C-4612-909D-90F6F1A71D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95708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in preserves </a:t>
            </a:r>
            <a:r>
              <a:rPr lang="en-US" dirty="0" smtClean="0"/>
              <a:t>3 of 3 (21.3</a:t>
            </a:r>
            <a:r>
              <a:rPr lang="en-US" dirty="0"/>
              <a:t>)</a:t>
            </a:r>
          </a:p>
        </p:txBody>
      </p:sp>
      <p:sp>
        <p:nvSpPr>
          <p:cNvPr id="4" name="Text Placeholder 3"/>
          <p:cNvSpPr>
            <a:spLocks noGrp="1"/>
          </p:cNvSpPr>
          <p:nvPr>
            <p:ph type="body" sz="quarter" idx="14"/>
          </p:nvPr>
        </p:nvSpPr>
        <p:spPr>
          <a:xfrm>
            <a:off x="457200" y="1169377"/>
            <a:ext cx="8062912" cy="4840987"/>
          </a:xfrm>
        </p:spPr>
        <p:txBody>
          <a:bodyPr>
            <a:normAutofit/>
          </a:bodyPr>
          <a:lstStyle/>
          <a:p>
            <a:pPr marL="342900" indent="-342900">
              <a:buFont typeface="Arial" panose="020B0604020202020204" pitchFamily="34" charset="0"/>
              <a:buChar char="•"/>
            </a:pPr>
            <a:r>
              <a:rPr lang="en-US" dirty="0"/>
              <a:t>Preserves perform better when there are partially protected buffer zones around them of suboptimal habitat. </a:t>
            </a:r>
          </a:p>
          <a:p>
            <a:pPr marL="342900" indent="-342900">
              <a:buFont typeface="Arial" panose="020B0604020202020204" pitchFamily="34" charset="0"/>
              <a:buChar char="•"/>
            </a:pPr>
            <a:r>
              <a:rPr lang="en-US" dirty="0" smtClean="0"/>
              <a:t>There are </a:t>
            </a:r>
            <a:r>
              <a:rPr lang="en-US" dirty="0"/>
              <a:t>a variety of regulations related to the use of a preserve. These </a:t>
            </a:r>
            <a:r>
              <a:rPr lang="en-US" dirty="0" smtClean="0"/>
              <a:t>include timber </a:t>
            </a:r>
            <a:r>
              <a:rPr lang="en-US" dirty="0"/>
              <a:t>extraction, mineral extraction, regulated hunting, human habitation, and nondestructive human </a:t>
            </a:r>
            <a:r>
              <a:rPr lang="en-US" dirty="0" smtClean="0"/>
              <a:t>recreation.</a:t>
            </a:r>
          </a:p>
          <a:p>
            <a:pPr marL="1074420" lvl="1" indent="-342900">
              <a:buFont typeface="Arial" panose="020B0604020202020204" pitchFamily="34" charset="0"/>
              <a:buChar char="•"/>
            </a:pPr>
            <a:r>
              <a:rPr lang="en-US" dirty="0" smtClean="0"/>
              <a:t>Many </a:t>
            </a:r>
            <a:r>
              <a:rPr lang="en-US" dirty="0"/>
              <a:t>of the decisions to include these other uses are made based on political pressures rather than conservation considerations. </a:t>
            </a:r>
            <a:endParaRPr lang="en-US" dirty="0" smtClean="0"/>
          </a:p>
          <a:p>
            <a:pPr marL="342900" indent="-342900">
              <a:buFont typeface="Arial" panose="020B0604020202020204" pitchFamily="34" charset="0"/>
              <a:buChar char="•"/>
            </a:pPr>
            <a:r>
              <a:rPr lang="en-US" dirty="0"/>
              <a:t>Climate change will create inevitable problems with the location of preserves as the species within them migrate to higher latitudes as the habitat of the preserve becomes less favorable. </a:t>
            </a:r>
          </a:p>
        </p:txBody>
      </p:sp>
    </p:spTree>
    <p:extLst>
      <p:ext uri="{BB962C8B-B14F-4D97-AF65-F5344CB8AC3E}">
        <p14:creationId xmlns:p14="http://schemas.microsoft.com/office/powerpoint/2010/main" val="2088173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Protected areas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Check out this interactive global data system </a:t>
            </a:r>
            <a:r>
              <a:rPr lang="en-US" dirty="0" smtClean="0"/>
              <a:t>of </a:t>
            </a:r>
            <a:r>
              <a:rPr lang="en-US" dirty="0"/>
              <a:t>protected areas. Review data about specific protected areas by location or study statistics on protected areas by country or region.</a:t>
            </a:r>
          </a:p>
          <a:p>
            <a:endParaRPr lang="en-US" dirty="0" smtClean="0"/>
          </a:p>
          <a:p>
            <a:endParaRPr lang="en-US" dirty="0"/>
          </a:p>
          <a:p>
            <a:r>
              <a:rPr lang="en-US" dirty="0">
                <a:solidFill>
                  <a:schemeClr val="tx2"/>
                </a:solidFill>
                <a:hlinkClick r:id="rId2"/>
              </a:rPr>
              <a:t>http://</a:t>
            </a:r>
            <a:r>
              <a:rPr lang="en-US" dirty="0" smtClean="0">
                <a:solidFill>
                  <a:schemeClr val="tx2"/>
                </a:solidFill>
                <a:hlinkClick r:id="rId2"/>
              </a:rPr>
              <a:t>openstaxcollege.org/l/protected_area2</a:t>
            </a:r>
            <a:endParaRPr lang="en-US" dirty="0" smtClean="0">
              <a:solidFill>
                <a:schemeClr val="tx2"/>
              </a:solidFill>
            </a:endParaRPr>
          </a:p>
          <a:p>
            <a:endParaRPr lang="en-US" dirty="0"/>
          </a:p>
        </p:txBody>
      </p:sp>
    </p:spTree>
    <p:extLst>
      <p:ext uri="{BB962C8B-B14F-4D97-AF65-F5344CB8AC3E}">
        <p14:creationId xmlns:p14="http://schemas.microsoft.com/office/powerpoint/2010/main" val="3800056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Habitat restoration (21.3)</a:t>
            </a:r>
            <a:endParaRPr lang="en-US" dirty="0"/>
          </a:p>
        </p:txBody>
      </p:sp>
      <p:sp>
        <p:nvSpPr>
          <p:cNvPr id="4" name="Text Placeholder 3"/>
          <p:cNvSpPr>
            <a:spLocks noGrp="1"/>
          </p:cNvSpPr>
          <p:nvPr>
            <p:ph type="body" sz="quarter" idx="14"/>
          </p:nvPr>
        </p:nvSpPr>
        <p:spPr>
          <a:xfrm>
            <a:off x="316706" y="1011116"/>
            <a:ext cx="8537148" cy="4814610"/>
          </a:xfrm>
        </p:spPr>
        <p:txBody>
          <a:bodyPr>
            <a:noAutofit/>
          </a:bodyPr>
          <a:lstStyle/>
          <a:p>
            <a:pPr marL="342900" indent="-342900">
              <a:buFont typeface="Arial" panose="020B0604020202020204" pitchFamily="34" charset="0"/>
              <a:buChar char="•"/>
            </a:pPr>
            <a:r>
              <a:rPr lang="en-US" dirty="0"/>
              <a:t>Habitat restoration holds considerable promise as a mechanism for maintaining or restoring biodiversity</a:t>
            </a:r>
            <a:r>
              <a:rPr lang="en-US" dirty="0" smtClean="0"/>
              <a:t>.</a:t>
            </a:r>
          </a:p>
          <a:p>
            <a:pPr marL="342900" indent="-342900">
              <a:buFont typeface="Arial" panose="020B0604020202020204" pitchFamily="34" charset="0"/>
              <a:buChar char="•"/>
            </a:pPr>
            <a:r>
              <a:rPr lang="en-US" dirty="0"/>
              <a:t>Reintroducing wolves, a top predator, to Yellowstone National Park in 1995 led to dramatic changes in the ecosystem that increased </a:t>
            </a:r>
            <a:r>
              <a:rPr lang="en-US" dirty="0" smtClean="0"/>
              <a:t>biodiversity (Figure 21.18).</a:t>
            </a:r>
          </a:p>
          <a:p>
            <a:pPr marL="1074420" lvl="1" indent="-342900">
              <a:buFont typeface="Arial" panose="020B0604020202020204" pitchFamily="34" charset="0"/>
              <a:buChar char="•"/>
            </a:pPr>
            <a:r>
              <a:rPr lang="en-US" dirty="0"/>
              <a:t>In this habitat, the wolf is a keystone species, meaning a species that is instrumental in maintaining diversity within an ecosystem</a:t>
            </a:r>
            <a:r>
              <a:rPr lang="en-US" dirty="0" smtClean="0"/>
              <a:t>.</a:t>
            </a:r>
          </a:p>
          <a:p>
            <a:pPr marL="342900" indent="-342900">
              <a:buFont typeface="Arial" panose="020B0604020202020204" pitchFamily="34" charset="0"/>
              <a:buChar char="•"/>
            </a:pPr>
            <a:r>
              <a:rPr lang="en-US" dirty="0"/>
              <a:t>Other large-scale restoration experiments underway involve dam removal. </a:t>
            </a:r>
            <a:endParaRPr lang="en-US" dirty="0" smtClean="0"/>
          </a:p>
          <a:p>
            <a:pPr marL="1074420" lvl="1" indent="-342900">
              <a:buFont typeface="Arial" panose="020B0604020202020204" pitchFamily="34" charset="0"/>
              <a:buChar char="•"/>
            </a:pPr>
            <a:r>
              <a:rPr lang="en-US" dirty="0" smtClean="0"/>
              <a:t>In </a:t>
            </a:r>
            <a:r>
              <a:rPr lang="en-US" dirty="0"/>
              <a:t>the United States, since the mid-1980s, many aging dams are being considered </a:t>
            </a:r>
            <a:r>
              <a:rPr lang="en-US" dirty="0" smtClean="0"/>
              <a:t>for removal </a:t>
            </a:r>
            <a:r>
              <a:rPr lang="en-US" dirty="0"/>
              <a:t>rather than replacement because </a:t>
            </a:r>
            <a:r>
              <a:rPr lang="en-US" dirty="0" smtClean="0"/>
              <a:t>of shifting </a:t>
            </a:r>
            <a:r>
              <a:rPr lang="en-US" dirty="0"/>
              <a:t>beliefs about the ecological value </a:t>
            </a:r>
            <a:r>
              <a:rPr lang="en-US" dirty="0" smtClean="0"/>
              <a:t>of free-flowing rivers.</a:t>
            </a:r>
          </a:p>
          <a:p>
            <a:pPr marL="1074420" lvl="1" indent="-342900">
              <a:buFont typeface="Arial" panose="020B0604020202020204" pitchFamily="34" charset="0"/>
              <a:buChar char="•"/>
            </a:pPr>
            <a:r>
              <a:rPr lang="en-US" dirty="0" smtClean="0"/>
              <a:t>The restoration of naturally fluctuating water levels by removing dams often leads </a:t>
            </a:r>
            <a:r>
              <a:rPr lang="en-US" dirty="0"/>
              <a:t>to increased fish diversity and improved </a:t>
            </a:r>
            <a:r>
              <a:rPr lang="en-US" dirty="0" smtClean="0"/>
              <a:t>water quality.  </a:t>
            </a:r>
            <a:endParaRPr lang="en-US" dirty="0"/>
          </a:p>
        </p:txBody>
      </p:sp>
    </p:spTree>
    <p:extLst>
      <p:ext uri="{BB962C8B-B14F-4D97-AF65-F5344CB8AC3E}">
        <p14:creationId xmlns:p14="http://schemas.microsoft.com/office/powerpoint/2010/main" val="289550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a:t>
            </a:r>
            <a:r>
              <a:rPr lang="en-US" dirty="0" smtClean="0"/>
              <a:t>21.18 The gibbon wolf</a:t>
            </a:r>
            <a:endParaRPr lang="en-US" dirty="0"/>
          </a:p>
        </p:txBody>
      </p:sp>
      <p:pic>
        <p:nvPicPr>
          <p:cNvPr id="3" name="Figure" descr="Photo shows a pack of wolves walking on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24" r="-28324"/>
          <a:stretch>
            <a:fillRect/>
          </a:stretch>
        </p:blipFill>
        <p:spPr/>
      </p:pic>
      <p:sp>
        <p:nvSpPr>
          <p:cNvPr id="7" name="Figure Legend"/>
          <p:cNvSpPr>
            <a:spLocks noGrp="1"/>
          </p:cNvSpPr>
          <p:nvPr>
            <p:ph type="body" sz="quarter" idx="14"/>
          </p:nvPr>
        </p:nvSpPr>
        <p:spPr/>
        <p:txBody>
          <a:bodyPr>
            <a:normAutofit/>
          </a:bodyPr>
          <a:lstStyle/>
          <a:p>
            <a:r>
              <a:rPr lang="en-US" sz="1600" dirty="0"/>
              <a:t>This photograph shows the Gibbon wolf pack in Yellowstone National Park, March 1, 2007. Wolves have been identified as a keystone species. (credit: Doug Smith, NPS)</a:t>
            </a:r>
          </a:p>
        </p:txBody>
      </p:sp>
      <p:sp>
        <p:nvSpPr>
          <p:cNvPr id="6" name="Disclaimer">
            <a:extLst>
              <a:ext uri="{FF2B5EF4-FFF2-40B4-BE49-F238E27FC236}">
                <a16:creationId xmlns:a16="http://schemas.microsoft.com/office/drawing/2014/main" id="{1BC809C8-2BEC-42FD-ACC9-0A12B4BBD7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2781F27-B36E-47C9-AAF2-AA68F0C849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844841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zoos and</a:t>
            </a:r>
            <a:br>
              <a:rPr lang="en-US" dirty="0" smtClean="0"/>
            </a:br>
            <a:r>
              <a:rPr lang="en-US" dirty="0" smtClean="0"/>
              <a:t>captive breeding (21.3)</a:t>
            </a:r>
            <a:endParaRPr lang="en-US" dirty="0"/>
          </a:p>
        </p:txBody>
      </p:sp>
      <p:sp>
        <p:nvSpPr>
          <p:cNvPr id="4" name="Text Placeholder 3"/>
          <p:cNvSpPr>
            <a:spLocks noGrp="1"/>
          </p:cNvSpPr>
          <p:nvPr>
            <p:ph type="body" sz="quarter" idx="14"/>
          </p:nvPr>
        </p:nvSpPr>
        <p:spPr>
          <a:xfrm>
            <a:off x="457200" y="1195754"/>
            <a:ext cx="8062912" cy="4814610"/>
          </a:xfrm>
        </p:spPr>
        <p:txBody>
          <a:bodyPr/>
          <a:lstStyle/>
          <a:p>
            <a:pPr marL="342900" indent="-342900">
              <a:buFont typeface="Arial" panose="020B0604020202020204" pitchFamily="34" charset="0"/>
              <a:buChar char="•"/>
            </a:pPr>
            <a:r>
              <a:rPr lang="en-US" dirty="0"/>
              <a:t>Zoos have sought to play a role in conservation efforts both through </a:t>
            </a:r>
            <a:r>
              <a:rPr lang="en-US" dirty="0" smtClean="0"/>
              <a:t>captive </a:t>
            </a:r>
            <a:r>
              <a:rPr lang="en-US" dirty="0"/>
              <a:t>breeding programs and education (Figure 21.19</a:t>
            </a:r>
            <a:r>
              <a:rPr lang="en-US" dirty="0" smtClean="0"/>
              <a:t>).</a:t>
            </a:r>
          </a:p>
          <a:p>
            <a:pPr marL="342900" indent="-342900">
              <a:buFont typeface="Arial" panose="020B0604020202020204" pitchFamily="34" charset="0"/>
              <a:buChar char="•"/>
            </a:pPr>
            <a:r>
              <a:rPr lang="en-US" dirty="0" smtClean="0"/>
              <a:t>It has been recognized that, except in some specific targeted cases, captive breeding programs for endangered species are inefficient and often prone to failure when the species are reintroduced to the </a:t>
            </a:r>
            <a:r>
              <a:rPr lang="en-US" dirty="0"/>
              <a:t>wild</a:t>
            </a:r>
            <a:r>
              <a:rPr lang="en-US" dirty="0" smtClean="0"/>
              <a:t>.</a:t>
            </a:r>
          </a:p>
          <a:p>
            <a:pPr marL="342900" indent="-342900">
              <a:buFont typeface="Arial" panose="020B0604020202020204" pitchFamily="34" charset="0"/>
              <a:buChar char="•"/>
            </a:pPr>
            <a:r>
              <a:rPr lang="en-US" dirty="0"/>
              <a:t>Zoo facilities are far too limited to contemplate captive breeding programs for the numbers of species that are now at risk.</a:t>
            </a:r>
          </a:p>
          <a:p>
            <a:pPr marL="342900" indent="-342900">
              <a:buFont typeface="Arial" panose="020B0604020202020204" pitchFamily="34" charset="0"/>
              <a:buChar char="•"/>
            </a:pPr>
            <a:r>
              <a:rPr lang="en-US" dirty="0" smtClean="0"/>
              <a:t>Education is </a:t>
            </a:r>
            <a:r>
              <a:rPr lang="en-US" dirty="0"/>
              <a:t>a potential positive impact of zoos on conservation efforts, particularly given the </a:t>
            </a:r>
            <a:r>
              <a:rPr lang="en-US" dirty="0" smtClean="0"/>
              <a:t>global trend to urbanization and the reduction in contact between people and wildlife</a:t>
            </a:r>
            <a:r>
              <a:rPr lang="en-US" dirty="0"/>
              <a:t>.</a:t>
            </a:r>
          </a:p>
        </p:txBody>
      </p:sp>
    </p:spTree>
    <p:extLst>
      <p:ext uri="{BB962C8B-B14F-4D97-AF65-F5344CB8AC3E}">
        <p14:creationId xmlns:p14="http://schemas.microsoft.com/office/powerpoint/2010/main" val="462166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smtClean="0"/>
              <a:t>21</a:t>
            </a:r>
            <a:r>
              <a:rPr lang="en-US" sz="2400" dirty="0" smtClean="0">
                <a:solidFill>
                  <a:srgbClr val="6CB255"/>
                </a:solidFill>
              </a:rPr>
              <a:t>.19 golden lion tamarin</a:t>
            </a:r>
            <a:endParaRPr lang="en-US" sz="2400" dirty="0">
              <a:solidFill>
                <a:srgbClr val="6CB255"/>
              </a:solidFill>
            </a:endParaRPr>
          </a:p>
        </p:txBody>
      </p:sp>
      <p:pic>
        <p:nvPicPr>
          <p:cNvPr id="3" name="Figure" descr="Photo shows the head and neck of a golden lion tamarin, a small monkey with a bare, flesh-colored face and plentiful long golden hair like a lion’s m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58" b="-3158"/>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Zoos and captive breeding programs help preserve many endangered species, such as this golden lion </a:t>
            </a:r>
            <a:r>
              <a:rPr lang="en-US" sz="1600" dirty="0" err="1">
                <a:solidFill>
                  <a:schemeClr val="tx1"/>
                </a:solidFill>
              </a:rPr>
              <a:t>tamarin</a:t>
            </a:r>
            <a:r>
              <a:rPr lang="en-US" sz="1600" dirty="0">
                <a:solidFill>
                  <a:schemeClr val="tx1"/>
                </a:solidFill>
              </a:rPr>
              <a:t>. (credit: Garrett Ziegler)</a:t>
            </a:r>
          </a:p>
        </p:txBody>
      </p:sp>
      <p:sp>
        <p:nvSpPr>
          <p:cNvPr id="6" name="Disclaimer">
            <a:extLst>
              <a:ext uri="{FF2B5EF4-FFF2-40B4-BE49-F238E27FC236}">
                <a16:creationId xmlns:a16="http://schemas.microsoft.com/office/drawing/2014/main" id="{100B2566-6B40-4726-93BF-9CFA3394F93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68D12F8F-F62A-4BDD-9F95-259FB4FC1B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92325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lstStyle/>
          <a:p>
            <a:r>
              <a:rPr lang="en-US" dirty="0"/>
              <a:t>Types of </a:t>
            </a:r>
            <a:r>
              <a:rPr lang="en-US" dirty="0" smtClean="0"/>
              <a:t>biodiversity 1 of 2 </a:t>
            </a:r>
            <a:r>
              <a:rPr lang="en-US" dirty="0"/>
              <a:t>(21.1) </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776444"/>
          </a:xfrm>
        </p:spPr>
        <p:txBody>
          <a:bodyPr/>
          <a:lstStyle/>
          <a:p>
            <a:pPr marL="342900" indent="-342900">
              <a:buFont typeface="Arial" panose="020B0604020202020204" pitchFamily="34" charset="0"/>
              <a:buChar char="•"/>
            </a:pPr>
            <a:r>
              <a:rPr lang="en-US" dirty="0"/>
              <a:t>A common meaning of biodiversity is simply the number of species in a location or on Earth.  </a:t>
            </a:r>
          </a:p>
          <a:p>
            <a:pPr marL="342900" indent="-342900">
              <a:buFont typeface="Arial" panose="020B0604020202020204" pitchFamily="34" charset="0"/>
              <a:buChar char="•"/>
            </a:pPr>
            <a:r>
              <a:rPr lang="en-US" dirty="0"/>
              <a:t>More sophisticated measures of diversity take into account the relative abundances of species.  </a:t>
            </a:r>
          </a:p>
          <a:p>
            <a:pPr marL="342900" indent="-342900">
              <a:buFont typeface="Arial" panose="020B0604020202020204" pitchFamily="34" charset="0"/>
              <a:buChar char="•"/>
            </a:pPr>
            <a:r>
              <a:rPr lang="en-US" b="1" dirty="0">
                <a:solidFill>
                  <a:srgbClr val="6CB255"/>
                </a:solidFill>
              </a:rPr>
              <a:t>Genetic diversity </a:t>
            </a:r>
            <a:r>
              <a:rPr lang="en-US" dirty="0"/>
              <a:t>is the variety of genes and alleles in a species or other taxonomic group or ecosystem. </a:t>
            </a:r>
          </a:p>
          <a:p>
            <a:pPr marL="1074420" lvl="1" indent="-342900">
              <a:buFont typeface="Arial" panose="020B0604020202020204" pitchFamily="34" charset="0"/>
              <a:buChar char="•"/>
            </a:pPr>
            <a:r>
              <a:rPr lang="en-US" dirty="0"/>
              <a:t>A species’ future potential for adaptation depends on the genetic diversity held in the genomes of the individuals in populations that make up the species. </a:t>
            </a:r>
          </a:p>
          <a:p>
            <a:pPr marL="342900" indent="-342900">
              <a:buFont typeface="Arial" panose="020B0604020202020204" pitchFamily="34" charset="0"/>
              <a:buChar char="•"/>
            </a:pPr>
            <a:r>
              <a:rPr lang="en-US" b="1" dirty="0">
                <a:solidFill>
                  <a:srgbClr val="6CB255"/>
                </a:solidFill>
              </a:rPr>
              <a:t>Chemical diversity </a:t>
            </a:r>
            <a:r>
              <a:rPr lang="en-US" dirty="0"/>
              <a:t>is the variety of metabolic compounds in an ecosystem.</a:t>
            </a:r>
          </a:p>
          <a:p>
            <a:pPr marL="1074420" lvl="1" indent="-342900">
              <a:buFont typeface="Arial" panose="020B0604020202020204" pitchFamily="34" charset="0"/>
              <a:buChar char="•"/>
            </a:pPr>
            <a:r>
              <a:rPr lang="en-US" dirty="0"/>
              <a:t>Species with different genetic makeups produce different assortments of chemicals in their cells.   </a:t>
            </a:r>
          </a:p>
        </p:txBody>
      </p:sp>
    </p:spTree>
    <p:extLst>
      <p:ext uri="{BB962C8B-B14F-4D97-AF65-F5344CB8AC3E}">
        <p14:creationId xmlns:p14="http://schemas.microsoft.com/office/powerpoint/2010/main" val="3008045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endParaRPr lang="en-US" dirty="0"/>
          </a:p>
        </p:txBody>
      </p:sp>
      <p:sp>
        <p:nvSpPr>
          <p:cNvPr id="4" name="Text Placeholder 3"/>
          <p:cNvSpPr>
            <a:spLocks noGrp="1"/>
          </p:cNvSpPr>
          <p:nvPr>
            <p:ph type="body" sz="quarter" idx="14"/>
          </p:nvPr>
        </p:nvSpPr>
        <p:spPr>
          <a:xfrm>
            <a:off x="457200" y="967154"/>
            <a:ext cx="8062912" cy="5043210"/>
          </a:xfrm>
        </p:spPr>
        <p:txBody>
          <a:bodyPr numCol="2"/>
          <a:lstStyle/>
          <a:p>
            <a:pPr marL="342900" indent="-342900">
              <a:buFont typeface="Arial" panose="020B0604020202020204" pitchFamily="34" charset="0"/>
              <a:buChar char="•"/>
            </a:pPr>
            <a:r>
              <a:rPr lang="en-US" dirty="0" smtClean="0"/>
              <a:t>Biodiversity</a:t>
            </a:r>
          </a:p>
          <a:p>
            <a:pPr marL="342900" indent="-342900">
              <a:buFont typeface="Arial" panose="020B0604020202020204" pitchFamily="34" charset="0"/>
              <a:buChar char="•"/>
            </a:pPr>
            <a:r>
              <a:rPr lang="en-US" dirty="0" smtClean="0"/>
              <a:t>Chemical diversity</a:t>
            </a:r>
          </a:p>
          <a:p>
            <a:pPr marL="342900" indent="-342900">
              <a:buFont typeface="Arial" panose="020B0604020202020204" pitchFamily="34" charset="0"/>
              <a:buChar char="•"/>
            </a:pPr>
            <a:r>
              <a:rPr lang="en-US" dirty="0" smtClean="0"/>
              <a:t>Genetic diversity</a:t>
            </a:r>
          </a:p>
          <a:p>
            <a:pPr marL="342900" indent="-342900">
              <a:buFont typeface="Arial" panose="020B0604020202020204" pitchFamily="34" charset="0"/>
              <a:buChar char="•"/>
            </a:pPr>
            <a:r>
              <a:rPr lang="en-US" dirty="0" smtClean="0"/>
              <a:t>Ecosystem diversity</a:t>
            </a:r>
          </a:p>
          <a:p>
            <a:pPr marL="342900" indent="-342900">
              <a:buFont typeface="Arial" panose="020B0604020202020204" pitchFamily="34" charset="0"/>
              <a:buChar char="•"/>
            </a:pPr>
            <a:r>
              <a:rPr lang="en-US" dirty="0" smtClean="0"/>
              <a:t>Endemic species</a:t>
            </a:r>
          </a:p>
          <a:p>
            <a:pPr marL="342900" indent="-342900">
              <a:buFont typeface="Arial" panose="020B0604020202020204" pitchFamily="34" charset="0"/>
              <a:buChar char="•"/>
            </a:pPr>
            <a:r>
              <a:rPr lang="en-US" dirty="0" smtClean="0"/>
              <a:t>Habitat heterogeneity</a:t>
            </a:r>
          </a:p>
          <a:p>
            <a:pPr marL="342900" indent="-342900">
              <a:buFont typeface="Arial" panose="020B0604020202020204" pitchFamily="34" charset="0"/>
              <a:buChar char="•"/>
            </a:pPr>
            <a:r>
              <a:rPr lang="en-US" dirty="0" smtClean="0"/>
              <a:t>Secondary plant compound</a:t>
            </a:r>
          </a:p>
          <a:p>
            <a:pPr marL="342900" indent="-342900">
              <a:buFont typeface="Arial" panose="020B0604020202020204" pitchFamily="34" charset="0"/>
              <a:buChar char="•"/>
            </a:pPr>
            <a:r>
              <a:rPr lang="en-US" dirty="0" smtClean="0"/>
              <a:t>Colony collapse disorder</a:t>
            </a:r>
          </a:p>
          <a:p>
            <a:pPr marL="342900" indent="-342900">
              <a:buFont typeface="Arial" panose="020B0604020202020204" pitchFamily="34" charset="0"/>
              <a:buChar char="•"/>
            </a:pPr>
            <a:r>
              <a:rPr lang="en-US" dirty="0" smtClean="0"/>
              <a:t>Tragedy of the commons</a:t>
            </a:r>
          </a:p>
          <a:p>
            <a:pPr marL="342900" indent="-342900">
              <a:buFont typeface="Arial" panose="020B0604020202020204" pitchFamily="34" charset="0"/>
              <a:buChar char="•"/>
            </a:pPr>
            <a:r>
              <a:rPr lang="en-US" dirty="0" smtClean="0"/>
              <a:t>Bush meat</a:t>
            </a:r>
          </a:p>
          <a:p>
            <a:pPr marL="342900" indent="-342900">
              <a:buFont typeface="Arial" panose="020B0604020202020204" pitchFamily="34" charset="0"/>
              <a:buChar char="•"/>
            </a:pPr>
            <a:r>
              <a:rPr lang="en-US" dirty="0" smtClean="0"/>
              <a:t>Exotic species</a:t>
            </a:r>
          </a:p>
          <a:p>
            <a:pPr marL="342900" indent="-342900">
              <a:buFont typeface="Arial" panose="020B0604020202020204" pitchFamily="34" charset="0"/>
              <a:buChar char="•"/>
            </a:pPr>
            <a:r>
              <a:rPr lang="en-US" dirty="0" err="1" smtClean="0"/>
              <a:t>Chytridiomycosis</a:t>
            </a:r>
            <a:endParaRPr lang="en-US" dirty="0" smtClean="0"/>
          </a:p>
          <a:p>
            <a:pPr marL="342900" indent="-342900">
              <a:buFont typeface="Arial" panose="020B0604020202020204" pitchFamily="34" charset="0"/>
              <a:buChar char="•"/>
            </a:pPr>
            <a:r>
              <a:rPr lang="en-US" dirty="0" smtClean="0"/>
              <a:t>White nose syndrome </a:t>
            </a:r>
          </a:p>
          <a:p>
            <a:pPr marL="342900" indent="-342900">
              <a:buFont typeface="Arial" panose="020B0604020202020204" pitchFamily="34" charset="0"/>
              <a:buChar char="•"/>
            </a:pPr>
            <a:r>
              <a:rPr lang="en-US" dirty="0" smtClean="0"/>
              <a:t>Mass extinction</a:t>
            </a:r>
          </a:p>
          <a:p>
            <a:pPr marL="342900" indent="-342900">
              <a:buFont typeface="Arial" panose="020B0604020202020204" pitchFamily="34" charset="0"/>
              <a:buChar char="•"/>
            </a:pPr>
            <a:r>
              <a:rPr lang="en-US" dirty="0" smtClean="0"/>
              <a:t>Background extinction rate</a:t>
            </a:r>
          </a:p>
          <a:p>
            <a:pPr marL="342900" indent="-342900">
              <a:buFont typeface="Arial" panose="020B0604020202020204" pitchFamily="34" charset="0"/>
              <a:buChar char="•"/>
            </a:pPr>
            <a:r>
              <a:rPr lang="en-US" dirty="0" smtClean="0"/>
              <a:t>Species-area relationship </a:t>
            </a:r>
          </a:p>
          <a:p>
            <a:pPr marL="342900" indent="-342900">
              <a:buFont typeface="Arial" panose="020B0604020202020204" pitchFamily="34" charset="0"/>
              <a:buChar char="•"/>
            </a:pPr>
            <a:r>
              <a:rPr lang="en-US" dirty="0" smtClean="0"/>
              <a:t>Preserve</a:t>
            </a:r>
          </a:p>
          <a:p>
            <a:pPr marL="342900" indent="-342900">
              <a:buFont typeface="Arial" panose="020B0604020202020204" pitchFamily="34" charset="0"/>
              <a:buChar char="•"/>
            </a:pPr>
            <a:r>
              <a:rPr lang="en-US" smtClean="0"/>
              <a:t>Biological hotspot </a:t>
            </a: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861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lstStyle/>
          <a:p>
            <a:r>
              <a:rPr lang="en-US" dirty="0"/>
              <a:t>Types of </a:t>
            </a:r>
            <a:r>
              <a:rPr lang="en-US" dirty="0" smtClean="0"/>
              <a:t>biodiversity 2 of 2 </a:t>
            </a:r>
            <a:r>
              <a:rPr lang="en-US" dirty="0"/>
              <a:t>(21.1) </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062912" cy="4853368"/>
          </a:xfrm>
        </p:spPr>
        <p:txBody>
          <a:bodyPr/>
          <a:lstStyle/>
          <a:p>
            <a:pPr marL="342900" indent="-342900">
              <a:buFont typeface="Arial" panose="020B0604020202020204" pitchFamily="34" charset="0"/>
              <a:buChar char="•"/>
            </a:pPr>
            <a:r>
              <a:rPr lang="en-US" dirty="0"/>
              <a:t>Chemical diversity is important for humans because of the potential uses for these chemicals, such as medications. </a:t>
            </a:r>
          </a:p>
          <a:p>
            <a:pPr marL="1074420" lvl="1" indent="-342900">
              <a:buFont typeface="Arial" panose="020B0604020202020204" pitchFamily="34" charset="0"/>
              <a:buChar char="•"/>
            </a:pPr>
            <a:r>
              <a:rPr lang="en-US" dirty="0"/>
              <a:t>At present, it is far cheaper to discover compounds made by an organism than to imagine them and then synthesize them in a laboratory. </a:t>
            </a:r>
          </a:p>
          <a:p>
            <a:pPr marL="342900" indent="-342900">
              <a:buFont typeface="Arial" panose="020B0604020202020204" pitchFamily="34" charset="0"/>
              <a:buChar char="•"/>
            </a:pPr>
            <a:r>
              <a:rPr lang="en-US" b="1" dirty="0">
                <a:solidFill>
                  <a:srgbClr val="6CB255"/>
                </a:solidFill>
              </a:rPr>
              <a:t>Ecosystem diversity </a:t>
            </a:r>
            <a:r>
              <a:rPr lang="en-US" dirty="0"/>
              <a:t>is the number of different ecosystems on Earth or in a geographical area.</a:t>
            </a:r>
          </a:p>
          <a:p>
            <a:pPr marL="1074420" lvl="1" indent="-342900">
              <a:buFont typeface="Arial" panose="020B0604020202020204" pitchFamily="34" charset="0"/>
              <a:buChar char="•"/>
            </a:pPr>
            <a:r>
              <a:rPr lang="en-US" dirty="0"/>
              <a:t>Whole ecosystems can disappear even if some of the species might survive by adapting to other ecosystems.</a:t>
            </a:r>
          </a:p>
          <a:p>
            <a:pPr marL="1074420" lvl="1" indent="-342900">
              <a:buFont typeface="Arial" panose="020B0604020202020204" pitchFamily="34" charset="0"/>
              <a:buChar char="•"/>
            </a:pPr>
            <a:r>
              <a:rPr lang="en-US" dirty="0"/>
              <a:t> An example of a largely extinct ecosystem in North America is the prairie ecosystem (Figure 21.3).</a:t>
            </a:r>
          </a:p>
          <a:p>
            <a:pPr marL="1074420" lvl="1" indent="-342900">
              <a:buFont typeface="Arial" panose="020B0604020202020204" pitchFamily="34" charset="0"/>
              <a:buChar char="•"/>
            </a:pPr>
            <a:r>
              <a:rPr lang="en-US" dirty="0"/>
              <a:t>Their agricultural soils are now being depleted unless they are maintained artificially at greater expense.</a:t>
            </a:r>
          </a:p>
        </p:txBody>
      </p:sp>
    </p:spTree>
    <p:extLst>
      <p:ext uri="{BB962C8B-B14F-4D97-AF65-F5344CB8AC3E}">
        <p14:creationId xmlns:p14="http://schemas.microsoft.com/office/powerpoint/2010/main" val="207841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 variety of ecosystems </a:t>
            </a:r>
          </a:p>
        </p:txBody>
      </p:sp>
      <p:pic>
        <p:nvPicPr>
          <p:cNvPr id="2" name="Figure" descr="Photo on the left shows a coral reef. Some of the coral is lobe-shaped, with bumpy pink protrusions, and the other coral has long, slender beige branches. Fish swim among the coral. Photo on the right is a rolling prairie with nothing but tall brown grass as far as the eye can s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973" b="-16973"/>
          <a:stretch>
            <a:fillRect/>
          </a:stretch>
        </p:blipFill>
        <p:spPr/>
      </p:pic>
      <p:sp>
        <p:nvSpPr>
          <p:cNvPr id="7" name="Figure Legend"/>
          <p:cNvSpPr>
            <a:spLocks noGrp="1"/>
          </p:cNvSpPr>
          <p:nvPr>
            <p:ph type="body" sz="quarter" idx="14"/>
          </p:nvPr>
        </p:nvSpPr>
        <p:spPr/>
        <p:txBody>
          <a:bodyPr>
            <a:normAutofit/>
          </a:bodyPr>
          <a:lstStyle/>
          <a:p>
            <a:r>
              <a:rPr lang="en-US" sz="1600" dirty="0"/>
              <a:t>The variety of ecosystems on Earth—from coral reef to prairie—enables a great diversity of species to exist. (credit “coral reef”: modification of work by Jim Maragos, USFWS; credit: “prairie”: modification of work by Jim </a:t>
            </a:r>
            <a:r>
              <a:rPr lang="en-US" sz="1600" dirty="0" err="1"/>
              <a:t>Minnerath</a:t>
            </a:r>
            <a:r>
              <a:rPr lang="en-US" sz="1600" dirty="0"/>
              <a:t>, USFWS)</a:t>
            </a:r>
          </a:p>
        </p:txBody>
      </p:sp>
      <p:sp>
        <p:nvSpPr>
          <p:cNvPr id="6" name="Disclaimer">
            <a:extLst>
              <a:ext uri="{FF2B5EF4-FFF2-40B4-BE49-F238E27FC236}">
                <a16:creationId xmlns:a16="http://schemas.microsoft.com/office/drawing/2014/main" id="{C3EFE20C-E3DE-4D7B-A67D-740DBB6A82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4A930D38-0A1B-4147-A79C-725976225E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84138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2F1-47A9-4673-BDFD-8AD41D3B050D}"/>
              </a:ext>
            </a:extLst>
          </p:cNvPr>
          <p:cNvSpPr>
            <a:spLocks noGrp="1"/>
          </p:cNvSpPr>
          <p:nvPr>
            <p:ph type="title"/>
          </p:nvPr>
        </p:nvSpPr>
        <p:spPr/>
        <p:txBody>
          <a:bodyPr/>
          <a:lstStyle/>
          <a:p>
            <a:r>
              <a:rPr lang="en-US" dirty="0"/>
              <a:t>Current species diversity (21.1)</a:t>
            </a:r>
          </a:p>
        </p:txBody>
      </p:sp>
      <p:sp>
        <p:nvSpPr>
          <p:cNvPr id="4" name="Text Placeholder 3">
            <a:extLst>
              <a:ext uri="{FF2B5EF4-FFF2-40B4-BE49-F238E27FC236}">
                <a16:creationId xmlns:a16="http://schemas.microsoft.com/office/drawing/2014/main" id="{976EA6DE-89E1-4A2B-8122-C7CD57447D5D}"/>
              </a:ext>
            </a:extLst>
          </p:cNvPr>
          <p:cNvSpPr>
            <a:spLocks noGrp="1"/>
          </p:cNvSpPr>
          <p:nvPr>
            <p:ph type="body" sz="quarter" idx="14"/>
          </p:nvPr>
        </p:nvSpPr>
        <p:spPr>
          <a:xfrm>
            <a:off x="457200" y="1156996"/>
            <a:ext cx="8199120" cy="4853368"/>
          </a:xfrm>
        </p:spPr>
        <p:txBody>
          <a:bodyPr/>
          <a:lstStyle/>
          <a:p>
            <a:pPr marL="342900" indent="-342900">
              <a:buFont typeface="Arial" panose="020B0604020202020204" pitchFamily="34" charset="0"/>
              <a:buChar char="•"/>
            </a:pPr>
            <a:r>
              <a:rPr lang="en-US" dirty="0"/>
              <a:t>Despite considerable effort, knowledge of the species that inhabit the planet is limited. </a:t>
            </a:r>
          </a:p>
          <a:p>
            <a:pPr marL="342900" indent="-342900">
              <a:buFont typeface="Arial" panose="020B0604020202020204" pitchFamily="34" charset="0"/>
              <a:buChar char="•"/>
            </a:pPr>
            <a:r>
              <a:rPr lang="en-US" dirty="0"/>
              <a:t>A recent estimate suggests that the total number of named eukaryote species is about 1.5 million species.  This likely accounts for less than 20% of the total number of eukaryote species.</a:t>
            </a:r>
          </a:p>
          <a:p>
            <a:pPr marL="342900" indent="-342900">
              <a:buFont typeface="Arial" panose="020B0604020202020204" pitchFamily="34" charset="0"/>
              <a:buChar char="•"/>
            </a:pPr>
            <a:r>
              <a:rPr lang="en-US" dirty="0"/>
              <a:t>Estimates of numbers of prokaryotic species are largely guesses, but biologists agree that science has only just begun to catalog their diversity. </a:t>
            </a:r>
          </a:p>
          <a:p>
            <a:pPr marL="342900" indent="-342900">
              <a:buFont typeface="Arial" panose="020B0604020202020204" pitchFamily="34" charset="0"/>
              <a:buChar char="•"/>
            </a:pPr>
            <a:r>
              <a:rPr lang="en-US" dirty="0"/>
              <a:t>There are various initiatives to catalog described species and the internet is facilitating that effort. </a:t>
            </a:r>
          </a:p>
          <a:p>
            <a:pPr marL="342900" indent="-342900">
              <a:buFont typeface="Arial" panose="020B0604020202020204" pitchFamily="34" charset="0"/>
              <a:buChar char="•"/>
            </a:pPr>
            <a:r>
              <a:rPr lang="en-US" dirty="0"/>
              <a:t>The task, however, is becoming increasingly impossible over time as extinction removes species from Earth faster than they can be described.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0163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996</TotalTime>
  <Words>6336</Words>
  <Application>Microsoft Office PowerPoint</Application>
  <PresentationFormat>On-screen Show (4:3)</PresentationFormat>
  <Paragraphs>316</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Arial Black</vt:lpstr>
      <vt:lpstr>Calibri</vt:lpstr>
      <vt:lpstr>Essential</vt:lpstr>
      <vt:lpstr>Concepts of Biology</vt:lpstr>
      <vt:lpstr>Introduction </vt:lpstr>
      <vt:lpstr>Figure 21.1 amazon rainforest </vt:lpstr>
      <vt:lpstr>Importance of biodiversity (21.1) </vt:lpstr>
      <vt:lpstr>Figure 21.2 high biodiversity </vt:lpstr>
      <vt:lpstr>Types of biodiversity 1 of 2 (21.1) </vt:lpstr>
      <vt:lpstr>Types of biodiversity 2 of 2 (21.1) </vt:lpstr>
      <vt:lpstr>Figure 21.3 variety of ecosystems </vt:lpstr>
      <vt:lpstr>Current species diversity (21.1)</vt:lpstr>
      <vt:lpstr>Patterns of biodiversity (21.1)</vt:lpstr>
      <vt:lpstr>Figure 21.4 biodiversity by latitude </vt:lpstr>
      <vt:lpstr>importance of biodiversity (21.1) human health </vt:lpstr>
      <vt:lpstr>Figure 21.5 plant derived medicine </vt:lpstr>
      <vt:lpstr>importance of biodiversity (21.1) agricultural 1 of 2</vt:lpstr>
      <vt:lpstr>Figure 21.6 Svalbard Global seed vault </vt:lpstr>
      <vt:lpstr>importance of biodiversity (21.1) agricultural 2 of 2 </vt:lpstr>
      <vt:lpstr>importance of biodiversity (21.1) wild food sources  </vt:lpstr>
      <vt:lpstr>Fisheries Concept in action </vt:lpstr>
      <vt:lpstr>Threats to biodiversity (21.2)</vt:lpstr>
      <vt:lpstr>Figure 21.7 climate change </vt:lpstr>
      <vt:lpstr>Habitat loss 1 of 2 (21.2)</vt:lpstr>
      <vt:lpstr>Figure 21.8 oil palm plantation </vt:lpstr>
      <vt:lpstr>Habitat loss 2 of 2 (21.2)</vt:lpstr>
      <vt:lpstr>Overharvesting 1 of 2 (21.2)</vt:lpstr>
      <vt:lpstr>Habitat map Concept in action </vt:lpstr>
      <vt:lpstr>Overharvesting 2 of 2 (21.2)</vt:lpstr>
      <vt:lpstr>Ocean Concept in action </vt:lpstr>
      <vt:lpstr>Exotic species 1 of 3 (21.2)</vt:lpstr>
      <vt:lpstr>Figure 21.9 an exotic snake in guam </vt:lpstr>
      <vt:lpstr>Global Database Concept in action </vt:lpstr>
      <vt:lpstr>Exotic species 2 of 3 (21.2)</vt:lpstr>
      <vt:lpstr>Exotic species 3 of 3 (21.2)</vt:lpstr>
      <vt:lpstr>Figure 21.10 chytridiomycosis </vt:lpstr>
      <vt:lpstr>Figure 21.11 White-nose syndrome</vt:lpstr>
      <vt:lpstr>Climate change 1 of 3 (21.2)</vt:lpstr>
      <vt:lpstr>Climate change 2 of 3 (21.2)</vt:lpstr>
      <vt:lpstr>Climate change 3 of 3 (21.2)</vt:lpstr>
      <vt:lpstr>Figure 21.12  Glacier retreat due to global warming </vt:lpstr>
      <vt:lpstr>Preserving biodiversity (21.3)  change in biodiversity through time </vt:lpstr>
      <vt:lpstr>Figure 21.13 mass extinctions </vt:lpstr>
      <vt:lpstr>Recent and current extinction rates (21.3)</vt:lpstr>
      <vt:lpstr>Figure 21.14 dodo bird</vt:lpstr>
      <vt:lpstr>Estimates of present day  extinction rates 1 of 2 (21.3)</vt:lpstr>
      <vt:lpstr>Estimates of present day  extinction rates 2 of 2 (21.3)</vt:lpstr>
      <vt:lpstr>Figure 21.15 species-area curve </vt:lpstr>
      <vt:lpstr>Extinction Concept in action </vt:lpstr>
      <vt:lpstr>Conservation of biodiversity (21.3)</vt:lpstr>
      <vt:lpstr>Changing human behavior 1 of 2 (21.3)</vt:lpstr>
      <vt:lpstr>Changing human behavior 2 of 2 (21.3)</vt:lpstr>
      <vt:lpstr>Conservation in preserves 1 of 3 (21.3)</vt:lpstr>
      <vt:lpstr>Figure 21.16 a national park</vt:lpstr>
      <vt:lpstr>Conservation in preserves 2 of 3 (21.3)</vt:lpstr>
      <vt:lpstr>Figure 21.17 biodiversity hotspots </vt:lpstr>
      <vt:lpstr>Conservation in preserves 3 of 3 (21.3)</vt:lpstr>
      <vt:lpstr>Protected areas Concept in action </vt:lpstr>
      <vt:lpstr>Habitat restoration (21.3)</vt:lpstr>
      <vt:lpstr>Figure 21.18 The gibbon wolf</vt:lpstr>
      <vt:lpstr>The role of zoos and captive breeding (21.3)</vt:lpstr>
      <vt:lpstr>Figure 21.19 golden lion tamarin</vt:lpstr>
      <vt:lpstr>Vocabulary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21 - CONSERVATION AND BIODIVERSITY</dc:title>
  <dc:creator>Spuddy McSpare</dc:creator>
  <cp:lastModifiedBy>Amanda Brammer</cp:lastModifiedBy>
  <cp:revision>191</cp:revision>
  <dcterms:created xsi:type="dcterms:W3CDTF">2012-06-04T02:13:36Z</dcterms:created>
  <dcterms:modified xsi:type="dcterms:W3CDTF">2019-07-30T15:45:33Z</dcterms:modified>
</cp:coreProperties>
</file>