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8"/>
  </p:notesMasterIdLst>
  <p:handoutMasterIdLst>
    <p:handoutMasterId r:id="rId69"/>
  </p:handoutMasterIdLst>
  <p:sldIdLst>
    <p:sldId id="256" r:id="rId2"/>
    <p:sldId id="307" r:id="rId3"/>
    <p:sldId id="279" r:id="rId4"/>
    <p:sldId id="306" r:id="rId5"/>
    <p:sldId id="280" r:id="rId6"/>
    <p:sldId id="308" r:id="rId7"/>
    <p:sldId id="309" r:id="rId8"/>
    <p:sldId id="281" r:id="rId9"/>
    <p:sldId id="310" r:id="rId10"/>
    <p:sldId id="311" r:id="rId11"/>
    <p:sldId id="282" r:id="rId12"/>
    <p:sldId id="312" r:id="rId13"/>
    <p:sldId id="313" r:id="rId14"/>
    <p:sldId id="283" r:id="rId15"/>
    <p:sldId id="273" r:id="rId16"/>
    <p:sldId id="314" r:id="rId17"/>
    <p:sldId id="315" r:id="rId18"/>
    <p:sldId id="316" r:id="rId19"/>
    <p:sldId id="277" r:id="rId20"/>
    <p:sldId id="317" r:id="rId21"/>
    <p:sldId id="284" r:id="rId22"/>
    <p:sldId id="318" r:id="rId23"/>
    <p:sldId id="319" r:id="rId24"/>
    <p:sldId id="285" r:id="rId25"/>
    <p:sldId id="286" r:id="rId26"/>
    <p:sldId id="407" r:id="rId27"/>
    <p:sldId id="320" r:id="rId28"/>
    <p:sldId id="321" r:id="rId29"/>
    <p:sldId id="287" r:id="rId30"/>
    <p:sldId id="288" r:id="rId31"/>
    <p:sldId id="322" r:id="rId32"/>
    <p:sldId id="409" r:id="rId33"/>
    <p:sldId id="408" r:id="rId34"/>
    <p:sldId id="410" r:id="rId35"/>
    <p:sldId id="411" r:id="rId36"/>
    <p:sldId id="289" r:id="rId37"/>
    <p:sldId id="412" r:id="rId38"/>
    <p:sldId id="290" r:id="rId39"/>
    <p:sldId id="413" r:id="rId40"/>
    <p:sldId id="291" r:id="rId41"/>
    <p:sldId id="292" r:id="rId42"/>
    <p:sldId id="414" r:id="rId43"/>
    <p:sldId id="293" r:id="rId44"/>
    <p:sldId id="296" r:id="rId45"/>
    <p:sldId id="415" r:id="rId46"/>
    <p:sldId id="416" r:id="rId47"/>
    <p:sldId id="294" r:id="rId48"/>
    <p:sldId id="417" r:id="rId49"/>
    <p:sldId id="297" r:id="rId50"/>
    <p:sldId id="298" r:id="rId51"/>
    <p:sldId id="418" r:id="rId52"/>
    <p:sldId id="299" r:id="rId53"/>
    <p:sldId id="419" r:id="rId54"/>
    <p:sldId id="420" r:id="rId55"/>
    <p:sldId id="300" r:id="rId56"/>
    <p:sldId id="421" r:id="rId57"/>
    <p:sldId id="301" r:id="rId58"/>
    <p:sldId id="422" r:id="rId59"/>
    <p:sldId id="302" r:id="rId60"/>
    <p:sldId id="423" r:id="rId61"/>
    <p:sldId id="424" r:id="rId62"/>
    <p:sldId id="303" r:id="rId63"/>
    <p:sldId id="425" r:id="rId64"/>
    <p:sldId id="304" r:id="rId65"/>
    <p:sldId id="426" r:id="rId66"/>
    <p:sldId id="427"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9" d="100"/>
          <a:sy n="109" d="100"/>
        </p:scale>
        <p:origin x="1680" y="78"/>
      </p:cViewPr>
      <p:guideLst>
        <p:guide orient="horz" pos="2160"/>
        <p:guide pos="2880"/>
      </p:guideLst>
    </p:cSldViewPr>
  </p:slideViewPr>
  <p:outlineViewPr>
    <p:cViewPr>
      <p:scale>
        <a:sx n="33" d="100"/>
        <a:sy n="33" d="100"/>
      </p:scale>
      <p:origin x="0" y="-87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7C8134-C312-43FE-9A0A-4C22EE27535F}" type="datetimeFigureOut">
              <a:rPr lang="en-US" smtClean="0"/>
              <a:t>7/30/2019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771B53-74DE-4C56-B070-EB69BECBEE32}" type="slidenum">
              <a:rPr lang="en-US" smtClean="0"/>
              <a:t>‹#›</a:t>
            </a:fld>
            <a:endParaRPr lang="en-US"/>
          </a:p>
        </p:txBody>
      </p:sp>
    </p:spTree>
    <p:extLst>
      <p:ext uri="{BB962C8B-B14F-4D97-AF65-F5344CB8AC3E}">
        <p14:creationId xmlns:p14="http://schemas.microsoft.com/office/powerpoint/2010/main" val="40424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Garlic </a:t>
            </a:r>
            <a:r>
              <a:rPr lang="en-US" dirty="0" err="1"/>
              <a:t>mus</a:t>
            </a:r>
            <a:endParaRPr lang="en-US" dirty="0"/>
          </a:p>
        </p:txBody>
      </p:sp>
      <p:sp>
        <p:nvSpPr>
          <p:cNvPr id="4" name="Slide Number Placeholder 3"/>
          <p:cNvSpPr>
            <a:spLocks noGrp="1"/>
          </p:cNvSpPr>
          <p:nvPr>
            <p:ph type="sldNum" sz="quarter" idx="5"/>
          </p:nvPr>
        </p:nvSpPr>
        <p:spPr/>
        <p:txBody>
          <a:bodyPr/>
          <a:lstStyle/>
          <a:p>
            <a:fld id="{BC771B53-74DE-4C56-B070-EB69BECBEE32}" type="slidenum">
              <a:rPr lang="en-US" smtClean="0"/>
              <a:t>58</a:t>
            </a:fld>
            <a:endParaRPr lang="en-US"/>
          </a:p>
        </p:txBody>
      </p:sp>
    </p:spTree>
    <p:extLst>
      <p:ext uri="{BB962C8B-B14F-4D97-AF65-F5344CB8AC3E}">
        <p14:creationId xmlns:p14="http://schemas.microsoft.com/office/powerpoint/2010/main" val="264994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71B53-74DE-4C56-B070-EB69BECBEE32}" type="slidenum">
              <a:rPr lang="en-US" smtClean="0"/>
              <a:t>65</a:t>
            </a:fld>
            <a:endParaRPr lang="en-US"/>
          </a:p>
        </p:txBody>
      </p:sp>
    </p:spTree>
    <p:extLst>
      <p:ext uri="{BB962C8B-B14F-4D97-AF65-F5344CB8AC3E}">
        <p14:creationId xmlns:p14="http://schemas.microsoft.com/office/powerpoint/2010/main" val="34860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penstaxcollege.org/l/humangrowth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openstaxcollege.org/l/populations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openstaxcollege.org/l/find_the_mimic2" TargetMode="External"/><Relationship Id="rId2" Type="http://schemas.openxmlformats.org/officeDocument/2006/relationships/hyperlink" Target="http://openstaxcollege.org/l/populations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openstaxcollege.org/l/symbiosi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800F0C-0B38-45C0-ACD0-BD1CD20C7C63}"/>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19 POPULATION AND COMMUNITY ECOLOGY</a:t>
            </a:r>
          </a:p>
          <a:p>
            <a:pPr algn="ctr"/>
            <a:r>
              <a:rPr lang="en-US" sz="1600" cap="none" dirty="0">
                <a:solidFill>
                  <a:schemeClr val="tx1"/>
                </a:solidFill>
                <a:latin typeface="+mn-lt"/>
              </a:rPr>
              <a:t>PowerPoint Image Slideshow</a:t>
            </a:r>
          </a:p>
        </p:txBody>
      </p:sp>
      <p:pic>
        <p:nvPicPr>
          <p:cNvPr id="6" name="Figure" descr="Concepts of Biology">
            <a:extLst>
              <a:ext uri="{FF2B5EF4-FFF2-40B4-BE49-F238E27FC236}">
                <a16:creationId xmlns:a16="http://schemas.microsoft.com/office/drawing/2014/main" id="{572F0AC6-5AB3-4F0E-BDB0-1169D09EA1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4" name="Picture 3" descr="Picture slides by Spuddy McSpare.  Information slides by Amanda Brammer, M.S. Associate Professor NTCC.  CC-BY-NC-SA. " title="Licensing"/>
          <p:cNvPicPr>
            <a:picLocks noChangeAspect="1"/>
          </p:cNvPicPr>
          <p:nvPr/>
        </p:nvPicPr>
        <p:blipFill>
          <a:blip r:embed="rId3"/>
          <a:stretch>
            <a:fillRect/>
          </a:stretch>
        </p:blipFill>
        <p:spPr>
          <a:xfrm>
            <a:off x="494934" y="6023096"/>
            <a:ext cx="6905625" cy="561975"/>
          </a:xfrm>
          <a:prstGeom prst="rect">
            <a:avLst/>
          </a:prstGeom>
        </p:spPr>
      </p:pic>
      <p:pic>
        <p:nvPicPr>
          <p:cNvPr id="7" name="OpenStaxLogo" descr="openstax college logo">
            <a:extLst>
              <a:ext uri="{FF2B5EF4-FFF2-40B4-BE49-F238E27FC236}">
                <a16:creationId xmlns:a16="http://schemas.microsoft.com/office/drawing/2014/main" id="{DD2A2F6B-14DC-4D83-A880-7709873941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79919" y="4765516"/>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lstStyle/>
          <a:p>
            <a:r>
              <a:rPr lang="en-US" dirty="0"/>
              <a:t>Population demographics and dynamics </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199" y="1078295"/>
            <a:ext cx="8398565" cy="5143602"/>
          </a:xfrm>
        </p:spPr>
        <p:txBody>
          <a:bodyPr>
            <a:noAutofit/>
          </a:bodyPr>
          <a:lstStyle/>
          <a:p>
            <a:pPr marL="342900" indent="-342900">
              <a:buFont typeface="Arial" panose="020B0604020202020204" pitchFamily="34" charset="0"/>
              <a:buChar char="•"/>
            </a:pPr>
            <a:r>
              <a:rPr lang="en-US" dirty="0"/>
              <a:t>Another tool is a </a:t>
            </a:r>
            <a:r>
              <a:rPr lang="en-US" b="1" dirty="0">
                <a:solidFill>
                  <a:srgbClr val="6CB255"/>
                </a:solidFill>
              </a:rPr>
              <a:t>survivorship curve</a:t>
            </a:r>
            <a:r>
              <a:rPr lang="en-US" dirty="0"/>
              <a:t>, which is a graph of the number of individuals surviving at each age interval versus time. </a:t>
            </a:r>
          </a:p>
          <a:p>
            <a:pPr marL="342900" indent="-342900">
              <a:buFont typeface="Arial" panose="020B0604020202020204" pitchFamily="34" charset="0"/>
              <a:buChar char="•"/>
            </a:pPr>
            <a:r>
              <a:rPr lang="en-US" dirty="0"/>
              <a:t>There are three types of survivorship curves (Figure 19.4).</a:t>
            </a:r>
          </a:p>
          <a:p>
            <a:pPr marL="342900" indent="-342900">
              <a:buFont typeface="Arial" panose="020B0604020202020204" pitchFamily="34" charset="0"/>
              <a:buChar char="•"/>
            </a:pPr>
            <a:r>
              <a:rPr lang="en-US" dirty="0"/>
              <a:t>In </a:t>
            </a:r>
            <a:r>
              <a:rPr lang="en-US" b="1" dirty="0">
                <a:solidFill>
                  <a:srgbClr val="6CB255"/>
                </a:solidFill>
              </a:rPr>
              <a:t>type I</a:t>
            </a:r>
            <a:r>
              <a:rPr lang="en-US" dirty="0"/>
              <a:t> curves, mortality is low in the early years and occurs mostly in older individuals. Organisms typically produce few offspring and provide good care to the offspring (humans and other mammals).</a:t>
            </a:r>
          </a:p>
          <a:p>
            <a:pPr marL="342900" indent="-342900">
              <a:buFont typeface="Arial" panose="020B0604020202020204" pitchFamily="34" charset="0"/>
              <a:buChar char="•"/>
            </a:pPr>
            <a:r>
              <a:rPr lang="en-US" dirty="0"/>
              <a:t>In </a:t>
            </a:r>
            <a:r>
              <a:rPr lang="en-US" b="1" dirty="0">
                <a:solidFill>
                  <a:srgbClr val="6CB255"/>
                </a:solidFill>
              </a:rPr>
              <a:t>type II </a:t>
            </a:r>
            <a:r>
              <a:rPr lang="en-US" dirty="0"/>
              <a:t>curves, mortality is relatively constant throughout the entire life span, and mortality is equally likely to occur at any point in the lifespan (most birds).</a:t>
            </a:r>
          </a:p>
          <a:p>
            <a:pPr marL="342900" indent="-342900">
              <a:buFont typeface="Arial" panose="020B0604020202020204" pitchFamily="34" charset="0"/>
              <a:buChar char="•"/>
            </a:pPr>
            <a:r>
              <a:rPr lang="en-US" dirty="0"/>
              <a:t>In </a:t>
            </a:r>
            <a:r>
              <a:rPr lang="en-US" b="1" dirty="0">
                <a:solidFill>
                  <a:srgbClr val="6CB255"/>
                </a:solidFill>
              </a:rPr>
              <a:t>type III </a:t>
            </a:r>
            <a:r>
              <a:rPr lang="en-US" dirty="0"/>
              <a:t>curves, the young experience the highest mortality with much lower mortality rates for organisms that make it to advanced years. Organisms typically produce large numbers of offspring, but provide very little or no care for them (trees and many invertebrates).  </a:t>
            </a:r>
          </a:p>
        </p:txBody>
      </p:sp>
    </p:spTree>
    <p:extLst>
      <p:ext uri="{BB962C8B-B14F-4D97-AF65-F5344CB8AC3E}">
        <p14:creationId xmlns:p14="http://schemas.microsoft.com/office/powerpoint/2010/main" val="167524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19.4 survivorship curves </a:t>
            </a:r>
          </a:p>
        </p:txBody>
      </p:sp>
      <p:pic>
        <p:nvPicPr>
          <p:cNvPr id="2" name="Figure"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84" r="-50784"/>
          <a:stretch>
            <a:fillRect/>
          </a:stretch>
        </p:blipFill>
        <p:spPr/>
      </p:pic>
      <p:sp>
        <p:nvSpPr>
          <p:cNvPr id="7" name="Figure Legend"/>
          <p:cNvSpPr>
            <a:spLocks noGrp="1"/>
          </p:cNvSpPr>
          <p:nvPr>
            <p:ph type="body" sz="quarter" idx="14"/>
          </p:nvPr>
        </p:nvSpPr>
        <p:spPr>
          <a:xfrm>
            <a:off x="457199" y="4843982"/>
            <a:ext cx="8239539" cy="1166382"/>
          </a:xfrm>
        </p:spPr>
        <p:txBody>
          <a:bodyPr>
            <a:noAutofit/>
          </a:bodyPr>
          <a:lstStyle/>
          <a:p>
            <a:r>
              <a:rPr lang="en-US" sz="1600" dirty="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p>
        </p:txBody>
      </p:sp>
      <p:sp>
        <p:nvSpPr>
          <p:cNvPr id="6" name="Disclaimer">
            <a:extLst>
              <a:ext uri="{FF2B5EF4-FFF2-40B4-BE49-F238E27FC236}">
                <a16:creationId xmlns:a16="http://schemas.microsoft.com/office/drawing/2014/main" id="{D1CAE8DE-F301-4372-AAEB-303DF854B4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4F29E74-3F33-4245-861D-660E1999A2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645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1079-1902-47DA-A6C1-14F0D0851408}"/>
              </a:ext>
            </a:extLst>
          </p:cNvPr>
          <p:cNvSpPr>
            <a:spLocks noGrp="1"/>
          </p:cNvSpPr>
          <p:nvPr>
            <p:ph type="title"/>
          </p:nvPr>
        </p:nvSpPr>
        <p:spPr/>
        <p:txBody>
          <a:bodyPr/>
          <a:lstStyle/>
          <a:p>
            <a:r>
              <a:rPr lang="en-US" dirty="0"/>
              <a:t>Population growth and regulation (19.2) </a:t>
            </a:r>
          </a:p>
        </p:txBody>
      </p:sp>
      <p:sp>
        <p:nvSpPr>
          <p:cNvPr id="4" name="Text Placeholder 3">
            <a:extLst>
              <a:ext uri="{FF2B5EF4-FFF2-40B4-BE49-F238E27FC236}">
                <a16:creationId xmlns:a16="http://schemas.microsoft.com/office/drawing/2014/main" id="{5C81A3A8-33E6-4799-B33C-6E3CFEC8E830}"/>
              </a:ext>
            </a:extLst>
          </p:cNvPr>
          <p:cNvSpPr>
            <a:spLocks noGrp="1"/>
          </p:cNvSpPr>
          <p:nvPr>
            <p:ph type="body" sz="quarter" idx="14"/>
          </p:nvPr>
        </p:nvSpPr>
        <p:spPr>
          <a:xfrm>
            <a:off x="457200" y="1192696"/>
            <a:ext cx="8062912" cy="4817668"/>
          </a:xfrm>
        </p:spPr>
        <p:txBody>
          <a:bodyPr/>
          <a:lstStyle/>
          <a:p>
            <a:pPr marL="342900" indent="-342900">
              <a:buFont typeface="Arial" panose="020B0604020202020204" pitchFamily="34" charset="0"/>
              <a:buChar char="•"/>
            </a:pPr>
            <a:r>
              <a:rPr lang="en-US" dirty="0"/>
              <a:t>Populations with abundant natural resources grow very rapidly; however, they limit further growth by depleting their resources.</a:t>
            </a:r>
          </a:p>
          <a:p>
            <a:pPr marL="342900" indent="-342900">
              <a:buFont typeface="Arial" panose="020B0604020202020204" pitchFamily="34" charset="0"/>
              <a:buChar char="•"/>
            </a:pPr>
            <a:r>
              <a:rPr lang="en-US" dirty="0"/>
              <a:t>In </a:t>
            </a:r>
            <a:r>
              <a:rPr lang="en-US" b="1" dirty="0">
                <a:solidFill>
                  <a:srgbClr val="6CB255"/>
                </a:solidFill>
              </a:rPr>
              <a:t>exponential growth</a:t>
            </a:r>
            <a:r>
              <a:rPr lang="en-US" dirty="0"/>
              <a:t>, the growth rate—the number of organisms added in each reproductive generation—is increasing; that is, the population size is increasing at a greater and greater rate.</a:t>
            </a:r>
          </a:p>
          <a:p>
            <a:pPr marL="342900" indent="-342900">
              <a:buFont typeface="Arial" panose="020B0604020202020204" pitchFamily="34" charset="0"/>
              <a:buChar char="•"/>
            </a:pPr>
            <a:r>
              <a:rPr lang="en-US" dirty="0"/>
              <a:t>The best example of exponential growth in organisms is seen in bacteria, because they are capable of dividing very quickly.  </a:t>
            </a:r>
          </a:p>
          <a:p>
            <a:pPr marL="342900" indent="-342900">
              <a:buFont typeface="Arial" panose="020B0604020202020204" pitchFamily="34" charset="0"/>
              <a:buChar char="•"/>
            </a:pPr>
            <a:r>
              <a:rPr lang="en-US" dirty="0"/>
              <a:t>Exponential growth produces a </a:t>
            </a:r>
            <a:r>
              <a:rPr lang="en-US" b="1" dirty="0">
                <a:solidFill>
                  <a:srgbClr val="6CB255"/>
                </a:solidFill>
              </a:rPr>
              <a:t>J-shaped growth curve </a:t>
            </a:r>
            <a:r>
              <a:rPr lang="en-US" dirty="0"/>
              <a:t>(Figure 19.5a).</a:t>
            </a:r>
          </a:p>
          <a:p>
            <a:pPr marL="342900" indent="-342900">
              <a:buFont typeface="Arial" panose="020B0604020202020204" pitchFamily="34" charset="0"/>
              <a:buChar char="•"/>
            </a:pPr>
            <a:r>
              <a:rPr lang="en-US" dirty="0"/>
              <a:t>Extended exponential growth is possible only when infinite natural resources are available; this is not the case in the real world. </a:t>
            </a:r>
          </a:p>
        </p:txBody>
      </p:sp>
    </p:spTree>
    <p:extLst>
      <p:ext uri="{BB962C8B-B14F-4D97-AF65-F5344CB8AC3E}">
        <p14:creationId xmlns:p14="http://schemas.microsoft.com/office/powerpoint/2010/main" val="60016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543A-FFB5-4B93-A7AC-05D063DEBD5C}"/>
              </a:ext>
            </a:extLst>
          </p:cNvPr>
          <p:cNvSpPr>
            <a:spLocks noGrp="1"/>
          </p:cNvSpPr>
          <p:nvPr>
            <p:ph type="title"/>
          </p:nvPr>
        </p:nvSpPr>
        <p:spPr>
          <a:xfrm>
            <a:off x="457200" y="405450"/>
            <a:ext cx="8062912" cy="659535"/>
          </a:xfrm>
        </p:spPr>
        <p:txBody>
          <a:bodyPr/>
          <a:lstStyle/>
          <a:p>
            <a:r>
              <a:rPr lang="en-US" dirty="0"/>
              <a:t>Logistic growth </a:t>
            </a:r>
            <a:r>
              <a:rPr lang="en-US" dirty="0" smtClean="0"/>
              <a:t>1 of 2 (19.2</a:t>
            </a:r>
            <a:r>
              <a:rPr lang="en-US" dirty="0"/>
              <a:t>) </a:t>
            </a:r>
          </a:p>
        </p:txBody>
      </p:sp>
      <p:sp>
        <p:nvSpPr>
          <p:cNvPr id="4" name="Text Placeholder 3">
            <a:extLst>
              <a:ext uri="{FF2B5EF4-FFF2-40B4-BE49-F238E27FC236}">
                <a16:creationId xmlns:a16="http://schemas.microsoft.com/office/drawing/2014/main" id="{33BCE356-2FCA-46E3-A2E5-C79329783CF7}"/>
              </a:ext>
            </a:extLst>
          </p:cNvPr>
          <p:cNvSpPr>
            <a:spLocks noGrp="1"/>
          </p:cNvSpPr>
          <p:nvPr>
            <p:ph type="body" sz="quarter" idx="14"/>
          </p:nvPr>
        </p:nvSpPr>
        <p:spPr>
          <a:xfrm>
            <a:off x="457200" y="1342663"/>
            <a:ext cx="8062912" cy="4667701"/>
          </a:xfrm>
        </p:spPr>
        <p:txBody>
          <a:bodyPr/>
          <a:lstStyle/>
          <a:p>
            <a:pPr marL="342900" indent="-342900">
              <a:buFont typeface="Arial" panose="020B0604020202020204" pitchFamily="34" charset="0"/>
              <a:buChar char="•"/>
            </a:pPr>
            <a:r>
              <a:rPr lang="en-US" dirty="0"/>
              <a:t>Exponential growth may occur in environments where there are few individuals and plentiful resources, but when the number of individuals gets large enough, resources will be depleted and the growth rate will slow down.</a:t>
            </a:r>
          </a:p>
          <a:p>
            <a:pPr marL="342900" indent="-342900">
              <a:buFont typeface="Arial" panose="020B0604020202020204" pitchFamily="34" charset="0"/>
              <a:buChar char="•"/>
            </a:pPr>
            <a:r>
              <a:rPr lang="en-US" dirty="0"/>
              <a:t>Eventually, the growth rate will plateau or level off (Figure 19.5b).</a:t>
            </a:r>
          </a:p>
          <a:p>
            <a:pPr marL="342900" indent="-342900">
              <a:buFont typeface="Arial" panose="020B0604020202020204" pitchFamily="34" charset="0"/>
              <a:buChar char="•"/>
            </a:pPr>
            <a:r>
              <a:rPr lang="en-US" dirty="0"/>
              <a:t>This population size, which is determined by the maximum population size that a particular environment can sustain, is called the </a:t>
            </a:r>
            <a:r>
              <a:rPr lang="en-US" b="1" dirty="0">
                <a:solidFill>
                  <a:srgbClr val="6CB255"/>
                </a:solidFill>
              </a:rPr>
              <a:t>carrying capacity</a:t>
            </a:r>
            <a:r>
              <a:rPr lang="en-US" dirty="0"/>
              <a:t>, or K. </a:t>
            </a:r>
          </a:p>
          <a:p>
            <a:pPr marL="342900" indent="-342900">
              <a:buFont typeface="Arial" panose="020B0604020202020204" pitchFamily="34" charset="0"/>
              <a:buChar char="•"/>
            </a:pPr>
            <a:r>
              <a:rPr lang="en-US" dirty="0"/>
              <a:t>This model is called </a:t>
            </a:r>
            <a:r>
              <a:rPr lang="en-US" b="1" dirty="0">
                <a:solidFill>
                  <a:srgbClr val="6CB255"/>
                </a:solidFill>
              </a:rPr>
              <a:t>logistic growth </a:t>
            </a:r>
            <a:r>
              <a:rPr lang="en-US" dirty="0"/>
              <a:t>and represents the reality of limited resources.  </a:t>
            </a:r>
          </a:p>
          <a:p>
            <a:pPr marL="342900" indent="-342900">
              <a:buFont typeface="Arial" panose="020B0604020202020204" pitchFamily="34" charset="0"/>
              <a:buChar char="•"/>
            </a:pPr>
            <a:r>
              <a:rPr lang="en-US" dirty="0"/>
              <a:t>Logistic growth produces a </a:t>
            </a:r>
            <a:r>
              <a:rPr lang="en-US" b="1" dirty="0">
                <a:solidFill>
                  <a:srgbClr val="6CB255"/>
                </a:solidFill>
              </a:rPr>
              <a:t>S-shaped</a:t>
            </a:r>
            <a:r>
              <a:rPr lang="en-US" dirty="0"/>
              <a:t> growth curve (Figure 19.5b).</a:t>
            </a:r>
          </a:p>
        </p:txBody>
      </p:sp>
    </p:spTree>
    <p:extLst>
      <p:ext uri="{BB962C8B-B14F-4D97-AF65-F5344CB8AC3E}">
        <p14:creationId xmlns:p14="http://schemas.microsoft.com/office/powerpoint/2010/main" val="191831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235642" y="352088"/>
            <a:ext cx="8062912" cy="659535"/>
          </a:xfrm>
        </p:spPr>
        <p:txBody>
          <a:bodyPr/>
          <a:lstStyle/>
          <a:p>
            <a:r>
              <a:rPr lang="en-US" dirty="0"/>
              <a:t>Figure 19.5 population growth models </a:t>
            </a:r>
          </a:p>
        </p:txBody>
      </p:sp>
      <p:pic>
        <p:nvPicPr>
          <p:cNvPr id="2" name="Figure" descr="Both (a) and (b) graphs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sp>
        <p:nvSpPr>
          <p:cNvPr id="7" name="Figure Legend"/>
          <p:cNvSpPr>
            <a:spLocks noGrp="1"/>
          </p:cNvSpPr>
          <p:nvPr>
            <p:ph type="body" sz="quarter" idx="14"/>
          </p:nvPr>
        </p:nvSpPr>
        <p:spPr/>
        <p:txBody>
          <a:bodyPr>
            <a:noAutofit/>
          </a:bodyPr>
          <a:lstStyle/>
          <a:p>
            <a:r>
              <a:rPr lang="en-US" sz="1450" dirty="0"/>
              <a:t>When resources are unlimited, populations exhibit </a:t>
            </a:r>
            <a:r>
              <a:rPr lang="en-US" sz="1450" dirty="0">
                <a:solidFill>
                  <a:srgbClr val="6CB255"/>
                </a:solidFill>
              </a:rPr>
              <a:t>(a) </a:t>
            </a:r>
            <a:r>
              <a:rPr lang="en-US" sz="1450" dirty="0"/>
              <a:t>exponential growth, shown in a J-shaped curve. When resources are limited, populations exhibit </a:t>
            </a:r>
            <a:r>
              <a:rPr lang="en-US" sz="1450" dirty="0">
                <a:solidFill>
                  <a:srgbClr val="6CB255"/>
                </a:solidFill>
              </a:rPr>
              <a:t>(b) </a:t>
            </a:r>
            <a:r>
              <a:rPr lang="en-US" sz="1450" dirty="0"/>
              <a:t>logistic growth. In logistic growth, population expansion decreases as resources become scarce, and it levels off when the carrying capacity of the environment is reached. The logistic growth curve is S-shaped.</a:t>
            </a:r>
          </a:p>
        </p:txBody>
      </p:sp>
      <p:sp>
        <p:nvSpPr>
          <p:cNvPr id="6" name="Disclaimer">
            <a:extLst>
              <a:ext uri="{FF2B5EF4-FFF2-40B4-BE49-F238E27FC236}">
                <a16:creationId xmlns:a16="http://schemas.microsoft.com/office/drawing/2014/main" id="{84CBA431-A88E-4900-BF3C-2A3CEB010F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8C5F019-E6C8-49A2-9D4E-EBD4B4C877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583871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228390" cy="659535"/>
          </a:xfrm>
        </p:spPr>
        <p:txBody>
          <a:bodyPr>
            <a:normAutofit fontScale="90000"/>
          </a:bodyPr>
          <a:lstStyle/>
          <a:p>
            <a:r>
              <a:rPr lang="en-US" sz="2400" dirty="0">
                <a:solidFill>
                  <a:srgbClr val="6CB255"/>
                </a:solidFill>
              </a:rPr>
              <a:t>Figure 19.6 examples of </a:t>
            </a:r>
            <a:br>
              <a:rPr lang="en-US" sz="2400" dirty="0">
                <a:solidFill>
                  <a:srgbClr val="6CB255"/>
                </a:solidFill>
              </a:rPr>
            </a:br>
            <a:r>
              <a:rPr lang="en-US" sz="2400" dirty="0">
                <a:solidFill>
                  <a:srgbClr val="6CB255"/>
                </a:solidFill>
              </a:rPr>
              <a:t>growth curves </a:t>
            </a:r>
          </a:p>
        </p:txBody>
      </p:sp>
      <p:pic>
        <p:nvPicPr>
          <p:cNvPr id="2" name="Figure"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Yeast grown in ideal conditions in a test tube shows a classical S-shaped logistic growth curve, whereas </a:t>
            </a:r>
            <a:r>
              <a:rPr lang="en-US" sz="1600" dirty="0">
                <a:solidFill>
                  <a:srgbClr val="6CB255"/>
                </a:solidFill>
              </a:rPr>
              <a:t>(b) </a:t>
            </a:r>
            <a:r>
              <a:rPr lang="en-US" sz="1600" dirty="0">
                <a:solidFill>
                  <a:schemeClr val="tx1"/>
                </a:solidFill>
              </a:rPr>
              <a:t>a natural population of seals shows real-world fluctuation. The yeast is visualized using differential interference contrast light </a:t>
            </a:r>
            <a:r>
              <a:rPr lang="en-US" sz="1600" dirty="0" err="1">
                <a:solidFill>
                  <a:schemeClr val="tx1"/>
                </a:solidFill>
              </a:rPr>
              <a:t>micrography</a:t>
            </a:r>
            <a:r>
              <a:rPr lang="en-US" sz="1600" dirty="0">
                <a:solidFill>
                  <a:schemeClr val="tx1"/>
                </a:solidFill>
              </a:rPr>
              <a:t>. (credit a: scale-bar data from Matt Russell)</a:t>
            </a:r>
          </a:p>
        </p:txBody>
      </p:sp>
      <p:sp>
        <p:nvSpPr>
          <p:cNvPr id="6" name="Disclaimer">
            <a:extLst>
              <a:ext uri="{FF2B5EF4-FFF2-40B4-BE49-F238E27FC236}">
                <a16:creationId xmlns:a16="http://schemas.microsoft.com/office/drawing/2014/main" id="{18104AF9-DFD3-496E-9928-52B24218888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D9A9AB75-7598-40A7-83D7-BDF9F0596E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543A-FFB5-4B93-A7AC-05D063DEBD5C}"/>
              </a:ext>
            </a:extLst>
          </p:cNvPr>
          <p:cNvSpPr>
            <a:spLocks noGrp="1"/>
          </p:cNvSpPr>
          <p:nvPr>
            <p:ph type="title"/>
          </p:nvPr>
        </p:nvSpPr>
        <p:spPr/>
        <p:txBody>
          <a:bodyPr/>
          <a:lstStyle/>
          <a:p>
            <a:r>
              <a:rPr lang="en-US" dirty="0"/>
              <a:t>Logistic growth </a:t>
            </a:r>
            <a:r>
              <a:rPr lang="en-US" dirty="0" smtClean="0"/>
              <a:t>2 of 2 (19.2</a:t>
            </a:r>
            <a:r>
              <a:rPr lang="en-US" dirty="0"/>
              <a:t>) </a:t>
            </a:r>
          </a:p>
        </p:txBody>
      </p:sp>
      <p:sp>
        <p:nvSpPr>
          <p:cNvPr id="4" name="Text Placeholder 3">
            <a:extLst>
              <a:ext uri="{FF2B5EF4-FFF2-40B4-BE49-F238E27FC236}">
                <a16:creationId xmlns:a16="http://schemas.microsoft.com/office/drawing/2014/main" id="{33BCE356-2FCA-46E3-A2E5-C79329783CF7}"/>
              </a:ext>
            </a:extLst>
          </p:cNvPr>
          <p:cNvSpPr>
            <a:spLocks noGrp="1"/>
          </p:cNvSpPr>
          <p:nvPr>
            <p:ph type="body" sz="quarter" idx="14"/>
          </p:nvPr>
        </p:nvSpPr>
        <p:spPr>
          <a:xfrm>
            <a:off x="457200" y="1342663"/>
            <a:ext cx="8062912" cy="4667701"/>
          </a:xfrm>
        </p:spPr>
        <p:txBody>
          <a:bodyPr/>
          <a:lstStyle/>
          <a:p>
            <a:pPr marL="342900" indent="-342900">
              <a:buFont typeface="Arial" panose="020B0604020202020204" pitchFamily="34" charset="0"/>
              <a:buChar char="•"/>
            </a:pPr>
            <a:r>
              <a:rPr lang="en-US" dirty="0"/>
              <a:t>The logistic model assumes that every individual within a population will have equal access to resources and, thus, an equal chance for survival.</a:t>
            </a:r>
          </a:p>
          <a:p>
            <a:pPr marL="342900" indent="-342900">
              <a:buFont typeface="Arial" panose="020B0604020202020204" pitchFamily="34" charset="0"/>
              <a:buChar char="•"/>
            </a:pPr>
            <a:r>
              <a:rPr lang="en-US" dirty="0"/>
              <a:t>In the real world, phenotypic variation among individuals within a population means that some individuals will be better adapted to their environment than others. </a:t>
            </a:r>
          </a:p>
          <a:p>
            <a:pPr marL="342900" indent="-342900">
              <a:buFont typeface="Arial" panose="020B0604020202020204" pitchFamily="34" charset="0"/>
              <a:buChar char="•"/>
            </a:pPr>
            <a:r>
              <a:rPr lang="en-US" dirty="0"/>
              <a:t>The resulting competition for resources among population members of the same species is termed </a:t>
            </a:r>
            <a:r>
              <a:rPr lang="en-US" b="1" dirty="0">
                <a:solidFill>
                  <a:srgbClr val="6CB255"/>
                </a:solidFill>
              </a:rPr>
              <a:t>intraspecific competition</a:t>
            </a:r>
            <a:r>
              <a:rPr lang="en-US" dirty="0"/>
              <a:t>. </a:t>
            </a:r>
          </a:p>
          <a:p>
            <a:pPr marL="342900" indent="-342900">
              <a:buFont typeface="Arial" panose="020B0604020202020204" pitchFamily="34" charset="0"/>
              <a:buChar char="•"/>
            </a:pPr>
            <a:r>
              <a:rPr lang="en-US" dirty="0"/>
              <a:t>As population size increases, intraspecific competition increases. </a:t>
            </a:r>
          </a:p>
        </p:txBody>
      </p:sp>
    </p:spTree>
    <p:extLst>
      <p:ext uri="{BB962C8B-B14F-4D97-AF65-F5344CB8AC3E}">
        <p14:creationId xmlns:p14="http://schemas.microsoft.com/office/powerpoint/2010/main" val="108644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543A-FFB5-4B93-A7AC-05D063DEBD5C}"/>
              </a:ext>
            </a:extLst>
          </p:cNvPr>
          <p:cNvSpPr>
            <a:spLocks noGrp="1"/>
          </p:cNvSpPr>
          <p:nvPr>
            <p:ph type="title"/>
          </p:nvPr>
        </p:nvSpPr>
        <p:spPr/>
        <p:txBody>
          <a:bodyPr>
            <a:normAutofit fontScale="90000"/>
          </a:bodyPr>
          <a:lstStyle/>
          <a:p>
            <a:r>
              <a:rPr lang="en-US" dirty="0"/>
              <a:t>Population dynamics and regulation (19.2) </a:t>
            </a:r>
          </a:p>
        </p:txBody>
      </p:sp>
      <p:sp>
        <p:nvSpPr>
          <p:cNvPr id="4" name="Text Placeholder 3">
            <a:extLst>
              <a:ext uri="{FF2B5EF4-FFF2-40B4-BE49-F238E27FC236}">
                <a16:creationId xmlns:a16="http://schemas.microsoft.com/office/drawing/2014/main" id="{33BCE356-2FCA-46E3-A2E5-C79329783CF7}"/>
              </a:ext>
            </a:extLst>
          </p:cNvPr>
          <p:cNvSpPr>
            <a:spLocks noGrp="1"/>
          </p:cNvSpPr>
          <p:nvPr>
            <p:ph type="body" sz="quarter" idx="14"/>
          </p:nvPr>
        </p:nvSpPr>
        <p:spPr>
          <a:xfrm>
            <a:off x="457200" y="1342663"/>
            <a:ext cx="8062912" cy="4667701"/>
          </a:xfrm>
        </p:spPr>
        <p:txBody>
          <a:bodyPr/>
          <a:lstStyle/>
          <a:p>
            <a:pPr marL="342900" indent="-342900">
              <a:buFont typeface="Arial" panose="020B0604020202020204" pitchFamily="34" charset="0"/>
              <a:buChar char="•"/>
            </a:pPr>
            <a:r>
              <a:rPr lang="en-US" dirty="0"/>
              <a:t>The logistic model of population growth, while valid in many natural populations and a useful model, is a simplification of real-world population dynamics. </a:t>
            </a:r>
          </a:p>
          <a:p>
            <a:pPr marL="342900" indent="-342900">
              <a:buFont typeface="Arial" panose="020B0604020202020204" pitchFamily="34" charset="0"/>
              <a:buChar char="•"/>
            </a:pPr>
            <a:r>
              <a:rPr lang="en-US" dirty="0"/>
              <a:t>Implicit in the model is that the carrying capacity of the environment does not change, but the carrying capacity varies annually.</a:t>
            </a:r>
          </a:p>
          <a:p>
            <a:pPr marL="342900" indent="-342900">
              <a:buFont typeface="Arial" panose="020B0604020202020204" pitchFamily="34" charset="0"/>
              <a:buChar char="•"/>
            </a:pPr>
            <a:r>
              <a:rPr lang="en-US" dirty="0"/>
              <a:t>Population growth is regulated in a variety of ways. </a:t>
            </a:r>
          </a:p>
          <a:p>
            <a:pPr marL="1074420" lvl="1" indent="-342900">
              <a:buFont typeface="Arial" panose="020B0604020202020204" pitchFamily="34" charset="0"/>
              <a:buChar char="•"/>
            </a:pPr>
            <a:r>
              <a:rPr lang="en-US" b="1" dirty="0">
                <a:solidFill>
                  <a:srgbClr val="6CB255"/>
                </a:solidFill>
              </a:rPr>
              <a:t>Density-dependent factors</a:t>
            </a:r>
            <a:r>
              <a:rPr lang="en-US" dirty="0"/>
              <a:t>, in which the density of the population affects growth rate and mortality, and</a:t>
            </a:r>
          </a:p>
          <a:p>
            <a:pPr marL="1074420" lvl="1" indent="-342900">
              <a:buFont typeface="Arial" panose="020B0604020202020204" pitchFamily="34" charset="0"/>
              <a:buChar char="•"/>
            </a:pPr>
            <a:r>
              <a:rPr lang="en-US" b="1" dirty="0">
                <a:solidFill>
                  <a:srgbClr val="6CB255"/>
                </a:solidFill>
              </a:rPr>
              <a:t>Density-independent factors</a:t>
            </a:r>
            <a:r>
              <a:rPr lang="en-US" dirty="0"/>
              <a:t>, which cause mortality in a population regardless of population density.</a:t>
            </a:r>
          </a:p>
        </p:txBody>
      </p:sp>
    </p:spTree>
    <p:extLst>
      <p:ext uri="{BB962C8B-B14F-4D97-AF65-F5344CB8AC3E}">
        <p14:creationId xmlns:p14="http://schemas.microsoft.com/office/powerpoint/2010/main" val="3103633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p:txBody>
          <a:bodyPr/>
          <a:lstStyle/>
          <a:p>
            <a:r>
              <a:rPr lang="en-US" dirty="0"/>
              <a:t>Density-dependent regulation (19.2)  </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dirty="0"/>
              <a:t>Most density-dependent factors are biological in nature and include predation, inter- and intraspecific competition, and parasites.</a:t>
            </a:r>
          </a:p>
          <a:p>
            <a:pPr marL="342900" indent="-342900">
              <a:buFont typeface="Arial" panose="020B0604020202020204" pitchFamily="34" charset="0"/>
              <a:buChar char="•"/>
            </a:pPr>
            <a:r>
              <a:rPr lang="en-US" dirty="0"/>
              <a:t>Usually, the denser a population is, the greater its mortality rate. </a:t>
            </a:r>
          </a:p>
          <a:p>
            <a:pPr marL="342900" indent="-342900">
              <a:buFont typeface="Arial" panose="020B0604020202020204" pitchFamily="34" charset="0"/>
              <a:buChar char="•"/>
            </a:pPr>
            <a:r>
              <a:rPr lang="en-US" dirty="0"/>
              <a:t>Density dependent regulation was studied in a natural experiment with wild donkey populations on two sites in Australia (Figure 19.7).</a:t>
            </a:r>
          </a:p>
          <a:p>
            <a:pPr marL="1074420" lvl="1" indent="-342900">
              <a:buFont typeface="Arial" panose="020B0604020202020204" pitchFamily="34" charset="0"/>
              <a:buChar char="•"/>
            </a:pPr>
            <a:r>
              <a:rPr lang="en-US" dirty="0"/>
              <a:t>On one site the population was reduced by a population control program (low density); the population on the other site received no interference (high density). </a:t>
            </a:r>
          </a:p>
          <a:p>
            <a:pPr marL="1074420" lvl="1" indent="-342900">
              <a:buFont typeface="Arial" panose="020B0604020202020204" pitchFamily="34" charset="0"/>
              <a:buChar char="•"/>
            </a:pPr>
            <a:r>
              <a:rPr lang="en-US" dirty="0"/>
              <a:t>The juvenile mortality was much higher in the high-density population because of maternal malnutrition caused by a shortage of high-quality food. </a:t>
            </a:r>
          </a:p>
        </p:txBody>
      </p:sp>
    </p:spTree>
    <p:extLst>
      <p:ext uri="{BB962C8B-B14F-4D97-AF65-F5344CB8AC3E}">
        <p14:creationId xmlns:p14="http://schemas.microsoft.com/office/powerpoint/2010/main" val="65941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19.7</a:t>
            </a:r>
            <a:br>
              <a:rPr lang="en-US" dirty="0"/>
            </a:br>
            <a:r>
              <a:rPr lang="en-US" dirty="0"/>
              <a:t>density dependent regulation </a:t>
            </a:r>
          </a:p>
        </p:txBody>
      </p:sp>
      <p:pic>
        <p:nvPicPr>
          <p:cNvPr id="2" name="Figure" descr="Graph with mortality rate from 0 to 0.7 on the Y axis and age in years from 0 to greater than or equal to 10.5 on the X axis. The mortality rate for the high-density population starts at about 0.6 at age 0 (near birth) then drops dramatically to about 0.03 at six months old, then climbs in a nearly straight line to reach about 0.2 at the age of 10.5 years. The mortality rate for the low-density population starts at about 0.2 at age 0 (near birth) then drops to about 0.06 at six months old, then gradually climbs only a small amount to reach about 0.1 at the age of 10.5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35" r="-30035"/>
          <a:stretch>
            <a:fillRect/>
          </a:stretch>
        </p:blipFill>
        <p:spPr/>
      </p:pic>
      <p:sp>
        <p:nvSpPr>
          <p:cNvPr id="7" name="Figure Legend"/>
          <p:cNvSpPr>
            <a:spLocks noGrp="1"/>
          </p:cNvSpPr>
          <p:nvPr>
            <p:ph type="body" sz="quarter" idx="14"/>
          </p:nvPr>
        </p:nvSpPr>
        <p:spPr/>
        <p:txBody>
          <a:bodyPr>
            <a:normAutofit/>
          </a:bodyPr>
          <a:lstStyle/>
          <a:p>
            <a:r>
              <a:rPr lang="en-US" sz="1600" dirty="0"/>
              <a:t>This graph shows the age-specific mortality rates for wild donkeys from high- and low-density populations. The juvenile mortality is much higher in the high-density population because of maternal malnutrition caused by a shortage of high-quality food.</a:t>
            </a:r>
          </a:p>
        </p:txBody>
      </p:sp>
      <p:sp>
        <p:nvSpPr>
          <p:cNvPr id="6" name="Disclaimer">
            <a:extLst>
              <a:ext uri="{FF2B5EF4-FFF2-40B4-BE49-F238E27FC236}">
                <a16:creationId xmlns:a16="http://schemas.microsoft.com/office/drawing/2014/main" id="{77D58980-AF34-4B0F-9D0A-6D47583893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50A95133-915E-4D77-A576-2549715C2C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lstStyle/>
          <a:p>
            <a:r>
              <a:rPr lang="en-US" dirty="0"/>
              <a:t>Introduction </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200" y="1296955"/>
            <a:ext cx="8062912" cy="4713409"/>
          </a:xfrm>
        </p:spPr>
        <p:txBody>
          <a:bodyPr/>
          <a:lstStyle/>
          <a:p>
            <a:pPr marL="342900" indent="-342900">
              <a:buFont typeface="Arial" panose="020B0604020202020204" pitchFamily="34" charset="0"/>
              <a:buChar char="•"/>
            </a:pPr>
            <a:r>
              <a:rPr lang="en-US" dirty="0"/>
              <a:t>Figure 19.1 shows the Asian carp, a fish that has been farmed and eaten in China for over 1,000 years. </a:t>
            </a:r>
          </a:p>
          <a:p>
            <a:pPr marL="342900" indent="-342900">
              <a:buFont typeface="Arial" panose="020B0604020202020204" pitchFamily="34" charset="0"/>
              <a:buChar char="•"/>
            </a:pPr>
            <a:r>
              <a:rPr lang="en-US" dirty="0"/>
              <a:t>It is one of the most important aquaculture food resources worldwide. </a:t>
            </a:r>
          </a:p>
          <a:p>
            <a:pPr marL="342900" indent="-342900">
              <a:buFont typeface="Arial" panose="020B0604020202020204" pitchFamily="34" charset="0"/>
              <a:buChar char="•"/>
            </a:pPr>
            <a:r>
              <a:rPr lang="en-US" dirty="0"/>
              <a:t>In the United States, however, Asian carp is considered a dangerous invasive species that threatens native species. </a:t>
            </a:r>
          </a:p>
          <a:p>
            <a:pPr marL="342900" indent="-342900">
              <a:buFont typeface="Arial" panose="020B0604020202020204" pitchFamily="34" charset="0"/>
              <a:buChar char="•"/>
            </a:pPr>
            <a:r>
              <a:rPr lang="en-US" dirty="0"/>
              <a:t>The effects of invasive species are just one aspect of what ecologists study to understand how populations interact.  </a:t>
            </a:r>
          </a:p>
        </p:txBody>
      </p:sp>
    </p:spTree>
    <p:extLst>
      <p:ext uri="{BB962C8B-B14F-4D97-AF65-F5344CB8AC3E}">
        <p14:creationId xmlns:p14="http://schemas.microsoft.com/office/powerpoint/2010/main" val="126575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a:xfrm>
            <a:off x="457199" y="681991"/>
            <a:ext cx="8440615" cy="659535"/>
          </a:xfrm>
        </p:spPr>
        <p:txBody>
          <a:bodyPr>
            <a:normAutofit fontScale="90000"/>
          </a:bodyPr>
          <a:lstStyle/>
          <a:p>
            <a:r>
              <a:rPr lang="en-US" dirty="0"/>
              <a:t>Density-independent regulation and interaction with density-dependent factors  (19.2)</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548968"/>
            <a:ext cx="8062912" cy="4791164"/>
          </a:xfrm>
        </p:spPr>
        <p:txBody>
          <a:bodyPr/>
          <a:lstStyle/>
          <a:p>
            <a:pPr marL="342900" indent="-342900">
              <a:buFont typeface="Arial" panose="020B0604020202020204" pitchFamily="34" charset="0"/>
              <a:buChar char="•"/>
            </a:pPr>
            <a:r>
              <a:rPr lang="en-US" dirty="0"/>
              <a:t>Many factors that are typically physical in nature cause mortality of a population regardless of its density. These factors include weather, natural disasters, and pollution. </a:t>
            </a:r>
          </a:p>
          <a:p>
            <a:pPr marL="342900" indent="-342900">
              <a:buFont typeface="Arial" panose="020B0604020202020204" pitchFamily="34" charset="0"/>
              <a:buChar char="•"/>
            </a:pPr>
            <a:r>
              <a:rPr lang="en-US" dirty="0"/>
              <a:t>In real-life situations, population regulation is very complicated and density-dependent and independent factors can interact. </a:t>
            </a:r>
          </a:p>
          <a:p>
            <a:pPr marL="342900" indent="-342900">
              <a:buFont typeface="Arial" panose="020B0604020202020204" pitchFamily="34" charset="0"/>
              <a:buChar char="•"/>
            </a:pPr>
            <a:r>
              <a:rPr lang="en-US" dirty="0"/>
              <a:t>Why did the woolly mammoth go extinct (Figure 19.8)?</a:t>
            </a:r>
          </a:p>
          <a:p>
            <a:pPr marL="1074420" lvl="1" indent="-342900">
              <a:buFont typeface="Arial" panose="020B0604020202020204" pitchFamily="34" charset="0"/>
              <a:buChar char="•"/>
            </a:pPr>
            <a:r>
              <a:rPr lang="en-US" dirty="0"/>
              <a:t>Woolly mammoths began to go extinct about 10,000 years ago, soon after paleontologists believe humans able to hunt them began to colonize North America and northern Eurasia.</a:t>
            </a:r>
          </a:p>
          <a:p>
            <a:pPr marL="1074420" lvl="1" indent="-342900">
              <a:buFont typeface="Arial" panose="020B0604020202020204" pitchFamily="34" charset="0"/>
              <a:buChar char="•"/>
            </a:pPr>
            <a:r>
              <a:rPr lang="en-US" dirty="0"/>
              <a:t>It is commonly thought that climate change and human hunting (using only primitive hunting technology) led to their extinction. </a:t>
            </a:r>
          </a:p>
        </p:txBody>
      </p:sp>
    </p:spTree>
    <p:extLst>
      <p:ext uri="{BB962C8B-B14F-4D97-AF65-F5344CB8AC3E}">
        <p14:creationId xmlns:p14="http://schemas.microsoft.com/office/powerpoint/2010/main" val="66093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19.8 Why did the </a:t>
            </a:r>
            <a:br>
              <a:rPr lang="en-US" dirty="0"/>
            </a:br>
            <a:r>
              <a:rPr lang="en-US" dirty="0"/>
              <a:t>woolly mammoth go extinct?</a:t>
            </a:r>
          </a:p>
        </p:txBody>
      </p:sp>
      <p:pic>
        <p:nvPicPr>
          <p:cNvPr id="2" name="Figure" descr="Image (a) shows a painting of mammoths walking in the snow. Photo (b) shows a stuffed mammoth sitting in a museum display case. Photo (c) shows a mummified baby mammoth, also in a display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911" r="-47911"/>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The three images include: </a:t>
            </a:r>
            <a:r>
              <a:rPr lang="en-US" sz="1600" dirty="0">
                <a:solidFill>
                  <a:srgbClr val="6CB255"/>
                </a:solidFill>
              </a:rPr>
              <a:t>(a) </a:t>
            </a:r>
            <a:r>
              <a:rPr lang="en-US" sz="1600" dirty="0"/>
              <a:t>1916 mural of a mammoth herd from the American Museum of Natural History, </a:t>
            </a:r>
            <a:r>
              <a:rPr lang="en-US" sz="1600" dirty="0">
                <a:solidFill>
                  <a:srgbClr val="6CB255"/>
                </a:solidFill>
              </a:rPr>
              <a:t>(b) </a:t>
            </a:r>
            <a:r>
              <a:rPr lang="en-US" sz="1600" dirty="0"/>
              <a:t>the only stuffed mammoth in the world is in the Museum of Zoology located in St. Petersburg, Russia, and </a:t>
            </a:r>
            <a:r>
              <a:rPr lang="en-US" sz="1600" dirty="0">
                <a:solidFill>
                  <a:srgbClr val="6CB255"/>
                </a:solidFill>
              </a:rPr>
              <a:t>(c) </a:t>
            </a:r>
            <a:r>
              <a:rPr lang="en-US" sz="1600" dirty="0"/>
              <a:t>a one-month-old baby mammoth, named </a:t>
            </a:r>
            <a:r>
              <a:rPr lang="en-US" sz="1600" dirty="0" err="1"/>
              <a:t>Lyuba</a:t>
            </a:r>
            <a:r>
              <a:rPr lang="en-US" sz="1600" dirty="0"/>
              <a:t>, discovered in Siberia in 2007. (credit a: modification of work by Charles R. Knight; credit b: modification of work by “</a:t>
            </a:r>
            <a:r>
              <a:rPr lang="en-US" sz="1600" dirty="0" err="1"/>
              <a:t>Tanapon</a:t>
            </a:r>
            <a:r>
              <a:rPr lang="en-US" sz="1600" dirty="0"/>
              <a:t>”/Flickr; credit c: modification of work by Matt </a:t>
            </a:r>
            <a:r>
              <a:rPr lang="en-US" sz="1600" dirty="0" err="1"/>
              <a:t>Howry</a:t>
            </a:r>
            <a:r>
              <a:rPr lang="en-US" sz="1600" dirty="0"/>
              <a:t>)</a:t>
            </a:r>
          </a:p>
        </p:txBody>
      </p:sp>
      <p:sp>
        <p:nvSpPr>
          <p:cNvPr id="6" name="Disclaimer">
            <a:extLst>
              <a:ext uri="{FF2B5EF4-FFF2-40B4-BE49-F238E27FC236}">
                <a16:creationId xmlns:a16="http://schemas.microsoft.com/office/drawing/2014/main" id="{A01925F9-46B2-4C92-AA7F-2A61B1549D1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802BF8C9-CD7D-4799-A816-A979D285E2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636796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p:txBody>
          <a:bodyPr>
            <a:normAutofit fontScale="90000"/>
          </a:bodyPr>
          <a:lstStyle/>
          <a:p>
            <a:r>
              <a:rPr lang="en-US" dirty="0"/>
              <a:t>Demographic based population models (19.2) </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dirty="0"/>
              <a:t>Population ecologists have described a continuum of life-history “strategies” with K-selected species on one end and r-selected species on the other. </a:t>
            </a:r>
          </a:p>
          <a:p>
            <a:pPr marL="342900" indent="-342900">
              <a:buFont typeface="Arial" panose="020B0604020202020204" pitchFamily="34" charset="0"/>
              <a:buChar char="•"/>
            </a:pPr>
            <a:r>
              <a:rPr lang="en-US" b="1" dirty="0">
                <a:solidFill>
                  <a:srgbClr val="6CB255"/>
                </a:solidFill>
              </a:rPr>
              <a:t>K-selected species </a:t>
            </a:r>
            <a:r>
              <a:rPr lang="en-US" dirty="0"/>
              <a:t>tend to have larger, but fewer, offspring and contribute large amounts of resources to each offspring. </a:t>
            </a:r>
          </a:p>
          <a:p>
            <a:pPr marL="1074420" lvl="1" indent="-342900">
              <a:buFont typeface="Arial" panose="020B0604020202020204" pitchFamily="34" charset="0"/>
              <a:buChar char="•"/>
            </a:pPr>
            <a:r>
              <a:rPr lang="en-US" dirty="0"/>
              <a:t>They are adapted to stable, predictable environments.  </a:t>
            </a:r>
          </a:p>
          <a:p>
            <a:pPr marL="1074420" lvl="1" indent="-342900">
              <a:buFont typeface="Arial" panose="020B0604020202020204" pitchFamily="34" charset="0"/>
              <a:buChar char="•"/>
            </a:pPr>
            <a:r>
              <a:rPr lang="en-US" dirty="0"/>
              <a:t>Elephants would be an example of a K-selected species.</a:t>
            </a:r>
          </a:p>
          <a:p>
            <a:pPr marL="342900" indent="-342900">
              <a:buFont typeface="Arial" panose="020B0604020202020204" pitchFamily="34" charset="0"/>
              <a:buChar char="•"/>
            </a:pPr>
            <a:r>
              <a:rPr lang="en-US" b="1" dirty="0">
                <a:solidFill>
                  <a:srgbClr val="6CB255"/>
                </a:solidFill>
              </a:rPr>
              <a:t>r-selected species </a:t>
            </a:r>
            <a:r>
              <a:rPr lang="en-US" dirty="0"/>
              <a:t>have large numbers of small offspring and do not contribute much to parental care.  </a:t>
            </a:r>
          </a:p>
          <a:p>
            <a:pPr marL="1074420" lvl="1">
              <a:buFont typeface="Arial" panose="020B0604020202020204" pitchFamily="34" charset="0"/>
              <a:buChar char="•"/>
            </a:pPr>
            <a:r>
              <a:rPr lang="en-US" dirty="0"/>
              <a:t>They are adapted to unstable, unpredictable environments.</a:t>
            </a:r>
          </a:p>
          <a:p>
            <a:pPr marL="1074420" lvl="1">
              <a:buFont typeface="Arial" panose="020B0604020202020204" pitchFamily="34" charset="0"/>
              <a:buChar char="•"/>
            </a:pPr>
            <a:r>
              <a:rPr lang="en-US" dirty="0"/>
              <a:t>Examples of r-selected species are marine invertebrates and plants. </a:t>
            </a:r>
          </a:p>
        </p:txBody>
      </p:sp>
    </p:spTree>
    <p:extLst>
      <p:ext uri="{BB962C8B-B14F-4D97-AF65-F5344CB8AC3E}">
        <p14:creationId xmlns:p14="http://schemas.microsoft.com/office/powerpoint/2010/main" val="242955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p:txBody>
          <a:bodyPr/>
          <a:lstStyle/>
          <a:p>
            <a:r>
              <a:rPr lang="en-US" dirty="0"/>
              <a:t>The human population (19.3)</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19199"/>
            <a:ext cx="8062912" cy="5064369"/>
          </a:xfrm>
        </p:spPr>
        <p:txBody>
          <a:bodyPr>
            <a:normAutofit lnSpcReduction="10000"/>
          </a:bodyPr>
          <a:lstStyle/>
          <a:p>
            <a:pPr marL="342900" indent="-342900">
              <a:buFont typeface="Arial" panose="020B0604020202020204" pitchFamily="34" charset="0"/>
              <a:buChar char="•"/>
            </a:pPr>
            <a:r>
              <a:rPr lang="en-US" dirty="0"/>
              <a:t>Concepts of animal population dynamics can be applied to human population growth.</a:t>
            </a:r>
          </a:p>
          <a:p>
            <a:pPr marL="342900" indent="-342900">
              <a:buFont typeface="Arial" panose="020B0604020202020204" pitchFamily="34" charset="0"/>
              <a:buChar char="•"/>
            </a:pPr>
            <a:r>
              <a:rPr lang="en-US" dirty="0"/>
              <a:t>Humans, have the ability to alter their environment to increase its carrying capacity, sometimes to the detriment of other species.</a:t>
            </a:r>
          </a:p>
          <a:p>
            <a:pPr marL="342900" indent="-342900">
              <a:buFont typeface="Arial" panose="020B0604020202020204" pitchFamily="34" charset="0"/>
              <a:buChar char="•"/>
            </a:pPr>
            <a:r>
              <a:rPr lang="en-US" dirty="0"/>
              <a:t>The world’s human population is presently growing exponentially (Figure 19.9).</a:t>
            </a:r>
          </a:p>
          <a:p>
            <a:pPr marL="342900" indent="-342900">
              <a:buFont typeface="Arial" panose="020B0604020202020204" pitchFamily="34" charset="0"/>
              <a:buChar char="•"/>
            </a:pPr>
            <a:r>
              <a:rPr lang="en-US" dirty="0"/>
              <a:t>Long-term exponential growth carries with it the potential risks of famine, disease, and large-scale death, as well as social consequences of crowding such as increased crime.</a:t>
            </a:r>
          </a:p>
          <a:p>
            <a:pPr marL="342900" indent="-342900">
              <a:buFont typeface="Arial" panose="020B0604020202020204" pitchFamily="34" charset="0"/>
              <a:buChar char="•"/>
            </a:pPr>
            <a:r>
              <a:rPr lang="en-US" dirty="0"/>
              <a:t>The time that it takes to add a particular number of humans to the population is becoming shorter (Figure 19.10).</a:t>
            </a:r>
          </a:p>
          <a:p>
            <a:pPr marL="342900" indent="-342900">
              <a:buFont typeface="Arial" panose="020B0604020202020204" pitchFamily="34" charset="0"/>
              <a:buChar char="•"/>
            </a:pPr>
            <a:r>
              <a:rPr lang="en-US" dirty="0"/>
              <a:t>The threat of overpopulation remains, because the damage caused to ecosystems and biodiversity is lowering the human carrying capacity of the planet.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3961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19.9 human population growth </a:t>
            </a:r>
          </a:p>
        </p:txBody>
      </p:sp>
      <p:pic>
        <p:nvPicPr>
          <p:cNvPr id="2" name="Figure" descr="Graph plots the world population growth from 1000 AD to the present. The curve starts out flat and then becomes increasingly steep. A sharp increase in population occurs around 1900 AD. In 1000 AD the population was around 265 million. In 2000 AD it was around 6 bill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774" r="-39774"/>
          <a:stretch>
            <a:fillRect/>
          </a:stretch>
        </p:blipFill>
        <p:spPr/>
      </p:pic>
      <p:sp>
        <p:nvSpPr>
          <p:cNvPr id="7" name="Figure Legend"/>
          <p:cNvSpPr>
            <a:spLocks noGrp="1"/>
          </p:cNvSpPr>
          <p:nvPr>
            <p:ph type="body" sz="quarter" idx="14"/>
          </p:nvPr>
        </p:nvSpPr>
        <p:spPr/>
        <p:txBody>
          <a:bodyPr>
            <a:normAutofit/>
          </a:bodyPr>
          <a:lstStyle/>
          <a:p>
            <a:r>
              <a:rPr lang="en-US" sz="1600" dirty="0"/>
              <a:t>Human population growth since 1000 AD is exponential.</a:t>
            </a:r>
          </a:p>
        </p:txBody>
      </p:sp>
      <p:sp>
        <p:nvSpPr>
          <p:cNvPr id="6" name="Disclaimer">
            <a:extLst>
              <a:ext uri="{FF2B5EF4-FFF2-40B4-BE49-F238E27FC236}">
                <a16:creationId xmlns:a16="http://schemas.microsoft.com/office/drawing/2014/main" id="{625F551D-38F5-4B16-AD11-8364C49D81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B2FBD1FD-DBE7-47B5-B6C8-2442204AA0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6379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269216" y="241326"/>
            <a:ext cx="8062912" cy="659535"/>
          </a:xfrm>
        </p:spPr>
        <p:txBody>
          <a:bodyPr/>
          <a:lstStyle/>
          <a:p>
            <a:r>
              <a:rPr lang="en-US" dirty="0"/>
              <a:t>Figure 19.10 world population growth</a:t>
            </a:r>
          </a:p>
        </p:txBody>
      </p:sp>
      <p:pic>
        <p:nvPicPr>
          <p:cNvPr id="2" name="Figure" descr="Bar graph shows the number of years it has taken to add each billion people to the world population. By 1800, there were about one billion people on Earth. It took 130 years, until 1930, for the population to reach two million. Thirty years later, in 1960, the population reached three billion, and 15 years after that, in 1975, the population reached four billion. The population reached five billion in 1987, and six billion in 1999, each twelve years apart. Currently, the world population is nearly seven billion. The population is projected to reach eight billion in 2028, and nine billion in 205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70" r="-17670"/>
          <a:stretch>
            <a:fillRect/>
          </a:stretch>
        </p:blipFill>
        <p:spPr/>
      </p:pic>
      <p:sp>
        <p:nvSpPr>
          <p:cNvPr id="7" name="Figure Legend"/>
          <p:cNvSpPr>
            <a:spLocks noGrp="1"/>
          </p:cNvSpPr>
          <p:nvPr>
            <p:ph type="body" sz="quarter" idx="14"/>
          </p:nvPr>
        </p:nvSpPr>
        <p:spPr/>
        <p:txBody>
          <a:bodyPr>
            <a:normAutofit/>
          </a:bodyPr>
          <a:lstStyle/>
          <a:p>
            <a:r>
              <a:rPr lang="en-US" dirty="0"/>
              <a:t>The time between the addition of each billion human beings to Earth decreases over time. (credit: modification of work by Ryan T. </a:t>
            </a:r>
            <a:r>
              <a:rPr lang="en-US" dirty="0" err="1"/>
              <a:t>Cragun</a:t>
            </a:r>
            <a:r>
              <a:rPr lang="en-US" dirty="0"/>
              <a:t>)</a:t>
            </a:r>
          </a:p>
        </p:txBody>
      </p:sp>
      <p:sp>
        <p:nvSpPr>
          <p:cNvPr id="6" name="Disclaimer">
            <a:extLst>
              <a:ext uri="{FF2B5EF4-FFF2-40B4-BE49-F238E27FC236}">
                <a16:creationId xmlns:a16="http://schemas.microsoft.com/office/drawing/2014/main" id="{450ABB3A-1FF1-4739-A655-5BBE5CFBB7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B187A459-3500-43B5-91E4-7CB4619A0B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804751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Concept 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Click through this interactive view of how human populations have changed over time.  </a:t>
            </a:r>
          </a:p>
          <a:p>
            <a:endParaRPr lang="en-US" dirty="0"/>
          </a:p>
          <a:p>
            <a:r>
              <a:rPr lang="en-US" dirty="0">
                <a:solidFill>
                  <a:srgbClr val="002060"/>
                </a:solidFill>
                <a:hlinkClick r:id="rId2">
                  <a:extLst>
                    <a:ext uri="{A12FA001-AC4F-418D-AE19-62706E023703}">
                      <ahyp:hlinkClr xmlns="" xmlns:ahyp="http://schemas.microsoft.com/office/drawing/2018/hyperlinkcolor" val="tx"/>
                    </a:ext>
                  </a:extLst>
                </a:hlinkClick>
              </a:rPr>
              <a:t>http://openstaxcollege.org/l/humangrowth2</a:t>
            </a:r>
            <a:endParaRPr lang="en-US" dirty="0">
              <a:solidFill>
                <a:srgbClr val="002060"/>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25817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p:txBody>
          <a:bodyPr>
            <a:normAutofit fontScale="90000"/>
          </a:bodyPr>
          <a:lstStyle/>
          <a:p>
            <a:r>
              <a:rPr lang="en-US" dirty="0"/>
              <a:t>overcoming density-dependent </a:t>
            </a:r>
            <a:br>
              <a:rPr lang="en-US" dirty="0"/>
            </a:br>
            <a:r>
              <a:rPr lang="en-US" dirty="0"/>
              <a:t>regulation (19.3)</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dirty="0"/>
              <a:t>Humans are unique in their ability to alter their environment in many ways. </a:t>
            </a:r>
          </a:p>
          <a:p>
            <a:pPr marL="342900" indent="-342900">
              <a:buFont typeface="Arial" panose="020B0604020202020204" pitchFamily="34" charset="0"/>
              <a:buChar char="•"/>
            </a:pPr>
            <a:r>
              <a:rPr lang="en-US" dirty="0"/>
              <a:t> Much of this ability is related to human intelligence, society, and communication. </a:t>
            </a:r>
          </a:p>
          <a:p>
            <a:pPr marL="342900" indent="-342900">
              <a:buFont typeface="Arial" panose="020B0604020202020204" pitchFamily="34" charset="0"/>
              <a:buChar char="•"/>
            </a:pPr>
            <a:r>
              <a:rPr lang="en-US" dirty="0"/>
              <a:t>Other factors in human population growth are migration and public health. </a:t>
            </a:r>
          </a:p>
          <a:p>
            <a:pPr marL="1074420" lvl="1" indent="-342900">
              <a:buFont typeface="Arial" panose="020B0604020202020204" pitchFamily="34" charset="0"/>
              <a:buChar char="•"/>
            </a:pPr>
            <a:r>
              <a:rPr lang="en-US" dirty="0"/>
              <a:t>Humans originated in Africa, but we have since migrated to nearly all inhabitable land on Earth, thus, increasing the area that we have colonized. </a:t>
            </a:r>
          </a:p>
          <a:p>
            <a:pPr marL="1074420" lvl="1" indent="-342900">
              <a:buFont typeface="Arial" panose="020B0604020202020204" pitchFamily="34" charset="0"/>
              <a:buChar char="•"/>
            </a:pPr>
            <a:r>
              <a:rPr lang="en-US" dirty="0"/>
              <a:t>Public health, sanitation, and the use of antibiotics and vaccines have decreased the ability of infectious disease to limit human population growth in developed countries. </a:t>
            </a:r>
          </a:p>
        </p:txBody>
      </p:sp>
    </p:spTree>
    <p:extLst>
      <p:ext uri="{BB962C8B-B14F-4D97-AF65-F5344CB8AC3E}">
        <p14:creationId xmlns:p14="http://schemas.microsoft.com/office/powerpoint/2010/main" val="1960878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p:txBody>
          <a:bodyPr>
            <a:normAutofit fontScale="90000"/>
          </a:bodyPr>
          <a:lstStyle/>
          <a:p>
            <a:r>
              <a:rPr lang="en-US" dirty="0"/>
              <a:t>Age structure, population growth and </a:t>
            </a:r>
            <a:br>
              <a:rPr lang="en-US" dirty="0"/>
            </a:br>
            <a:r>
              <a:rPr lang="en-US" dirty="0"/>
              <a:t>economic development (19.3)</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199" y="1219200"/>
            <a:ext cx="8194431" cy="5111262"/>
          </a:xfrm>
        </p:spPr>
        <p:txBody>
          <a:bodyPr>
            <a:normAutofit lnSpcReduction="10000"/>
          </a:bodyPr>
          <a:lstStyle/>
          <a:p>
            <a:pPr marL="342900" indent="-342900">
              <a:buFont typeface="Arial" panose="020B0604020202020204" pitchFamily="34" charset="0"/>
              <a:buChar char="•"/>
            </a:pPr>
            <a:r>
              <a:rPr lang="en-US" b="1" dirty="0">
                <a:solidFill>
                  <a:srgbClr val="6CB255"/>
                </a:solidFill>
              </a:rPr>
              <a:t>Age structure </a:t>
            </a:r>
            <a:r>
              <a:rPr lang="en-US" dirty="0"/>
              <a:t>is the proportion of a population in different age classes (Figure 19.11).</a:t>
            </a:r>
          </a:p>
          <a:p>
            <a:pPr marL="342900" indent="-342900">
              <a:buFont typeface="Arial" panose="020B0604020202020204" pitchFamily="34" charset="0"/>
              <a:buChar char="•"/>
            </a:pPr>
            <a:r>
              <a:rPr lang="en-US" dirty="0"/>
              <a:t>Countries with rapid growth have a pyramidal shape showing a lot of younger individuals, many of whom are of reproductive age. </a:t>
            </a:r>
          </a:p>
          <a:p>
            <a:pPr marL="1074420" lvl="1" indent="-342900">
              <a:buFont typeface="Arial" panose="020B0604020202020204" pitchFamily="34" charset="0"/>
              <a:buChar char="•"/>
            </a:pPr>
            <a:r>
              <a:rPr lang="en-US" dirty="0"/>
              <a:t>This pattern is most often seen in underdeveloped countries such as countries in Africa and Asia. </a:t>
            </a:r>
          </a:p>
          <a:p>
            <a:pPr marL="342900" indent="-342900">
              <a:buFont typeface="Arial" panose="020B0604020202020204" pitchFamily="34" charset="0"/>
              <a:buChar char="•"/>
            </a:pPr>
            <a:r>
              <a:rPr lang="en-US" dirty="0"/>
              <a:t>Countries with slow growth, still have a pyramidal structure, but with many fewer young and reproductive-aged individuals and a greater proportion of older individuals.</a:t>
            </a:r>
          </a:p>
          <a:p>
            <a:pPr marL="1074420" lvl="1" indent="-342900">
              <a:buFont typeface="Arial" panose="020B0604020202020204" pitchFamily="34" charset="0"/>
              <a:buChar char="•"/>
            </a:pPr>
            <a:r>
              <a:rPr lang="en-US" dirty="0"/>
              <a:t>This pattern is most often seen in developed countries such as the United States.</a:t>
            </a:r>
          </a:p>
          <a:p>
            <a:pPr marL="342900" indent="-342900">
              <a:buFont typeface="Arial" panose="020B0604020202020204" pitchFamily="34" charset="0"/>
              <a:buChar char="•"/>
            </a:pPr>
            <a:r>
              <a:rPr lang="en-US" dirty="0"/>
              <a:t>Other developed countries, such as Italy, have zero population growth. The age structure of these populations is more conical, with an even greater percentage of middle-aged and older individuals. </a:t>
            </a:r>
          </a:p>
          <a:p>
            <a:pPr marL="342900" indent="-342900">
              <a:buFont typeface="Arial" panose="020B0604020202020204" pitchFamily="34" charset="0"/>
              <a:buChar char="•"/>
            </a:pPr>
            <a:r>
              <a:rPr lang="en-US" dirty="0"/>
              <a:t>Figure 19.12 shows actual growth rates of countries.  </a:t>
            </a:r>
          </a:p>
        </p:txBody>
      </p:sp>
    </p:spTree>
    <p:extLst>
      <p:ext uri="{BB962C8B-B14F-4D97-AF65-F5344CB8AC3E}">
        <p14:creationId xmlns:p14="http://schemas.microsoft.com/office/powerpoint/2010/main" val="267456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1" y="188101"/>
            <a:ext cx="8062912" cy="659535"/>
          </a:xfrm>
        </p:spPr>
        <p:txBody>
          <a:bodyPr/>
          <a:lstStyle/>
          <a:p>
            <a:r>
              <a:rPr lang="en-US" dirty="0"/>
              <a:t>Figure 19.11 age structure diagrams </a:t>
            </a:r>
          </a:p>
        </p:txBody>
      </p:sp>
      <p:pic>
        <p:nvPicPr>
          <p:cNvPr id="2" name="Figure" descr="For the four different age structure diagrams shown, the base represents birth and the apex occurs around age 70. The age structure diagram for stage 1, rapid growth, is shaped like a deflated triangle that starts out wide at the base and rapidly decreases to a narrow apex, indicating that the number of individuals decreases rapidly with age. The age structure diagram for stage 2, slow growth, is triangular in shape, indicating that the number of individuals decreases steadily with age. The age structure diagram for stage 3, stable growth, is rounded at the top, indicating that the number of individuals per age group decreases gradually at first, then increases for the older portion of the population. The final age structure diagram, stage 4, widens from the base to middle age, then narrows to a rounded top. The population type indicated by this diagram is not given, as this is part of the art connection ques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209" b="-25209"/>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a:t>
            </a:r>
          </a:p>
        </p:txBody>
      </p:sp>
      <p:sp>
        <p:nvSpPr>
          <p:cNvPr id="6" name="Disclaimer">
            <a:extLst>
              <a:ext uri="{FF2B5EF4-FFF2-40B4-BE49-F238E27FC236}">
                <a16:creationId xmlns:a16="http://schemas.microsoft.com/office/drawing/2014/main" id="{BB400512-5574-4FD8-BC14-11EFF35BBE1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4A47989F-95D0-4200-BBE4-E6BBF4D807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95392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096539" cy="659535"/>
          </a:xfrm>
        </p:spPr>
        <p:txBody>
          <a:bodyPr>
            <a:normAutofit fontScale="90000"/>
          </a:bodyPr>
          <a:lstStyle/>
          <a:p>
            <a:r>
              <a:rPr lang="en-US" dirty="0"/>
              <a:t>Figure 19.1 Asian carp, an invasive species in the United States </a:t>
            </a:r>
          </a:p>
        </p:txBody>
      </p:sp>
      <p:pic>
        <p:nvPicPr>
          <p:cNvPr id="2" name="Figure" descr="Large photo shows many big fish jumping out of the water, and inset photo shows a portion of a boat filled with dead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5" r="-6265"/>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sp>
        <p:nvSpPr>
          <p:cNvPr id="6" name="Disclaimer">
            <a:extLst>
              <a:ext uri="{FF2B5EF4-FFF2-40B4-BE49-F238E27FC236}">
                <a16:creationId xmlns:a16="http://schemas.microsoft.com/office/drawing/2014/main" id="{EB08CF64-23CE-4826-8A1B-0E58F4C7CC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81658C4F-9271-4A28-A7DD-28CF5ABF19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873974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19.12 actual growth rates </a:t>
            </a:r>
          </a:p>
        </p:txBody>
      </p:sp>
      <p:pic>
        <p:nvPicPr>
          <p:cNvPr id="2" name="Figure" descr="Percent population growth, which ranges from zero percent to three plus percent, is shown on a world map. Europe, Northern Asia, Greenland, and South Africa are experiencing zero percent population growth. The United States, Canada, the southern part of South America, China, and Australia are experiencing zero to one percent population growth. Mexico, the northern part of South America, and parts of Africa, the Middle East and Asia are experiencing one percent population growth. Most of Africa and parts of the Middle East and Asia are experiencing two percent population growth. Some parts of Africa are experiencing three percent population grow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4" r="-2384"/>
          <a:stretch>
            <a:fillRect/>
          </a:stretch>
        </p:blipFill>
        <p:spPr/>
      </p:pic>
      <p:sp>
        <p:nvSpPr>
          <p:cNvPr id="7" name="Figure Legend"/>
          <p:cNvSpPr>
            <a:spLocks noGrp="1"/>
          </p:cNvSpPr>
          <p:nvPr>
            <p:ph type="body" sz="quarter" idx="14"/>
          </p:nvPr>
        </p:nvSpPr>
        <p:spPr/>
        <p:txBody>
          <a:bodyPr>
            <a:normAutofit/>
          </a:bodyPr>
          <a:lstStyle/>
          <a:p>
            <a:r>
              <a:rPr lang="en-US" dirty="0"/>
              <a:t>The percent growth rate of population in different countries is shown. Notice that the highest growth is occurring in less economically developed countries in Africa and Asia.</a:t>
            </a:r>
          </a:p>
        </p:txBody>
      </p:sp>
      <p:sp>
        <p:nvSpPr>
          <p:cNvPr id="9" name="Disclaimer">
            <a:extLst>
              <a:ext uri="{FF2B5EF4-FFF2-40B4-BE49-F238E27FC236}">
                <a16:creationId xmlns:a16="http://schemas.microsoft.com/office/drawing/2014/main" id="{F8739E00-2E79-410E-9D37-EC789C464CA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0" name="OpenStaxLogo" descr="openstax college logo">
            <a:extLst>
              <a:ext uri="{FF2B5EF4-FFF2-40B4-BE49-F238E27FC236}">
                <a16:creationId xmlns:a16="http://schemas.microsoft.com/office/drawing/2014/main" id="{65135DE6-AB1A-4B43-90C3-0303FC0FE4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17982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a:xfrm>
            <a:off x="457200" y="388867"/>
            <a:ext cx="8062912" cy="659535"/>
          </a:xfrm>
        </p:spPr>
        <p:txBody>
          <a:bodyPr>
            <a:normAutofit fontScale="90000"/>
          </a:bodyPr>
          <a:lstStyle/>
          <a:p>
            <a:r>
              <a:rPr lang="en-US" dirty="0"/>
              <a:t>Long term consequences of exponential</a:t>
            </a:r>
            <a:br>
              <a:rPr lang="en-US" dirty="0"/>
            </a:br>
            <a:r>
              <a:rPr lang="en-US" dirty="0"/>
              <a:t>human population growth </a:t>
            </a:r>
            <a:r>
              <a:rPr lang="en-US" dirty="0" smtClean="0"/>
              <a:t>1 of 2 (19.3</a:t>
            </a:r>
            <a:r>
              <a:rPr lang="en-US" dirty="0"/>
              <a:t>)</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00802"/>
            <a:ext cx="8062912" cy="5249933"/>
          </a:xfrm>
        </p:spPr>
        <p:txBody>
          <a:bodyPr>
            <a:noAutofit/>
          </a:bodyPr>
          <a:lstStyle/>
          <a:p>
            <a:pPr marL="342900" indent="-342900">
              <a:buFont typeface="Arial" panose="020B0604020202020204" pitchFamily="34" charset="0"/>
              <a:buChar char="•"/>
            </a:pPr>
            <a:r>
              <a:rPr lang="en-US" dirty="0"/>
              <a:t>Many dire predictions have been made about the world’s population leading to a major crisis called the “population explosion.”</a:t>
            </a:r>
          </a:p>
          <a:p>
            <a:pPr marL="342900" indent="-342900">
              <a:buFont typeface="Arial" panose="020B0604020202020204" pitchFamily="34" charset="0"/>
              <a:buChar char="•"/>
            </a:pPr>
            <a:r>
              <a:rPr lang="en-US" dirty="0"/>
              <a:t>The laws of exponential population growth are in effect, and unchecked human population growth cannot continue indefinitely. </a:t>
            </a:r>
          </a:p>
          <a:p>
            <a:pPr marL="342900" indent="-342900">
              <a:buFont typeface="Arial" panose="020B0604020202020204" pitchFamily="34" charset="0"/>
              <a:buChar char="•"/>
            </a:pPr>
            <a:r>
              <a:rPr lang="en-US" dirty="0"/>
              <a:t>Efforts to moderate population control led to the one-child policy in China, which imposes fines on urban couples who have more than one child. </a:t>
            </a:r>
          </a:p>
          <a:p>
            <a:pPr marL="1074420" lvl="1" indent="-342900">
              <a:buFont typeface="Arial" panose="020B0604020202020204" pitchFamily="34" charset="0"/>
              <a:buChar char="•"/>
            </a:pPr>
            <a:r>
              <a:rPr lang="en-US" dirty="0"/>
              <a:t>The effectiveness of the policy in limiting overall population growth is controversial, as is the policy itself. </a:t>
            </a:r>
          </a:p>
          <a:p>
            <a:pPr marL="342900" indent="-342900">
              <a:buFont typeface="Arial" panose="020B0604020202020204" pitchFamily="34" charset="0"/>
              <a:buChar char="•"/>
            </a:pPr>
            <a:r>
              <a:rPr lang="en-US" dirty="0"/>
              <a:t>Family planning education programs in other countries have had highly positive effects on limiting population growth rates and increasing standards of living.</a:t>
            </a:r>
          </a:p>
        </p:txBody>
      </p:sp>
    </p:spTree>
    <p:extLst>
      <p:ext uri="{BB962C8B-B14F-4D97-AF65-F5344CB8AC3E}">
        <p14:creationId xmlns:p14="http://schemas.microsoft.com/office/powerpoint/2010/main" val="527165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448-D017-45D8-9E4B-210F409EE273}"/>
              </a:ext>
            </a:extLst>
          </p:cNvPr>
          <p:cNvSpPr>
            <a:spLocks noGrp="1"/>
          </p:cNvSpPr>
          <p:nvPr>
            <p:ph type="title"/>
          </p:nvPr>
        </p:nvSpPr>
        <p:spPr>
          <a:xfrm>
            <a:off x="457200" y="388867"/>
            <a:ext cx="8062912" cy="659535"/>
          </a:xfrm>
        </p:spPr>
        <p:txBody>
          <a:bodyPr>
            <a:normAutofit fontScale="90000"/>
          </a:bodyPr>
          <a:lstStyle/>
          <a:p>
            <a:r>
              <a:rPr lang="en-US" dirty="0"/>
              <a:t>Long term consequences of exponential</a:t>
            </a:r>
            <a:br>
              <a:rPr lang="en-US" dirty="0"/>
            </a:br>
            <a:r>
              <a:rPr lang="en-US" dirty="0"/>
              <a:t>human population </a:t>
            </a:r>
            <a:r>
              <a:rPr lang="en-US" dirty="0" smtClean="0"/>
              <a:t>growth2 of 2 </a:t>
            </a:r>
            <a:r>
              <a:rPr lang="en-US" dirty="0"/>
              <a:t>(19.3)</a:t>
            </a:r>
          </a:p>
        </p:txBody>
      </p:sp>
      <p:sp>
        <p:nvSpPr>
          <p:cNvPr id="4" name="Text Placeholder 3">
            <a:extLst>
              <a:ext uri="{FF2B5EF4-FFF2-40B4-BE49-F238E27FC236}">
                <a16:creationId xmlns:a16="http://schemas.microsoft.com/office/drawing/2014/main" id="{6422AF8B-B209-444E-A57B-05788A981C27}"/>
              </a:ext>
            </a:extLst>
          </p:cNvPr>
          <p:cNvSpPr>
            <a:spLocks noGrp="1"/>
          </p:cNvSpPr>
          <p:nvPr>
            <p:ph type="body" sz="quarter" idx="14"/>
          </p:nvPr>
        </p:nvSpPr>
        <p:spPr>
          <a:xfrm>
            <a:off x="457200" y="1200802"/>
            <a:ext cx="8194431" cy="5249933"/>
          </a:xfrm>
        </p:spPr>
        <p:txBody>
          <a:bodyPr>
            <a:noAutofit/>
          </a:bodyPr>
          <a:lstStyle/>
          <a:p>
            <a:pPr marL="342900" indent="-342900">
              <a:buFont typeface="Arial" panose="020B0604020202020204" pitchFamily="34" charset="0"/>
              <a:buChar char="•"/>
            </a:pPr>
            <a:r>
              <a:rPr lang="en-US" dirty="0"/>
              <a:t>In spite of population control, the human population continues to grow.</a:t>
            </a:r>
          </a:p>
          <a:p>
            <a:pPr marL="342900" indent="-342900">
              <a:buFont typeface="Arial" panose="020B0604020202020204" pitchFamily="34" charset="0"/>
              <a:buChar char="•"/>
            </a:pPr>
            <a:r>
              <a:rPr lang="en-US" dirty="0"/>
              <a:t>Another consequence of population growth is the change and degradation of the natural environment, such as climate change caused by greenhouse emissions.</a:t>
            </a:r>
          </a:p>
          <a:p>
            <a:pPr marL="342900" indent="-342900">
              <a:buFont typeface="Arial" panose="020B0604020202020204" pitchFamily="34" charset="0"/>
              <a:buChar char="•"/>
            </a:pPr>
            <a:r>
              <a:rPr lang="en-US" dirty="0"/>
              <a:t>Many countries have attempted to reduce the human impact on climate change by limiting their emission of greenhouse gases.</a:t>
            </a:r>
          </a:p>
        </p:txBody>
      </p:sp>
    </p:spTree>
    <p:extLst>
      <p:ext uri="{BB962C8B-B14F-4D97-AF65-F5344CB8AC3E}">
        <p14:creationId xmlns:p14="http://schemas.microsoft.com/office/powerpoint/2010/main" val="2285018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Population growth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Visit this website and select “Launch the movie” for an animation discussing the global impacts of human population growth.</a:t>
            </a:r>
          </a:p>
          <a:p>
            <a:endParaRPr lang="en-US" dirty="0"/>
          </a:p>
          <a:p>
            <a:r>
              <a:rPr lang="en-US" dirty="0">
                <a:solidFill>
                  <a:srgbClr val="002060"/>
                </a:solidFill>
                <a:hlinkClick r:id="rId2">
                  <a:extLst>
                    <a:ext uri="{A12FA001-AC4F-418D-AE19-62706E023703}">
                      <ahyp:hlinkClr xmlns="" xmlns:ahyp="http://schemas.microsoft.com/office/drawing/2018/hyperlinkcolor" val="tx"/>
                    </a:ext>
                  </a:extLst>
                </a:hlinkClick>
              </a:rPr>
              <a:t>http://openstaxcollege.org/l/populations2</a:t>
            </a:r>
            <a:endParaRPr lang="en-US" dirty="0">
              <a:solidFill>
                <a:srgbClr val="002060"/>
              </a:solidFill>
            </a:endParaRPr>
          </a:p>
          <a:p>
            <a:endParaRPr lang="en-US" dirty="0">
              <a:solidFill>
                <a:srgbClr val="002060"/>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695268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D9B-5AB7-4693-9317-5FB1405EA78F}"/>
              </a:ext>
            </a:extLst>
          </p:cNvPr>
          <p:cNvSpPr>
            <a:spLocks noGrp="1"/>
          </p:cNvSpPr>
          <p:nvPr>
            <p:ph type="title"/>
          </p:nvPr>
        </p:nvSpPr>
        <p:spPr/>
        <p:txBody>
          <a:bodyPr/>
          <a:lstStyle/>
          <a:p>
            <a:r>
              <a:rPr lang="en-US" dirty="0"/>
              <a:t>Community ecology (19.4)</a:t>
            </a:r>
          </a:p>
        </p:txBody>
      </p:sp>
      <p:sp>
        <p:nvSpPr>
          <p:cNvPr id="4" name="Text Placeholder 3">
            <a:extLst>
              <a:ext uri="{FF2B5EF4-FFF2-40B4-BE49-F238E27FC236}">
                <a16:creationId xmlns:a16="http://schemas.microsoft.com/office/drawing/2014/main" id="{9E8AB1D6-775C-4A15-8D10-42064A3137FC}"/>
              </a:ext>
            </a:extLst>
          </p:cNvPr>
          <p:cNvSpPr>
            <a:spLocks noGrp="1"/>
          </p:cNvSpPr>
          <p:nvPr>
            <p:ph type="body" sz="quarter" idx="14"/>
          </p:nvPr>
        </p:nvSpPr>
        <p:spPr>
          <a:xfrm>
            <a:off x="457200" y="1184031"/>
            <a:ext cx="8062912" cy="4826333"/>
          </a:xfrm>
        </p:spPr>
        <p:txBody>
          <a:bodyPr/>
          <a:lstStyle/>
          <a:p>
            <a:pPr marL="342900" indent="-342900">
              <a:buFont typeface="Arial" panose="020B0604020202020204" pitchFamily="34" charset="0"/>
              <a:buChar char="•"/>
            </a:pPr>
            <a:r>
              <a:rPr lang="en-US" dirty="0"/>
              <a:t>In general, populations of one species never live in isolation from populations of other species. </a:t>
            </a:r>
          </a:p>
          <a:p>
            <a:pPr marL="342900" indent="-342900">
              <a:buFont typeface="Arial" panose="020B0604020202020204" pitchFamily="34" charset="0"/>
              <a:buChar char="•"/>
            </a:pPr>
            <a:r>
              <a:rPr lang="en-US" dirty="0"/>
              <a:t>The interacting populations occupying a given habitat form an ecological </a:t>
            </a:r>
            <a:r>
              <a:rPr lang="en-US" b="1" dirty="0">
                <a:solidFill>
                  <a:srgbClr val="6CB255"/>
                </a:solidFill>
              </a:rPr>
              <a:t>community</a:t>
            </a:r>
            <a:r>
              <a:rPr lang="en-US" dirty="0"/>
              <a:t>. </a:t>
            </a:r>
          </a:p>
          <a:p>
            <a:pPr marL="342900" indent="-342900">
              <a:buFont typeface="Arial" panose="020B0604020202020204" pitchFamily="34" charset="0"/>
              <a:buChar char="•"/>
            </a:pPr>
            <a:r>
              <a:rPr lang="en-US" dirty="0"/>
              <a:t>The number of species occupying the same habitat and their relative abundance is known as the </a:t>
            </a:r>
            <a:r>
              <a:rPr lang="en-US" b="1" dirty="0">
                <a:solidFill>
                  <a:srgbClr val="6CB255"/>
                </a:solidFill>
              </a:rPr>
              <a:t>diversity</a:t>
            </a:r>
            <a:r>
              <a:rPr lang="en-US" dirty="0"/>
              <a:t> of the community. </a:t>
            </a:r>
          </a:p>
        </p:txBody>
      </p:sp>
    </p:spTree>
    <p:extLst>
      <p:ext uri="{BB962C8B-B14F-4D97-AF65-F5344CB8AC3E}">
        <p14:creationId xmlns:p14="http://schemas.microsoft.com/office/powerpoint/2010/main" val="115508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D9B-5AB7-4693-9317-5FB1405EA78F}"/>
              </a:ext>
            </a:extLst>
          </p:cNvPr>
          <p:cNvSpPr>
            <a:spLocks noGrp="1"/>
          </p:cNvSpPr>
          <p:nvPr>
            <p:ph type="title"/>
          </p:nvPr>
        </p:nvSpPr>
        <p:spPr/>
        <p:txBody>
          <a:bodyPr/>
          <a:lstStyle/>
          <a:p>
            <a:r>
              <a:rPr lang="en-US" dirty="0"/>
              <a:t>Predation and herbivory (19.4)</a:t>
            </a:r>
          </a:p>
        </p:txBody>
      </p:sp>
      <p:sp>
        <p:nvSpPr>
          <p:cNvPr id="4" name="Text Placeholder 3">
            <a:extLst>
              <a:ext uri="{FF2B5EF4-FFF2-40B4-BE49-F238E27FC236}">
                <a16:creationId xmlns:a16="http://schemas.microsoft.com/office/drawing/2014/main" id="{9E8AB1D6-775C-4A15-8D10-42064A3137FC}"/>
              </a:ext>
            </a:extLst>
          </p:cNvPr>
          <p:cNvSpPr>
            <a:spLocks noGrp="1"/>
          </p:cNvSpPr>
          <p:nvPr>
            <p:ph type="body" sz="quarter" idx="14"/>
          </p:nvPr>
        </p:nvSpPr>
        <p:spPr>
          <a:xfrm>
            <a:off x="457200" y="1184031"/>
            <a:ext cx="8062912" cy="4826333"/>
          </a:xfrm>
        </p:spPr>
        <p:txBody>
          <a:bodyPr/>
          <a:lstStyle/>
          <a:p>
            <a:pPr marL="342900" indent="-342900">
              <a:buFont typeface="Arial" panose="020B0604020202020204" pitchFamily="34" charset="0"/>
              <a:buChar char="•"/>
            </a:pPr>
            <a:r>
              <a:rPr lang="en-US" dirty="0"/>
              <a:t>The </a:t>
            </a:r>
            <a:r>
              <a:rPr lang="en-US" b="1" dirty="0">
                <a:solidFill>
                  <a:srgbClr val="6CB255"/>
                </a:solidFill>
              </a:rPr>
              <a:t>predator-prey interaction </a:t>
            </a:r>
            <a:r>
              <a:rPr lang="en-US" dirty="0"/>
              <a:t>describes individuals of one population that kill and then consume the individuals of another population. </a:t>
            </a:r>
          </a:p>
          <a:p>
            <a:pPr marL="342900" indent="-342900">
              <a:buFont typeface="Arial" panose="020B0604020202020204" pitchFamily="34" charset="0"/>
              <a:buChar char="•"/>
            </a:pPr>
            <a:r>
              <a:rPr lang="en-US" dirty="0"/>
              <a:t>Population sizes of predators and prey in a community are not constant over time, and they may vary in cycles that appear to be related. </a:t>
            </a:r>
          </a:p>
          <a:p>
            <a:pPr marL="342900" indent="-342900">
              <a:buFont typeface="Arial" panose="020B0604020202020204" pitchFamily="34" charset="0"/>
              <a:buChar char="•"/>
            </a:pPr>
            <a:r>
              <a:rPr lang="en-US" dirty="0"/>
              <a:t>The most often cited example of predator-prey population dynamics is seen in the cycling of the lynx (predator) and the snowshoe hare (prey), using 100 years of trapping data from North America (Figure 19.13). </a:t>
            </a:r>
          </a:p>
          <a:p>
            <a:pPr marL="1074420" lvl="1" indent="-342900">
              <a:buFont typeface="Arial" panose="020B0604020202020204" pitchFamily="34" charset="0"/>
              <a:buChar char="•"/>
            </a:pPr>
            <a:r>
              <a:rPr lang="en-US" dirty="0"/>
              <a:t>This cycling of predator and prey population sizes has a period of approximately ten years, with the predator population lagging one to two years behind the prey population. </a:t>
            </a:r>
          </a:p>
        </p:txBody>
      </p:sp>
    </p:spTree>
    <p:extLst>
      <p:ext uri="{BB962C8B-B14F-4D97-AF65-F5344CB8AC3E}">
        <p14:creationId xmlns:p14="http://schemas.microsoft.com/office/powerpoint/2010/main" val="261426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19.13 Predator-prey dynamics </a:t>
            </a:r>
          </a:p>
        </p:txBody>
      </p:sp>
      <p:pic>
        <p:nvPicPr>
          <p:cNvPr id="2" name="Figure" descr="Graph plots number of animals in thousands versus time in years. The number of hares fluctuates between 10,000 at the low points and 75,000 to 150,000 at the high points. There are typically fewer lynxes than hares, but the trend in number of lynxes follows that of number of ha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p:pic>
      <p:sp>
        <p:nvSpPr>
          <p:cNvPr id="7" name="Figure Legend"/>
          <p:cNvSpPr>
            <a:spLocks noGrp="1"/>
          </p:cNvSpPr>
          <p:nvPr>
            <p:ph type="body" sz="quarter" idx="14"/>
          </p:nvPr>
        </p:nvSpPr>
        <p:spPr/>
        <p:txBody>
          <a:bodyPr>
            <a:normAutofit/>
          </a:bodyPr>
          <a:lstStyle/>
          <a:p>
            <a:r>
              <a:rPr lang="en-US" sz="1600" dirty="0"/>
              <a:t>The cycling of snowshoe hare and lynx populations in Northern Ontario is an example of predator-prey dynamics.</a:t>
            </a:r>
          </a:p>
        </p:txBody>
      </p:sp>
      <p:sp>
        <p:nvSpPr>
          <p:cNvPr id="6" name="Disclaimer">
            <a:extLst>
              <a:ext uri="{FF2B5EF4-FFF2-40B4-BE49-F238E27FC236}">
                <a16:creationId xmlns:a16="http://schemas.microsoft.com/office/drawing/2014/main" id="{224CEC7C-6E4E-4A4C-9116-00E6860EDBE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FBC5BB69-0199-4D0A-BB0F-55E3EB4417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744117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D9B-5AB7-4693-9317-5FB1405EA78F}"/>
              </a:ext>
            </a:extLst>
          </p:cNvPr>
          <p:cNvSpPr>
            <a:spLocks noGrp="1"/>
          </p:cNvSpPr>
          <p:nvPr>
            <p:ph type="title"/>
          </p:nvPr>
        </p:nvSpPr>
        <p:spPr/>
        <p:txBody>
          <a:bodyPr/>
          <a:lstStyle/>
          <a:p>
            <a:r>
              <a:rPr lang="en-US" dirty="0"/>
              <a:t>Predation and herbivory </a:t>
            </a:r>
            <a:r>
              <a:rPr lang="en-US" dirty="0" smtClean="0"/>
              <a:t>1 of 3(19.4</a:t>
            </a:r>
            <a:r>
              <a:rPr lang="en-US" dirty="0"/>
              <a:t>)</a:t>
            </a:r>
          </a:p>
        </p:txBody>
      </p:sp>
      <p:sp>
        <p:nvSpPr>
          <p:cNvPr id="4" name="Text Placeholder 3">
            <a:extLst>
              <a:ext uri="{FF2B5EF4-FFF2-40B4-BE49-F238E27FC236}">
                <a16:creationId xmlns:a16="http://schemas.microsoft.com/office/drawing/2014/main" id="{9E8AB1D6-775C-4A15-8D10-42064A3137FC}"/>
              </a:ext>
            </a:extLst>
          </p:cNvPr>
          <p:cNvSpPr>
            <a:spLocks noGrp="1"/>
          </p:cNvSpPr>
          <p:nvPr>
            <p:ph type="body" sz="quarter" idx="14"/>
          </p:nvPr>
        </p:nvSpPr>
        <p:spPr>
          <a:xfrm>
            <a:off x="457200" y="1184031"/>
            <a:ext cx="8062912" cy="4826333"/>
          </a:xfrm>
        </p:spPr>
        <p:txBody>
          <a:bodyPr>
            <a:normAutofit lnSpcReduction="10000"/>
          </a:bodyPr>
          <a:lstStyle/>
          <a:p>
            <a:pPr marL="342900" indent="-342900">
              <a:buFont typeface="Arial" panose="020B0604020202020204" pitchFamily="34" charset="0"/>
              <a:buChar char="•"/>
            </a:pPr>
            <a:r>
              <a:rPr lang="en-US" dirty="0"/>
              <a:t>Predation and predator avoidance are strong selective agents. </a:t>
            </a:r>
          </a:p>
          <a:p>
            <a:pPr marL="1074420" lvl="1" indent="-342900">
              <a:buFont typeface="Arial" panose="020B0604020202020204" pitchFamily="34" charset="0"/>
              <a:buChar char="•"/>
            </a:pPr>
            <a:r>
              <a:rPr lang="en-US" dirty="0"/>
              <a:t>A heritable trait that allows prey to avoid predators should become more common in the population.</a:t>
            </a:r>
          </a:p>
          <a:p>
            <a:pPr marL="1074420" lvl="1" indent="-342900">
              <a:buFont typeface="Arial" panose="020B0604020202020204" pitchFamily="34" charset="0"/>
              <a:buChar char="•"/>
            </a:pPr>
            <a:r>
              <a:rPr lang="en-US" dirty="0"/>
              <a:t>A heritable trait that allows predators to locate and capture prey should become more common in the population.</a:t>
            </a:r>
          </a:p>
          <a:p>
            <a:pPr marL="342900" indent="-342900">
              <a:buFont typeface="Arial" panose="020B0604020202020204" pitchFamily="34" charset="0"/>
              <a:buChar char="•"/>
            </a:pPr>
            <a:r>
              <a:rPr lang="en-US" dirty="0"/>
              <a:t>Species have evolved numerous mechanisms to escape predation and </a:t>
            </a:r>
            <a:r>
              <a:rPr lang="en-US" b="1" dirty="0">
                <a:solidFill>
                  <a:srgbClr val="6CB255"/>
                </a:solidFill>
              </a:rPr>
              <a:t>herbivory</a:t>
            </a:r>
            <a:r>
              <a:rPr lang="en-US" dirty="0"/>
              <a:t> (the consumption of plants for food). Defenses may be mechanical, chemical, physical, or behavioral. </a:t>
            </a:r>
          </a:p>
          <a:p>
            <a:pPr marL="342900" indent="-342900">
              <a:buFont typeface="Arial" panose="020B0604020202020204" pitchFamily="34" charset="0"/>
              <a:buChar char="•"/>
            </a:pPr>
            <a:r>
              <a:rPr lang="en-US" dirty="0"/>
              <a:t>Mechanical defenses, such as the presence of armor in animals or thorns in plants, discourage predation and herbivory by discouraging physical contact (Figure 19.14a). </a:t>
            </a:r>
          </a:p>
          <a:p>
            <a:pPr marL="342900" indent="-342900">
              <a:buFont typeface="Arial" panose="020B0604020202020204" pitchFamily="34" charset="0"/>
              <a:buChar char="•"/>
            </a:pPr>
            <a:r>
              <a:rPr lang="en-US" dirty="0"/>
              <a:t>Many plant species produce secondary plant compounds that serve no function for the plant except that they are toxic to animals  and discourage consumption.  For example, the foxglove plant (Figure 19.14b).</a:t>
            </a:r>
          </a:p>
        </p:txBody>
      </p:sp>
    </p:spTree>
    <p:extLst>
      <p:ext uri="{BB962C8B-B14F-4D97-AF65-F5344CB8AC3E}">
        <p14:creationId xmlns:p14="http://schemas.microsoft.com/office/powerpoint/2010/main" val="1708831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315487" cy="659535"/>
          </a:xfrm>
        </p:spPr>
        <p:txBody>
          <a:bodyPr>
            <a:normAutofit fontScale="90000"/>
          </a:bodyPr>
          <a:lstStyle/>
          <a:p>
            <a:r>
              <a:rPr lang="en-US" dirty="0"/>
              <a:t>Figure 19.14 defenses against herbivory </a:t>
            </a:r>
          </a:p>
        </p:txBody>
      </p:sp>
      <p:pic>
        <p:nvPicPr>
          <p:cNvPr id="2" name="Figure" descr="Photo (a) shows the long, sharp thorns of a honey locust tree. Photo (b) shows the pink, bell-shaped flowers of a foxgl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29" r="-3529"/>
          <a:stretch>
            <a:fillRect/>
          </a:stretch>
        </p:blipFill>
        <p:spPr/>
      </p:pic>
      <p:sp>
        <p:nvSpPr>
          <p:cNvPr id="7" name="Figure Legend"/>
          <p:cNvSpPr>
            <a:spLocks noGrp="1"/>
          </p:cNvSpPr>
          <p:nvPr>
            <p:ph type="body" sz="quarter" idx="14"/>
          </p:nvPr>
        </p:nvSpPr>
        <p:spPr>
          <a:xfrm>
            <a:off x="457200" y="4739857"/>
            <a:ext cx="8062912" cy="1166382"/>
          </a:xfrm>
        </p:spPr>
        <p:txBody>
          <a:bodyPr>
            <a:noAutofit/>
          </a:bodyPr>
          <a:lstStyle/>
          <a:p>
            <a:r>
              <a:rPr lang="en-US" dirty="0"/>
              <a:t>The </a:t>
            </a:r>
            <a:r>
              <a:rPr lang="en-US" dirty="0">
                <a:solidFill>
                  <a:srgbClr val="6CB255"/>
                </a:solidFill>
              </a:rPr>
              <a:t>(a) </a:t>
            </a:r>
            <a:r>
              <a:rPr lang="en-US" dirty="0"/>
              <a:t>honey locust tree uses thorns, a mechanical defense, against herbivores, while the </a:t>
            </a:r>
            <a:r>
              <a:rPr lang="en-US" dirty="0">
                <a:solidFill>
                  <a:srgbClr val="6CB255"/>
                </a:solidFill>
              </a:rPr>
              <a:t>(b) </a:t>
            </a:r>
            <a:r>
              <a:rPr lang="en-US" dirty="0"/>
              <a:t>foxglove uses a chemical defense: toxins produces by the plant can cause nausea, vomiting, hallucinations, convulsions, or death when consumed. (credit a: modification of work by </a:t>
            </a:r>
            <a:r>
              <a:rPr lang="en-US" dirty="0" err="1"/>
              <a:t>Huw</a:t>
            </a:r>
            <a:r>
              <a:rPr lang="en-US" dirty="0"/>
              <a:t> Williams; credit b: modification of work by Philip </a:t>
            </a:r>
            <a:r>
              <a:rPr lang="en-US" dirty="0" err="1"/>
              <a:t>Jägenstedt</a:t>
            </a:r>
            <a:r>
              <a:rPr lang="en-US" dirty="0"/>
              <a:t>)</a:t>
            </a:r>
          </a:p>
        </p:txBody>
      </p:sp>
      <p:sp>
        <p:nvSpPr>
          <p:cNvPr id="6" name="Disclaimer">
            <a:extLst>
              <a:ext uri="{FF2B5EF4-FFF2-40B4-BE49-F238E27FC236}">
                <a16:creationId xmlns:a16="http://schemas.microsoft.com/office/drawing/2014/main" id="{A5B8F722-1BED-4180-A5F1-340A49A867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62013A0E-8ECC-4964-8BDB-B96CDE5633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97802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D9B-5AB7-4693-9317-5FB1405EA78F}"/>
              </a:ext>
            </a:extLst>
          </p:cNvPr>
          <p:cNvSpPr>
            <a:spLocks noGrp="1"/>
          </p:cNvSpPr>
          <p:nvPr>
            <p:ph type="title"/>
          </p:nvPr>
        </p:nvSpPr>
        <p:spPr/>
        <p:txBody>
          <a:bodyPr/>
          <a:lstStyle/>
          <a:p>
            <a:r>
              <a:rPr lang="en-US" dirty="0"/>
              <a:t>Predation and </a:t>
            </a:r>
            <a:r>
              <a:rPr lang="en-US" dirty="0" smtClean="0"/>
              <a:t>herbivory 2 of 3 </a:t>
            </a:r>
            <a:r>
              <a:rPr lang="en-US" dirty="0"/>
              <a:t>(19.4)</a:t>
            </a:r>
          </a:p>
        </p:txBody>
      </p:sp>
      <p:sp>
        <p:nvSpPr>
          <p:cNvPr id="4" name="Text Placeholder 3">
            <a:extLst>
              <a:ext uri="{FF2B5EF4-FFF2-40B4-BE49-F238E27FC236}">
                <a16:creationId xmlns:a16="http://schemas.microsoft.com/office/drawing/2014/main" id="{9E8AB1D6-775C-4A15-8D10-42064A3137FC}"/>
              </a:ext>
            </a:extLst>
          </p:cNvPr>
          <p:cNvSpPr>
            <a:spLocks noGrp="1"/>
          </p:cNvSpPr>
          <p:nvPr>
            <p:ph type="body" sz="quarter" idx="14"/>
          </p:nvPr>
        </p:nvSpPr>
        <p:spPr>
          <a:xfrm>
            <a:off x="457199" y="1184031"/>
            <a:ext cx="8264769" cy="4826333"/>
          </a:xfrm>
        </p:spPr>
        <p:txBody>
          <a:bodyPr>
            <a:noAutofit/>
          </a:bodyPr>
          <a:lstStyle/>
          <a:p>
            <a:pPr marL="342900" indent="-342900">
              <a:buFont typeface="Arial" panose="020B0604020202020204" pitchFamily="34" charset="0"/>
              <a:buChar char="•"/>
            </a:pPr>
            <a:r>
              <a:rPr lang="en-US" dirty="0"/>
              <a:t>Many species use their body shape and coloration to avoid being detected by predators. </a:t>
            </a:r>
          </a:p>
          <a:p>
            <a:pPr marL="1074420" lvl="1" indent="-342900">
              <a:buFont typeface="Arial" panose="020B0604020202020204" pitchFamily="34" charset="0"/>
              <a:buChar char="•"/>
            </a:pPr>
            <a:r>
              <a:rPr lang="en-US" dirty="0"/>
              <a:t>The tropical walking stick is an insect with the coloration and body shape of a twig. (Figure19.15a).</a:t>
            </a:r>
          </a:p>
          <a:p>
            <a:pPr marL="1074420" lvl="1" indent="-342900">
              <a:buFont typeface="Arial" panose="020B0604020202020204" pitchFamily="34" charset="0"/>
              <a:buChar char="•"/>
            </a:pPr>
            <a:r>
              <a:rPr lang="en-US" dirty="0"/>
              <a:t>The chameleon can change its color to match its surroundings (Figure 19.15b).</a:t>
            </a:r>
          </a:p>
          <a:p>
            <a:pPr marL="342900" indent="-342900">
              <a:buFont typeface="Arial" panose="020B0604020202020204" pitchFamily="34" charset="0"/>
              <a:buChar char="•"/>
            </a:pPr>
            <a:r>
              <a:rPr lang="en-US" dirty="0"/>
              <a:t>Some species use coloration as a way of warning predators that they are distasteful or poisonous.</a:t>
            </a:r>
          </a:p>
          <a:p>
            <a:pPr marL="1074420" lvl="1" indent="-342900">
              <a:buFont typeface="Arial" panose="020B0604020202020204" pitchFamily="34" charset="0"/>
              <a:buChar char="•"/>
            </a:pPr>
            <a:r>
              <a:rPr lang="en-US" dirty="0"/>
              <a:t>The monarch butterfly caterpillar sequesters poisons from milkweed plants to make itself poisonous or distasteful to potential predators. The caterpillar is bright yellow and the adult is red and black.  </a:t>
            </a:r>
          </a:p>
          <a:p>
            <a:pPr marL="1074420" lvl="1" indent="-342900">
              <a:buFont typeface="Arial" panose="020B0604020202020204" pitchFamily="34" charset="0"/>
              <a:buChar char="•"/>
            </a:pPr>
            <a:r>
              <a:rPr lang="en-US" dirty="0"/>
              <a:t> Fire-bellied toads produce toxins that make them distasteful to their potential predators. They have bright red or orange coloration on their bellies, to advertise toxicity (Figure 19.16).  </a:t>
            </a:r>
          </a:p>
        </p:txBody>
      </p:sp>
    </p:spTree>
    <p:extLst>
      <p:ext uri="{BB962C8B-B14F-4D97-AF65-F5344CB8AC3E}">
        <p14:creationId xmlns:p14="http://schemas.microsoft.com/office/powerpoint/2010/main" val="248310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normAutofit/>
          </a:bodyPr>
          <a:lstStyle/>
          <a:p>
            <a:r>
              <a:rPr lang="en-US" sz="2000" dirty="0"/>
              <a:t>Population demographics and dynamics (19.1)</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200" y="1296955"/>
            <a:ext cx="8062912" cy="4713409"/>
          </a:xfrm>
        </p:spPr>
        <p:txBody>
          <a:bodyPr>
            <a:normAutofit fontScale="92500" lnSpcReduction="20000"/>
          </a:bodyPr>
          <a:lstStyle/>
          <a:p>
            <a:pPr marL="342900" indent="-342900">
              <a:buFont typeface="Arial" panose="020B0604020202020204" pitchFamily="34" charset="0"/>
              <a:buChar char="•"/>
            </a:pPr>
            <a:r>
              <a:rPr lang="en-US" sz="2200" dirty="0"/>
              <a:t>Populations are dynamic entities. Their size and composition fluctuate in response to numerous factors.</a:t>
            </a:r>
          </a:p>
          <a:p>
            <a:pPr marL="342900" indent="-342900">
              <a:buFont typeface="Arial" panose="020B0604020202020204" pitchFamily="34" charset="0"/>
              <a:buChar char="•"/>
            </a:pPr>
            <a:r>
              <a:rPr lang="en-US" sz="2200" dirty="0"/>
              <a:t>The statistical study of populations is called </a:t>
            </a:r>
            <a:r>
              <a:rPr lang="en-US" sz="2200" b="1" dirty="0">
                <a:solidFill>
                  <a:srgbClr val="6CB255"/>
                </a:solidFill>
              </a:rPr>
              <a:t>demography</a:t>
            </a:r>
            <a:r>
              <a:rPr lang="en-US" sz="2200" dirty="0"/>
              <a:t>: a set of mathematical tools designed to describe populations and investigate how they change. </a:t>
            </a:r>
          </a:p>
          <a:p>
            <a:pPr marL="342900" indent="-342900">
              <a:buFont typeface="Arial" panose="020B0604020202020204" pitchFamily="34" charset="0"/>
              <a:buChar char="•"/>
            </a:pPr>
            <a:r>
              <a:rPr lang="en-US" sz="2200" dirty="0"/>
              <a:t>Populations are characterized by their </a:t>
            </a:r>
            <a:r>
              <a:rPr lang="en-US" sz="2200" b="1" dirty="0">
                <a:solidFill>
                  <a:srgbClr val="6CB255"/>
                </a:solidFill>
              </a:rPr>
              <a:t>population size </a:t>
            </a:r>
            <a:r>
              <a:rPr lang="en-US" sz="2200" dirty="0"/>
              <a:t>(total number of individuals) and their </a:t>
            </a:r>
            <a:r>
              <a:rPr lang="en-US" sz="2200" b="1" dirty="0">
                <a:solidFill>
                  <a:srgbClr val="6CB255"/>
                </a:solidFill>
              </a:rPr>
              <a:t>population density </a:t>
            </a:r>
            <a:r>
              <a:rPr lang="en-US" sz="2200" dirty="0"/>
              <a:t>(number of individuals per unit area). </a:t>
            </a:r>
          </a:p>
          <a:p>
            <a:pPr marL="1074420" lvl="1" indent="-342900">
              <a:buFont typeface="Arial" panose="020B0604020202020204" pitchFamily="34" charset="0"/>
              <a:buChar char="•"/>
            </a:pPr>
            <a:r>
              <a:rPr lang="en-US" sz="2200" dirty="0"/>
              <a:t> A population may have a large number of individuals that are distributed densely, or sparsely. </a:t>
            </a:r>
          </a:p>
          <a:p>
            <a:pPr marL="1074420" lvl="1" indent="-342900">
              <a:buFont typeface="Arial" panose="020B0604020202020204" pitchFamily="34" charset="0"/>
              <a:buChar char="•"/>
            </a:pPr>
            <a:r>
              <a:rPr lang="en-US" sz="2200" dirty="0"/>
              <a:t>There are also populations with small numbers of individuals that may be dense or very sparsely distributed in a local area. </a:t>
            </a:r>
          </a:p>
          <a:p>
            <a:pPr marL="1074420" lvl="1" indent="-342900">
              <a:buFont typeface="Arial" panose="020B0604020202020204" pitchFamily="34" charset="0"/>
              <a:buChar char="•"/>
            </a:pPr>
            <a:r>
              <a:rPr lang="en-US" sz="2200" dirty="0"/>
              <a:t>Smaller organisms tend to be more densely distributed than larger organisms (Figure 19.2).</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7714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1" y="241326"/>
            <a:ext cx="7315487" cy="659535"/>
          </a:xfrm>
        </p:spPr>
        <p:txBody>
          <a:bodyPr>
            <a:normAutofit fontScale="90000"/>
          </a:bodyPr>
          <a:lstStyle/>
          <a:p>
            <a:r>
              <a:rPr lang="en-US" dirty="0"/>
              <a:t>Figure 19.15 defenses against predation </a:t>
            </a:r>
          </a:p>
        </p:txBody>
      </p:sp>
      <p:pic>
        <p:nvPicPr>
          <p:cNvPr id="2" name="Figure" descr="Photo (a) shows a green walking stick insect that resembles the stem on which it sits. Photo (b) shows a green chameleon that resembles a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487" b="-11487"/>
          <a:stretch>
            <a:fillRect/>
          </a:stretch>
        </p:blipFill>
        <p:spPr/>
      </p:pic>
      <p:sp>
        <p:nvSpPr>
          <p:cNvPr id="7" name="Figure Legend"/>
          <p:cNvSpPr>
            <a:spLocks noGrp="1"/>
          </p:cNvSpPr>
          <p:nvPr>
            <p:ph type="body" sz="quarter" idx="14"/>
          </p:nvPr>
        </p:nvSpPr>
        <p:spPr/>
        <p:txBody>
          <a:bodyPr>
            <a:noAutofit/>
          </a:bodyPr>
          <a:lstStyle/>
          <a:p>
            <a:r>
              <a:rPr lang="en-US" dirty="0">
                <a:solidFill>
                  <a:srgbClr val="6CB255"/>
                </a:solidFill>
              </a:rPr>
              <a:t>(a) </a:t>
            </a:r>
            <a:r>
              <a:rPr lang="en-US" dirty="0"/>
              <a:t>The tropical walking stick and </a:t>
            </a:r>
            <a:r>
              <a:rPr lang="en-US" dirty="0">
                <a:solidFill>
                  <a:srgbClr val="6CB255"/>
                </a:solidFill>
              </a:rPr>
              <a:t>(b) </a:t>
            </a:r>
            <a:r>
              <a:rPr lang="en-US" dirty="0"/>
              <a:t>the chameleon use their body shape and/or coloration to prevent detection by predators. (credit a: modification of work by Linda Tanner; credit b: modification of work by Frank </a:t>
            </a:r>
            <a:r>
              <a:rPr lang="en-US" dirty="0" err="1"/>
              <a:t>Vassen</a:t>
            </a:r>
            <a:r>
              <a:rPr lang="en-US" dirty="0"/>
              <a:t>)</a:t>
            </a:r>
          </a:p>
        </p:txBody>
      </p:sp>
      <p:sp>
        <p:nvSpPr>
          <p:cNvPr id="6" name="Disclaimer">
            <a:extLst>
              <a:ext uri="{FF2B5EF4-FFF2-40B4-BE49-F238E27FC236}">
                <a16:creationId xmlns:a16="http://schemas.microsoft.com/office/drawing/2014/main" id="{0E7D204E-44EE-47E9-8E2F-2BDC168B95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530A6D0D-D68E-4D66-8EFC-E8CB80E9A9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93380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319580" y="241326"/>
            <a:ext cx="7546606" cy="659535"/>
          </a:xfrm>
        </p:spPr>
        <p:txBody>
          <a:bodyPr>
            <a:normAutofit fontScale="90000"/>
          </a:bodyPr>
          <a:lstStyle/>
          <a:p>
            <a:r>
              <a:rPr lang="en-US" dirty="0"/>
              <a:t>Figure 19.16 defenses against predation </a:t>
            </a:r>
          </a:p>
        </p:txBody>
      </p:sp>
      <p:pic>
        <p:nvPicPr>
          <p:cNvPr id="2" name="Figure" descr="Photo shows a side view of a toad in an aquarium floating in the water: the belly is bright orange and black and its back and head are green and bl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201" y="1205416"/>
            <a:ext cx="8062913" cy="3500071"/>
          </a:xfrm>
        </p:spPr>
      </p:pic>
      <p:sp>
        <p:nvSpPr>
          <p:cNvPr id="7" name="Figure Legend"/>
          <p:cNvSpPr>
            <a:spLocks noGrp="1"/>
          </p:cNvSpPr>
          <p:nvPr>
            <p:ph type="body" sz="quarter" idx="14"/>
          </p:nvPr>
        </p:nvSpPr>
        <p:spPr/>
        <p:txBody>
          <a:bodyPr>
            <a:normAutofit/>
          </a:bodyPr>
          <a:lstStyle/>
          <a:p>
            <a:r>
              <a:rPr lang="en-US" dirty="0"/>
              <a:t>The fire-bellied toad has bright coloration on its belly that serves to warn potential predators that it is toxic. (credit: modification of work by Roberto </a:t>
            </a:r>
            <a:r>
              <a:rPr lang="en-US" dirty="0" err="1"/>
              <a:t>Verzo</a:t>
            </a:r>
            <a:r>
              <a:rPr lang="en-US" dirty="0"/>
              <a:t>)</a:t>
            </a:r>
          </a:p>
        </p:txBody>
      </p:sp>
      <p:sp>
        <p:nvSpPr>
          <p:cNvPr id="6" name="Disclaimer">
            <a:extLst>
              <a:ext uri="{FF2B5EF4-FFF2-40B4-BE49-F238E27FC236}">
                <a16:creationId xmlns:a16="http://schemas.microsoft.com/office/drawing/2014/main" id="{1C250D48-3A08-42C9-9A90-C76E2DE9E7E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574BDCC-CFFF-49A0-896B-80E8C71C4D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019434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FD9B-5AB7-4693-9317-5FB1405EA78F}"/>
              </a:ext>
            </a:extLst>
          </p:cNvPr>
          <p:cNvSpPr>
            <a:spLocks noGrp="1"/>
          </p:cNvSpPr>
          <p:nvPr>
            <p:ph type="title"/>
          </p:nvPr>
        </p:nvSpPr>
        <p:spPr/>
        <p:txBody>
          <a:bodyPr/>
          <a:lstStyle/>
          <a:p>
            <a:r>
              <a:rPr lang="en-US" dirty="0"/>
              <a:t>Predation and herbivory </a:t>
            </a:r>
            <a:r>
              <a:rPr lang="en-US" dirty="0" smtClean="0"/>
              <a:t>3 of 3 </a:t>
            </a:r>
            <a:r>
              <a:rPr lang="en-US" dirty="0"/>
              <a:t>(</a:t>
            </a:r>
            <a:r>
              <a:rPr lang="en-US" dirty="0" smtClean="0"/>
              <a:t>19.4</a:t>
            </a:r>
            <a:r>
              <a:rPr lang="en-US" dirty="0"/>
              <a:t>)</a:t>
            </a:r>
          </a:p>
        </p:txBody>
      </p:sp>
      <p:sp>
        <p:nvSpPr>
          <p:cNvPr id="4" name="Text Placeholder 3">
            <a:extLst>
              <a:ext uri="{FF2B5EF4-FFF2-40B4-BE49-F238E27FC236}">
                <a16:creationId xmlns:a16="http://schemas.microsoft.com/office/drawing/2014/main" id="{9E8AB1D6-775C-4A15-8D10-42064A3137FC}"/>
              </a:ext>
            </a:extLst>
          </p:cNvPr>
          <p:cNvSpPr>
            <a:spLocks noGrp="1"/>
          </p:cNvSpPr>
          <p:nvPr>
            <p:ph type="body" sz="quarter" idx="14"/>
          </p:nvPr>
        </p:nvSpPr>
        <p:spPr>
          <a:xfrm>
            <a:off x="457200" y="1184031"/>
            <a:ext cx="8062912" cy="4826333"/>
          </a:xfrm>
        </p:spPr>
        <p:txBody>
          <a:bodyPr/>
          <a:lstStyle/>
          <a:p>
            <a:pPr marL="342900" indent="-342900">
              <a:buFont typeface="Arial" panose="020B0604020202020204" pitchFamily="34" charset="0"/>
              <a:buChar char="•"/>
            </a:pPr>
            <a:r>
              <a:rPr lang="en-US" dirty="0"/>
              <a:t>In </a:t>
            </a:r>
            <a:r>
              <a:rPr lang="en-US" b="1" dirty="0">
                <a:solidFill>
                  <a:srgbClr val="6CB255"/>
                </a:solidFill>
              </a:rPr>
              <a:t>mimicry</a:t>
            </a:r>
            <a:r>
              <a:rPr lang="en-US" dirty="0"/>
              <a:t>, a harmless species imitates the warning coloration of a harmful species. </a:t>
            </a:r>
          </a:p>
          <a:p>
            <a:pPr marL="1074420" lvl="1" indent="-342900">
              <a:buFont typeface="Arial" panose="020B0604020202020204" pitchFamily="34" charset="0"/>
              <a:buChar char="•"/>
            </a:pPr>
            <a:r>
              <a:rPr lang="en-US" dirty="0"/>
              <a:t>Assuming they share the same predators, this coloration then protects the harmless ones. </a:t>
            </a:r>
          </a:p>
          <a:p>
            <a:pPr marL="1074420" lvl="1" indent="-342900">
              <a:buFont typeface="Arial" panose="020B0604020202020204" pitchFamily="34" charset="0"/>
              <a:buChar char="•"/>
            </a:pPr>
            <a:r>
              <a:rPr lang="en-US" dirty="0"/>
              <a:t>Many insect species mimic the coloration of wasps, which are stinging, venomous insects, thereby discouraging predation (Figure 19.17).</a:t>
            </a:r>
          </a:p>
          <a:p>
            <a:pPr marL="342900" indent="-342900">
              <a:buFont typeface="Arial" panose="020B0604020202020204" pitchFamily="34" charset="0"/>
              <a:buChar char="•"/>
            </a:pPr>
            <a:r>
              <a:rPr lang="en-US" dirty="0"/>
              <a:t>In other cases of mimicry, multiple species share the same warning coloration, but all of them actually have defenses. The commonness of the signal improves the compliance of all the potential predators (Figure 19.18). </a:t>
            </a:r>
          </a:p>
        </p:txBody>
      </p:sp>
    </p:spTree>
    <p:extLst>
      <p:ext uri="{BB962C8B-B14F-4D97-AF65-F5344CB8AC3E}">
        <p14:creationId xmlns:p14="http://schemas.microsoft.com/office/powerpoint/2010/main" val="3288982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19.17 mimicry </a:t>
            </a:r>
          </a:p>
        </p:txBody>
      </p:sp>
      <p:pic>
        <p:nvPicPr>
          <p:cNvPr id="2" name="Figure" descr="Photos A and B show what appears to be virtually identical looking wasps, but B is actually a harmless hoverf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2" r="-1832"/>
          <a:stretch>
            <a:fillRect/>
          </a:stretch>
        </p:blipFill>
        <p:spPr/>
      </p:pic>
      <p:sp>
        <p:nvSpPr>
          <p:cNvPr id="7" name="Figure Legend"/>
          <p:cNvSpPr>
            <a:spLocks noGrp="1"/>
          </p:cNvSpPr>
          <p:nvPr>
            <p:ph type="body" sz="quarter" idx="14"/>
          </p:nvPr>
        </p:nvSpPr>
        <p:spPr/>
        <p:txBody>
          <a:bodyPr>
            <a:normAutofit/>
          </a:bodyPr>
          <a:lstStyle/>
          <a:p>
            <a:r>
              <a:rPr lang="en-US" sz="1600" dirty="0"/>
              <a:t>One form of mimicry is when a harmless species mimics the coloration of a harmful species, as is seen with the </a:t>
            </a:r>
            <a:r>
              <a:rPr lang="en-US" sz="1600" dirty="0">
                <a:solidFill>
                  <a:srgbClr val="6CB255"/>
                </a:solidFill>
              </a:rPr>
              <a:t>(a) </a:t>
            </a:r>
            <a:r>
              <a:rPr lang="en-US" sz="1600" dirty="0"/>
              <a:t>wasp (</a:t>
            </a:r>
            <a:r>
              <a:rPr lang="en-US" sz="1600" i="1" dirty="0" err="1"/>
              <a:t>Polistes</a:t>
            </a:r>
            <a:r>
              <a:rPr lang="en-US" sz="1600" i="1" dirty="0"/>
              <a:t> </a:t>
            </a:r>
            <a:r>
              <a:rPr lang="en-US" sz="1600" dirty="0"/>
              <a:t>sp.) and the </a:t>
            </a:r>
            <a:r>
              <a:rPr lang="en-US" sz="1600" dirty="0">
                <a:solidFill>
                  <a:srgbClr val="6CB255"/>
                </a:solidFill>
              </a:rPr>
              <a:t>(b) </a:t>
            </a:r>
            <a:r>
              <a:rPr lang="en-US" sz="1600" dirty="0"/>
              <a:t>hoverfly (</a:t>
            </a:r>
            <a:r>
              <a:rPr lang="en-US" sz="1600" i="1" dirty="0" err="1"/>
              <a:t>Syrphus</a:t>
            </a:r>
            <a:r>
              <a:rPr lang="en-US" sz="1600" i="1" dirty="0"/>
              <a:t> </a:t>
            </a:r>
            <a:r>
              <a:rPr lang="en-US" sz="1600" dirty="0"/>
              <a:t>sp.). (credit: modification of work by Tom </a:t>
            </a:r>
            <a:r>
              <a:rPr lang="en-US" sz="1600" dirty="0" err="1"/>
              <a:t>Ings</a:t>
            </a:r>
            <a:r>
              <a:rPr lang="en-US" sz="1600" dirty="0"/>
              <a:t>)</a:t>
            </a:r>
          </a:p>
        </p:txBody>
      </p:sp>
      <p:sp>
        <p:nvSpPr>
          <p:cNvPr id="6" name="Disclaimer">
            <a:extLst>
              <a:ext uri="{FF2B5EF4-FFF2-40B4-BE49-F238E27FC236}">
                <a16:creationId xmlns:a16="http://schemas.microsoft.com/office/drawing/2014/main" id="{7FE42CA8-4089-4163-91C2-5CB7642B14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73A3807D-65F2-4692-91DC-29C48B20D3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254232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pPr algn="r"/>
            <a:r>
              <a:rPr lang="en-US" sz="2400" dirty="0">
                <a:solidFill>
                  <a:srgbClr val="6CB255"/>
                </a:solidFill>
              </a:rPr>
              <a:t>Figure 19.18</a:t>
            </a:r>
            <a:br>
              <a:rPr lang="en-US" sz="2400" dirty="0">
                <a:solidFill>
                  <a:srgbClr val="6CB255"/>
                </a:solidFill>
              </a:rPr>
            </a:br>
            <a:r>
              <a:rPr lang="en-US" sz="2400" dirty="0">
                <a:solidFill>
                  <a:srgbClr val="6CB255"/>
                </a:solidFill>
              </a:rPr>
              <a:t>mimicry</a:t>
            </a:r>
          </a:p>
        </p:txBody>
      </p:sp>
      <p:pic>
        <p:nvPicPr>
          <p:cNvPr id="2" name="Figure" descr="Photos show four pairs of butterflies that are virtually identical to one another in color and banding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dirty="0">
                <a:solidFill>
                  <a:schemeClr val="tx1"/>
                </a:solidFill>
              </a:rPr>
              <a:t>Several unpleasant-tasting </a:t>
            </a:r>
            <a:r>
              <a:rPr lang="en-US" i="1" dirty="0" err="1">
                <a:solidFill>
                  <a:schemeClr val="tx1"/>
                </a:solidFill>
              </a:rPr>
              <a:t>Heliconius</a:t>
            </a:r>
            <a:r>
              <a:rPr lang="en-US" i="1" dirty="0">
                <a:solidFill>
                  <a:schemeClr val="tx1"/>
                </a:solidFill>
              </a:rPr>
              <a:t> </a:t>
            </a:r>
            <a:r>
              <a:rPr lang="en-US" dirty="0">
                <a:solidFill>
                  <a:schemeClr val="tx1"/>
                </a:solidFill>
              </a:rPr>
              <a:t>butterfly species share a similar color pattern with better-tasting varieties, an example of mimicry. (credit: </a:t>
            </a:r>
            <a:r>
              <a:rPr lang="en-US" dirty="0" err="1">
                <a:solidFill>
                  <a:schemeClr val="tx1"/>
                </a:solidFill>
              </a:rPr>
              <a:t>Joron</a:t>
            </a:r>
            <a:r>
              <a:rPr lang="en-US" dirty="0">
                <a:solidFill>
                  <a:schemeClr val="tx1"/>
                </a:solidFill>
              </a:rPr>
              <a:t> M, Papa R, </a:t>
            </a:r>
            <a:r>
              <a:rPr lang="en-US" dirty="0" err="1">
                <a:solidFill>
                  <a:schemeClr val="tx1"/>
                </a:solidFill>
              </a:rPr>
              <a:t>Beltrán</a:t>
            </a:r>
            <a:r>
              <a:rPr lang="en-US" dirty="0">
                <a:solidFill>
                  <a:schemeClr val="tx1"/>
                </a:solidFill>
              </a:rPr>
              <a:t> M, </a:t>
            </a:r>
            <a:r>
              <a:rPr lang="fr-FR" dirty="0">
                <a:solidFill>
                  <a:schemeClr val="tx1"/>
                </a:solidFill>
              </a:rPr>
              <a:t>Chamberlain N, </a:t>
            </a:r>
            <a:r>
              <a:rPr lang="fr-FR" dirty="0" err="1">
                <a:solidFill>
                  <a:schemeClr val="tx1"/>
                </a:solidFill>
              </a:rPr>
              <a:t>MaváLrez</a:t>
            </a:r>
            <a:r>
              <a:rPr lang="fr-FR" dirty="0">
                <a:solidFill>
                  <a:schemeClr val="tx1"/>
                </a:solidFill>
              </a:rPr>
              <a:t> J, et al.)</a:t>
            </a:r>
            <a:endParaRPr lang="en-US" dirty="0">
              <a:solidFill>
                <a:schemeClr val="tx1"/>
              </a:solidFill>
            </a:endParaRPr>
          </a:p>
        </p:txBody>
      </p:sp>
      <p:sp>
        <p:nvSpPr>
          <p:cNvPr id="6" name="Disclaimer">
            <a:extLst>
              <a:ext uri="{FF2B5EF4-FFF2-40B4-BE49-F238E27FC236}">
                <a16:creationId xmlns:a16="http://schemas.microsoft.com/office/drawing/2014/main" id="{90D66036-1F10-44AC-9AB3-78BF02F84F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7" name="OpenStaxLogo" descr="openstax college logo">
            <a:extLst>
              <a:ext uri="{FF2B5EF4-FFF2-40B4-BE49-F238E27FC236}">
                <a16:creationId xmlns:a16="http://schemas.microsoft.com/office/drawing/2014/main" id="{EA9EDD53-BC03-400E-9FE5-8D79E2E137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66218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Mimicry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Go to this website to view stunning examples of  mimicry</a:t>
            </a:r>
          </a:p>
          <a:p>
            <a:endParaRPr lang="en-US" dirty="0">
              <a:solidFill>
                <a:srgbClr val="002060"/>
              </a:solidFill>
              <a:hlinkClick r:id="rId2">
                <a:extLst>
                  <a:ext uri="{A12FA001-AC4F-418D-AE19-62706E023703}">
                    <ahyp:hlinkClr xmlns="" xmlns:ahyp="http://schemas.microsoft.com/office/drawing/2018/hyperlinkcolor" val="tx"/>
                  </a:ext>
                </a:extLst>
              </a:hlinkClick>
            </a:endParaRPr>
          </a:p>
          <a:p>
            <a:r>
              <a:rPr lang="en-US" dirty="0">
                <a:solidFill>
                  <a:srgbClr val="212F62"/>
                </a:solidFill>
                <a:hlinkClick r:id="rId3">
                  <a:extLst>
                    <a:ext uri="{A12FA001-AC4F-418D-AE19-62706E023703}">
                      <ahyp:hlinkClr xmlns="" xmlns:ahyp="http://schemas.microsoft.com/office/drawing/2018/hyperlinkcolor" val="tx"/>
                    </a:ext>
                  </a:extLst>
                </a:hlinkClick>
              </a:rPr>
              <a:t>http://openstaxcollege.org/l/find_the_mimic2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2211052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D058-B8C4-4052-9F4C-A0D73DEF136E}"/>
              </a:ext>
            </a:extLst>
          </p:cNvPr>
          <p:cNvSpPr>
            <a:spLocks noGrp="1"/>
          </p:cNvSpPr>
          <p:nvPr>
            <p:ph type="title"/>
          </p:nvPr>
        </p:nvSpPr>
        <p:spPr/>
        <p:txBody>
          <a:bodyPr/>
          <a:lstStyle/>
          <a:p>
            <a:r>
              <a:rPr lang="en-US" dirty="0"/>
              <a:t>Competitive exclusion principle (19.4)</a:t>
            </a:r>
          </a:p>
        </p:txBody>
      </p:sp>
      <p:sp>
        <p:nvSpPr>
          <p:cNvPr id="4" name="Text Placeholder 3">
            <a:extLst>
              <a:ext uri="{FF2B5EF4-FFF2-40B4-BE49-F238E27FC236}">
                <a16:creationId xmlns:a16="http://schemas.microsoft.com/office/drawing/2014/main" id="{D97D4387-AEC3-4BAF-8F5D-75B1F704F46D}"/>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dirty="0"/>
              <a:t>A </a:t>
            </a:r>
            <a:r>
              <a:rPr lang="en-US" b="1" dirty="0">
                <a:solidFill>
                  <a:srgbClr val="6CB255"/>
                </a:solidFill>
              </a:rPr>
              <a:t>niche </a:t>
            </a:r>
            <a:r>
              <a:rPr lang="en-US" dirty="0"/>
              <a:t>is the unique set of resources used by a species, which includes its interactions with other species. </a:t>
            </a:r>
          </a:p>
          <a:p>
            <a:pPr marL="342900" indent="-342900">
              <a:buFont typeface="Arial" panose="020B0604020202020204" pitchFamily="34" charset="0"/>
              <a:buChar char="•"/>
            </a:pPr>
            <a:r>
              <a:rPr lang="en-US" dirty="0"/>
              <a:t>The </a:t>
            </a:r>
            <a:r>
              <a:rPr lang="en-US" b="1" dirty="0">
                <a:solidFill>
                  <a:srgbClr val="6CB255"/>
                </a:solidFill>
              </a:rPr>
              <a:t>competitive exclusion </a:t>
            </a:r>
            <a:r>
              <a:rPr lang="en-US" dirty="0"/>
              <a:t>principle states that two species cannot occupy the same niche in a habitat.  </a:t>
            </a:r>
          </a:p>
          <a:p>
            <a:pPr marL="1074420" lvl="1" indent="-342900">
              <a:buFont typeface="Arial" panose="020B0604020202020204" pitchFamily="34" charset="0"/>
              <a:buChar char="•"/>
            </a:pPr>
            <a:r>
              <a:rPr lang="en-US" dirty="0"/>
              <a:t>Different species cannot coexist in a community if they are competing for all the same resources.</a:t>
            </a:r>
          </a:p>
          <a:p>
            <a:pPr marL="342900" indent="-342900">
              <a:buFont typeface="Arial" panose="020B0604020202020204" pitchFamily="34" charset="0"/>
              <a:buChar char="•"/>
            </a:pPr>
            <a:r>
              <a:rPr lang="en-US" dirty="0"/>
              <a:t>An experimental example of this principle is shown in Figure 19.19.  </a:t>
            </a:r>
          </a:p>
          <a:p>
            <a:pPr marL="1074420" lvl="1" indent="-342900">
              <a:buFont typeface="Arial" panose="020B0604020202020204" pitchFamily="34" charset="0"/>
              <a:buChar char="•"/>
            </a:pPr>
            <a:r>
              <a:rPr lang="en-US" dirty="0"/>
              <a:t>When grown individually in the laboratory, both species of  </a:t>
            </a:r>
            <a:r>
              <a:rPr lang="en-US" i="1" dirty="0"/>
              <a:t>Paramecium</a:t>
            </a:r>
            <a:r>
              <a:rPr lang="en-US" dirty="0"/>
              <a:t> thrive. </a:t>
            </a:r>
          </a:p>
          <a:p>
            <a:pPr marL="1074420" lvl="1" indent="-342900">
              <a:buFont typeface="Arial" panose="020B0604020202020204" pitchFamily="34" charset="0"/>
              <a:buChar char="•"/>
            </a:pPr>
            <a:r>
              <a:rPr lang="en-US" dirty="0"/>
              <a:t>But when they are placed together in the same test tube (habitat), </a:t>
            </a:r>
            <a:r>
              <a:rPr lang="en-US" i="1" dirty="0"/>
              <a:t>P. aurelia </a:t>
            </a:r>
            <a:r>
              <a:rPr lang="en-US" dirty="0"/>
              <a:t>outcompetes </a:t>
            </a:r>
            <a:r>
              <a:rPr lang="en-US" i="1" dirty="0"/>
              <a:t>P. </a:t>
            </a:r>
            <a:r>
              <a:rPr lang="en-US" i="1" dirty="0" err="1"/>
              <a:t>caudatum</a:t>
            </a:r>
            <a:r>
              <a:rPr lang="en-US" i="1" dirty="0"/>
              <a:t> </a:t>
            </a:r>
            <a:r>
              <a:rPr lang="en-US" dirty="0"/>
              <a:t>for food, leading to the latter’s eventual extinction.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00202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19.19 competitive exclusion</a:t>
            </a:r>
          </a:p>
        </p:txBody>
      </p:sp>
      <p:pic>
        <p:nvPicPr>
          <p:cNvPr id="2" name="Figure" descr="The three graphs all plot number of cells versus time in days. In Graph (a), P. aurelia is grown alone. In graph (b), P. caudatum is grown alone. In graph (c), the two species are grown together. When grown together, the two species both exhibit logistic growth and grow to a relatively high cell density. When the two species are grown together, P. aurelia shows logistic growth to nearly the same cell density as it exhibited when grown alone, but P. caudatum hardly grows at all, and eventually its population drops to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809" b="-12809"/>
          <a:stretch>
            <a:fillRect/>
          </a:stretch>
        </p:blipFill>
        <p:spPr/>
      </p:pic>
      <p:sp>
        <p:nvSpPr>
          <p:cNvPr id="7" name="Figure Legend"/>
          <p:cNvSpPr>
            <a:spLocks noGrp="1"/>
          </p:cNvSpPr>
          <p:nvPr>
            <p:ph type="body" sz="quarter" idx="14"/>
          </p:nvPr>
        </p:nvSpPr>
        <p:spPr/>
        <p:txBody>
          <a:bodyPr>
            <a:normAutofit/>
          </a:bodyPr>
          <a:lstStyle/>
          <a:p>
            <a:r>
              <a:rPr lang="en-US" sz="1600" i="1" dirty="0"/>
              <a:t>Paramecium </a:t>
            </a:r>
            <a:r>
              <a:rPr lang="en-US" sz="1600" i="1" dirty="0" err="1"/>
              <a:t>aurelia</a:t>
            </a:r>
            <a:r>
              <a:rPr lang="en-US" sz="1600" i="1" dirty="0"/>
              <a:t> </a:t>
            </a:r>
            <a:r>
              <a:rPr lang="en-US" sz="1600" dirty="0"/>
              <a:t>and </a:t>
            </a:r>
            <a:r>
              <a:rPr lang="en-US" sz="1600" i="1" dirty="0"/>
              <a:t>Paramecium </a:t>
            </a:r>
            <a:r>
              <a:rPr lang="en-US" sz="1600" i="1" dirty="0" err="1"/>
              <a:t>caudatum</a:t>
            </a:r>
            <a:r>
              <a:rPr lang="en-US" sz="1600" i="1" dirty="0"/>
              <a:t> </a:t>
            </a:r>
            <a:r>
              <a:rPr lang="en-US" sz="1600" dirty="0"/>
              <a:t>grow well individually, but when they compete for the same resources, the </a:t>
            </a:r>
            <a:r>
              <a:rPr lang="en-US" sz="1600" i="1" dirty="0"/>
              <a:t>P. </a:t>
            </a:r>
            <a:r>
              <a:rPr lang="en-US" sz="1600" i="1" dirty="0" err="1"/>
              <a:t>aurelia</a:t>
            </a:r>
            <a:r>
              <a:rPr lang="en-US" sz="1600" i="1" dirty="0"/>
              <a:t> </a:t>
            </a:r>
            <a:r>
              <a:rPr lang="en-US" sz="1600" dirty="0"/>
              <a:t>outcompetes the </a:t>
            </a:r>
            <a:r>
              <a:rPr lang="en-US" sz="1600" i="1" dirty="0"/>
              <a:t>P. </a:t>
            </a:r>
            <a:r>
              <a:rPr lang="en-US" sz="1600" i="1" dirty="0" err="1"/>
              <a:t>caudatum</a:t>
            </a:r>
            <a:r>
              <a:rPr lang="en-US" sz="1600" dirty="0"/>
              <a:t>.</a:t>
            </a:r>
          </a:p>
        </p:txBody>
      </p:sp>
      <p:sp>
        <p:nvSpPr>
          <p:cNvPr id="6" name="Disclaimer">
            <a:extLst>
              <a:ext uri="{FF2B5EF4-FFF2-40B4-BE49-F238E27FC236}">
                <a16:creationId xmlns:a16="http://schemas.microsoft.com/office/drawing/2014/main" id="{5249D701-E9AE-476B-BCF1-D18044B4E79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EE632E4-73C7-4639-B92E-7D97CD4BA7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70875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D058-B8C4-4052-9F4C-A0D73DEF136E}"/>
              </a:ext>
            </a:extLst>
          </p:cNvPr>
          <p:cNvSpPr>
            <a:spLocks noGrp="1"/>
          </p:cNvSpPr>
          <p:nvPr>
            <p:ph type="title"/>
          </p:nvPr>
        </p:nvSpPr>
        <p:spPr/>
        <p:txBody>
          <a:bodyPr/>
          <a:lstStyle/>
          <a:p>
            <a:r>
              <a:rPr lang="en-US" dirty="0" smtClean="0"/>
              <a:t>Symbiosis 1 of 2 </a:t>
            </a:r>
            <a:r>
              <a:rPr lang="en-US" dirty="0"/>
              <a:t>(19.4)</a:t>
            </a:r>
          </a:p>
        </p:txBody>
      </p:sp>
      <p:sp>
        <p:nvSpPr>
          <p:cNvPr id="4" name="Text Placeholder 3">
            <a:extLst>
              <a:ext uri="{FF2B5EF4-FFF2-40B4-BE49-F238E27FC236}">
                <a16:creationId xmlns:a16="http://schemas.microsoft.com/office/drawing/2014/main" id="{D97D4387-AEC3-4BAF-8F5D-75B1F704F46D}"/>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b="1" dirty="0">
                <a:solidFill>
                  <a:srgbClr val="6CB255"/>
                </a:solidFill>
              </a:rPr>
              <a:t>Symbiotic relationships </a:t>
            </a:r>
            <a:r>
              <a:rPr lang="en-US" dirty="0"/>
              <a:t>are close, long-term interactions </a:t>
            </a:r>
            <a:r>
              <a:rPr lang="en-US" dirty="0">
                <a:solidFill>
                  <a:schemeClr val="tx1"/>
                </a:solidFill>
              </a:rPr>
              <a:t>between individuals of different species. </a:t>
            </a:r>
          </a:p>
          <a:p>
            <a:pPr marL="342900" indent="-342900">
              <a:buFont typeface="Arial" panose="020B0604020202020204" pitchFamily="34" charset="0"/>
              <a:buChar char="•"/>
            </a:pPr>
            <a:r>
              <a:rPr lang="en-US" dirty="0">
                <a:solidFill>
                  <a:schemeClr val="tx1"/>
                </a:solidFill>
              </a:rPr>
              <a:t>A </a:t>
            </a:r>
            <a:r>
              <a:rPr lang="en-US" b="1" dirty="0">
                <a:solidFill>
                  <a:srgbClr val="6CB255"/>
                </a:solidFill>
              </a:rPr>
              <a:t>commensalism</a:t>
            </a:r>
            <a:r>
              <a:rPr lang="en-US" dirty="0">
                <a:solidFill>
                  <a:schemeClr val="tx1"/>
                </a:solidFill>
              </a:rPr>
              <a:t> occurs when one species benefits from a close prolonged interaction, while the other neither benefits nor is harmed. </a:t>
            </a:r>
          </a:p>
          <a:p>
            <a:pPr marL="1074420" lvl="1" indent="-342900">
              <a:buFont typeface="Arial" panose="020B0604020202020204" pitchFamily="34" charset="0"/>
              <a:buChar char="•"/>
            </a:pPr>
            <a:r>
              <a:rPr lang="en-US" dirty="0">
                <a:solidFill>
                  <a:schemeClr val="tx1"/>
                </a:solidFill>
              </a:rPr>
              <a:t>Birds </a:t>
            </a:r>
            <a:r>
              <a:rPr lang="en-US" dirty="0"/>
              <a:t>nesting in trees provide an example of a commensal relationship (Figure 19.20). </a:t>
            </a:r>
          </a:p>
          <a:p>
            <a:pPr marL="342900" indent="-342900">
              <a:buFont typeface="Arial" panose="020B0604020202020204" pitchFamily="34" charset="0"/>
              <a:buChar char="•"/>
            </a:pPr>
            <a:r>
              <a:rPr lang="en-US" dirty="0"/>
              <a:t>A </a:t>
            </a:r>
            <a:r>
              <a:rPr lang="en-US" b="1" dirty="0">
                <a:solidFill>
                  <a:srgbClr val="6CB255"/>
                </a:solidFill>
              </a:rPr>
              <a:t>mutualism</a:t>
            </a:r>
            <a:r>
              <a:rPr lang="en-US" dirty="0"/>
              <a:t>, is a symbiotic relationship in which two species benefit from their interaction. </a:t>
            </a:r>
          </a:p>
          <a:p>
            <a:pPr marL="1074420" lvl="1" indent="-342900">
              <a:buFont typeface="Arial" panose="020B0604020202020204" pitchFamily="34" charset="0"/>
              <a:buChar char="•"/>
            </a:pPr>
            <a:r>
              <a:rPr lang="en-US" dirty="0"/>
              <a:t>Termites have a mutualistic relationship with protists that live in the insect’s gut (Figure 19.21a). </a:t>
            </a:r>
          </a:p>
          <a:p>
            <a:pPr marL="1074420" lvl="1" indent="-342900">
              <a:buFont typeface="Arial" panose="020B0604020202020204" pitchFamily="34" charset="0"/>
              <a:buChar char="•"/>
            </a:pPr>
            <a:r>
              <a:rPr lang="en-US" dirty="0"/>
              <a:t> Lichen are a mutualistic relationship between a fungus and photosynthetic algae or cyanobacteria (Figure 19.21b). </a:t>
            </a:r>
          </a:p>
        </p:txBody>
      </p:sp>
    </p:spTree>
    <p:extLst>
      <p:ext uri="{BB962C8B-B14F-4D97-AF65-F5344CB8AC3E}">
        <p14:creationId xmlns:p14="http://schemas.microsoft.com/office/powerpoint/2010/main" val="746248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19.20 commensalism </a:t>
            </a:r>
          </a:p>
        </p:txBody>
      </p:sp>
      <p:pic>
        <p:nvPicPr>
          <p:cNvPr id="2" name="Figure" descr="Photo shows a yellow bird building a nest i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7" name="Figure Legend"/>
          <p:cNvSpPr>
            <a:spLocks noGrp="1"/>
          </p:cNvSpPr>
          <p:nvPr>
            <p:ph type="body" sz="quarter" idx="14"/>
          </p:nvPr>
        </p:nvSpPr>
        <p:spPr/>
        <p:txBody>
          <a:bodyPr>
            <a:normAutofit/>
          </a:bodyPr>
          <a:lstStyle/>
          <a:p>
            <a:r>
              <a:rPr lang="en-US" sz="1600" dirty="0"/>
              <a:t>The southern masked-weaver is starting to make a nest in a tree in Zambezi Valley, Zambia. This is an example of a commensal relationship, in which one species (the bird) benefits, while the other (the tree) neither benefits nor is harmed. (credit: “</a:t>
            </a:r>
            <a:r>
              <a:rPr lang="en-US" sz="1600" dirty="0" err="1"/>
              <a:t>Hanay</a:t>
            </a:r>
            <a:r>
              <a:rPr lang="en-US" sz="1600" dirty="0"/>
              <a:t>”/Wikimedia Commons)</a:t>
            </a:r>
          </a:p>
        </p:txBody>
      </p:sp>
      <p:sp>
        <p:nvSpPr>
          <p:cNvPr id="6" name="Disclaimer">
            <a:extLst>
              <a:ext uri="{FF2B5EF4-FFF2-40B4-BE49-F238E27FC236}">
                <a16:creationId xmlns:a16="http://schemas.microsoft.com/office/drawing/2014/main" id="{CD3FE9EE-261D-4141-BE45-3D2175EB2F6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C36B91E-AB49-412A-958E-4ADB427D8E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87522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7315487" cy="659535"/>
          </a:xfrm>
        </p:spPr>
        <p:txBody>
          <a:bodyPr>
            <a:normAutofit fontScale="90000"/>
          </a:bodyPr>
          <a:lstStyle/>
          <a:p>
            <a:r>
              <a:rPr lang="en-US" dirty="0"/>
              <a:t>Figure 19.2 Relationship between population and body mass </a:t>
            </a:r>
          </a:p>
        </p:txBody>
      </p:sp>
      <p:pic>
        <p:nvPicPr>
          <p:cNvPr id="2" name="Figure" descr="Graph plots log density in kilometers squared versus log body mass in grams. The values are inversely proportional, so that density decreases linearly with increasing body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07" r="-30707"/>
          <a:stretch>
            <a:fillRect/>
          </a:stretch>
        </p:blipFill>
        <p:spPr>
          <a:xfrm>
            <a:off x="457199" y="1182021"/>
            <a:ext cx="8062913" cy="3500071"/>
          </a:xfrm>
        </p:spPr>
      </p:pic>
      <p:sp>
        <p:nvSpPr>
          <p:cNvPr id="7" name="Figure Legend"/>
          <p:cNvSpPr>
            <a:spLocks noGrp="1"/>
          </p:cNvSpPr>
          <p:nvPr>
            <p:ph type="body" sz="quarter" idx="14"/>
          </p:nvPr>
        </p:nvSpPr>
        <p:spPr/>
        <p:txBody>
          <a:bodyPr>
            <a:normAutofit/>
          </a:bodyPr>
          <a:lstStyle/>
          <a:p>
            <a:r>
              <a:rPr lang="en-US" dirty="0"/>
              <a:t>Australian mammals show a typical inverse relationship between population density and body size.  Population density typically decreases with increasing body size.  Why do you think this is? </a:t>
            </a:r>
          </a:p>
        </p:txBody>
      </p:sp>
      <p:sp>
        <p:nvSpPr>
          <p:cNvPr id="6" name="Disclaimer">
            <a:extLst>
              <a:ext uri="{FF2B5EF4-FFF2-40B4-BE49-F238E27FC236}">
                <a16:creationId xmlns:a16="http://schemas.microsoft.com/office/drawing/2014/main" id="{95D82EDE-ED18-4A50-8D49-7A8EA86C657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0A320E98-6DFB-4619-9D6A-14B1027503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32840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19.21 mutualisms </a:t>
            </a:r>
          </a:p>
        </p:txBody>
      </p:sp>
      <p:pic>
        <p:nvPicPr>
          <p:cNvPr id="2" name="Figure" descr="Photo (a) shows yellow termites, and photo (b) shows a tree covered with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382" b="-10382"/>
          <a:stretch>
            <a:fillRect/>
          </a:stretch>
        </p:blipFill>
        <p:spPr/>
      </p:pic>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Termites form a mutualistic relationship with symbiotic protozoa in their guts, which allow both organisms to obtain energy from the cellulose the termite consumes.</a:t>
            </a:r>
          </a:p>
          <a:p>
            <a:pPr marL="342900" indent="-342900">
              <a:buAutoNum type="alphaLcParenBoth"/>
            </a:pPr>
            <a:r>
              <a:rPr lang="en-US" sz="1600" dirty="0"/>
              <a:t>Lichen is a fungus that has symbiotic photosynthetic algae living in close association. (credit a: modification of work by Scott Bauer, USDA; credit b: modification of work by Cory </a:t>
            </a:r>
            <a:r>
              <a:rPr lang="en-US" sz="1600" dirty="0" err="1"/>
              <a:t>Zanker</a:t>
            </a:r>
            <a:r>
              <a:rPr lang="en-US" sz="1600" dirty="0"/>
              <a:t>)</a:t>
            </a:r>
          </a:p>
        </p:txBody>
      </p:sp>
      <p:sp>
        <p:nvSpPr>
          <p:cNvPr id="6" name="Disclaimer">
            <a:extLst>
              <a:ext uri="{FF2B5EF4-FFF2-40B4-BE49-F238E27FC236}">
                <a16:creationId xmlns:a16="http://schemas.microsoft.com/office/drawing/2014/main" id="{C2E40572-BB0D-437C-910F-8ECE8FF7073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3D0E6D4A-884C-4F52-9E80-700DE37975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689313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D058-B8C4-4052-9F4C-A0D73DEF136E}"/>
              </a:ext>
            </a:extLst>
          </p:cNvPr>
          <p:cNvSpPr>
            <a:spLocks noGrp="1"/>
          </p:cNvSpPr>
          <p:nvPr>
            <p:ph type="title"/>
          </p:nvPr>
        </p:nvSpPr>
        <p:spPr/>
        <p:txBody>
          <a:bodyPr/>
          <a:lstStyle/>
          <a:p>
            <a:r>
              <a:rPr lang="en-US" dirty="0"/>
              <a:t>Symbiosis </a:t>
            </a:r>
            <a:r>
              <a:rPr lang="en-US" dirty="0" smtClean="0"/>
              <a:t>2 of 2 (19.4</a:t>
            </a:r>
            <a:r>
              <a:rPr lang="en-US" dirty="0"/>
              <a:t>)</a:t>
            </a:r>
          </a:p>
        </p:txBody>
      </p:sp>
      <p:sp>
        <p:nvSpPr>
          <p:cNvPr id="4" name="Text Placeholder 3">
            <a:extLst>
              <a:ext uri="{FF2B5EF4-FFF2-40B4-BE49-F238E27FC236}">
                <a16:creationId xmlns:a16="http://schemas.microsoft.com/office/drawing/2014/main" id="{D97D4387-AEC3-4BAF-8F5D-75B1F704F46D}"/>
              </a:ext>
            </a:extLst>
          </p:cNvPr>
          <p:cNvSpPr>
            <a:spLocks noGrp="1"/>
          </p:cNvSpPr>
          <p:nvPr>
            <p:ph type="body" sz="quarter" idx="14"/>
          </p:nvPr>
        </p:nvSpPr>
        <p:spPr>
          <a:xfrm>
            <a:off x="457200" y="1219200"/>
            <a:ext cx="8062912" cy="4791164"/>
          </a:xfrm>
        </p:spPr>
        <p:txBody>
          <a:bodyPr/>
          <a:lstStyle/>
          <a:p>
            <a:pPr marL="342900" indent="-342900">
              <a:buFont typeface="Arial" panose="020B0604020202020204" pitchFamily="34" charset="0"/>
              <a:buChar char="•"/>
            </a:pPr>
            <a:r>
              <a:rPr lang="en-US" dirty="0"/>
              <a:t>A </a:t>
            </a:r>
            <a:r>
              <a:rPr lang="en-US" b="1" dirty="0">
                <a:solidFill>
                  <a:srgbClr val="6CB255"/>
                </a:solidFill>
              </a:rPr>
              <a:t>parasite</a:t>
            </a:r>
            <a:r>
              <a:rPr lang="en-US" dirty="0"/>
              <a:t> is an organism that feeds off another without immediately killing the organism it is feeding on. In this relationship, the parasite benefits, but the organism being fed upon, the host, is harmed. </a:t>
            </a:r>
          </a:p>
          <a:p>
            <a:pPr marL="342900" indent="-342900">
              <a:buFont typeface="Arial" panose="020B0604020202020204" pitchFamily="34" charset="0"/>
              <a:buChar char="•"/>
            </a:pPr>
            <a:r>
              <a:rPr lang="en-US" dirty="0"/>
              <a:t>The reproductive cycles of parasites are often very complex, sometimes requiring more than one host species. </a:t>
            </a:r>
          </a:p>
          <a:p>
            <a:pPr marL="1074420" lvl="1" indent="-342900">
              <a:buFont typeface="Arial" panose="020B0604020202020204" pitchFamily="34" charset="0"/>
              <a:buChar char="•"/>
            </a:pPr>
            <a:r>
              <a:rPr lang="en-US" dirty="0"/>
              <a:t>A tapeworm causes disease in humans when contaminated, undercooked meat such as pork, fish, or beef is consumed (Figure 19.22). </a:t>
            </a:r>
          </a:p>
          <a:p>
            <a:pPr marL="1074420" lvl="1" indent="-342900">
              <a:buFont typeface="Arial" panose="020B0604020202020204" pitchFamily="34" charset="0"/>
              <a:buChar char="•"/>
            </a:pPr>
            <a:r>
              <a:rPr lang="en-US" i="1" dirty="0"/>
              <a:t>Plasmodium falciparum</a:t>
            </a:r>
            <a:r>
              <a:rPr lang="en-US" dirty="0"/>
              <a:t> is another parasite: the protists that cause malaria, a significant disease in many parts of the world. </a:t>
            </a:r>
          </a:p>
        </p:txBody>
      </p:sp>
    </p:spTree>
    <p:extLst>
      <p:ext uri="{BB962C8B-B14F-4D97-AF65-F5344CB8AC3E}">
        <p14:creationId xmlns:p14="http://schemas.microsoft.com/office/powerpoint/2010/main" val="1325585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19.22 parasitism </a:t>
            </a:r>
          </a:p>
        </p:txBody>
      </p:sp>
      <p:pic>
        <p:nvPicPr>
          <p:cNvPr id="2" name="Figure" descr="The life cycle of a tapeworm begins when eggs or tapeworm segments in the feces are ingested by pigs or humans. The embryos hatch, penetrate the intestinal wall, and circulate to the musculature in both pigs and humans. This figure shows how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76" r="-25276"/>
          <a:stretch>
            <a:fillRect/>
          </a:stretch>
        </p:blipFill>
        <p:spPr/>
      </p:pic>
      <p:sp>
        <p:nvSpPr>
          <p:cNvPr id="7" name="Figure Legend"/>
          <p:cNvSpPr>
            <a:spLocks noGrp="1"/>
          </p:cNvSpPr>
          <p:nvPr>
            <p:ph type="body" sz="quarter" idx="14"/>
          </p:nvPr>
        </p:nvSpPr>
        <p:spPr/>
        <p:txBody>
          <a:bodyPr>
            <a:normAutofit/>
          </a:bodyPr>
          <a:lstStyle/>
          <a:p>
            <a:r>
              <a:rPr lang="en-US" dirty="0"/>
              <a:t>This diagram shows the life cycle of the tapeworm, a human worm parasite. (credit: modification of work by CDC)</a:t>
            </a:r>
          </a:p>
        </p:txBody>
      </p:sp>
      <p:sp>
        <p:nvSpPr>
          <p:cNvPr id="6" name="Disclaimer">
            <a:extLst>
              <a:ext uri="{FF2B5EF4-FFF2-40B4-BE49-F238E27FC236}">
                <a16:creationId xmlns:a16="http://schemas.microsoft.com/office/drawing/2014/main" id="{8D7858C8-E0DF-4C67-B7AF-F176296C3BF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C41DD0C7-074D-47B0-8F7B-8BEBA22412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691926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Symbiosis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To learn more about “Symbiosis in the Sea,” watch this webisode of Jonathan Bird’s Blue World.</a:t>
            </a:r>
          </a:p>
          <a:p>
            <a:endParaRPr lang="en-US" dirty="0">
              <a:solidFill>
                <a:srgbClr val="212F62"/>
              </a:solidFill>
            </a:endParaRPr>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http://openstaxcollege.org/l/symbiosis</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740734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lstStyle/>
          <a:p>
            <a:r>
              <a:rPr lang="en-US" dirty="0"/>
              <a:t>Characteristics of communities (19.4)</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lstStyle/>
          <a:p>
            <a:pPr marL="342900" indent="-342900">
              <a:buFont typeface="Arial" panose="020B0604020202020204" pitchFamily="34" charset="0"/>
              <a:buChar char="•"/>
            </a:pPr>
            <a:r>
              <a:rPr lang="en-US" dirty="0"/>
              <a:t>One measure of biodiversity used by ecologists is the number of different species in a particular area and their relative abundance. </a:t>
            </a:r>
          </a:p>
          <a:p>
            <a:pPr marL="342900" indent="-342900">
              <a:buFont typeface="Arial" panose="020B0604020202020204" pitchFamily="34" charset="0"/>
              <a:buChar char="•"/>
            </a:pPr>
            <a:r>
              <a:rPr lang="en-US" b="1" dirty="0">
                <a:solidFill>
                  <a:srgbClr val="6CB255"/>
                </a:solidFill>
              </a:rPr>
              <a:t>Species richness </a:t>
            </a:r>
            <a:r>
              <a:rPr lang="en-US" dirty="0"/>
              <a:t>is the term used to describe the number of species living in a habitat or other unit. </a:t>
            </a:r>
          </a:p>
          <a:p>
            <a:pPr marL="1074420" lvl="1" indent="-342900">
              <a:buFont typeface="Arial" panose="020B0604020202020204" pitchFamily="34" charset="0"/>
              <a:buChar char="•"/>
            </a:pPr>
            <a:r>
              <a:rPr lang="en-US" dirty="0"/>
              <a:t>Species richness varies across the globe (Figure 19.23).</a:t>
            </a:r>
          </a:p>
          <a:p>
            <a:pPr marL="1074420" lvl="1" indent="-342900">
              <a:buFont typeface="Arial" panose="020B0604020202020204" pitchFamily="34" charset="0"/>
              <a:buChar char="•"/>
            </a:pPr>
            <a:r>
              <a:rPr lang="en-US" dirty="0"/>
              <a:t>Species richness is related to latitude: the greatest species richness occurs near the equator and the lowest richness occurs near the poles. </a:t>
            </a:r>
          </a:p>
          <a:p>
            <a:pPr marL="342900" indent="-342900">
              <a:buFont typeface="Arial" panose="020B0604020202020204" pitchFamily="34" charset="0"/>
              <a:buChar char="•"/>
            </a:pPr>
            <a:r>
              <a:rPr lang="en-US" b="1" dirty="0">
                <a:solidFill>
                  <a:srgbClr val="6CB255"/>
                </a:solidFill>
              </a:rPr>
              <a:t>Relative species abundance </a:t>
            </a:r>
            <a:r>
              <a:rPr lang="en-US" dirty="0"/>
              <a:t>is the number individuals in a species relative to the total number of individuals in all species within a system. </a:t>
            </a:r>
          </a:p>
          <a:p>
            <a:pPr marL="1074420" lvl="1" indent="-342900">
              <a:buFont typeface="Arial" panose="020B0604020202020204" pitchFamily="34" charset="0"/>
              <a:buChar char="•"/>
            </a:pPr>
            <a:r>
              <a:rPr lang="en-US" dirty="0"/>
              <a:t>Foundation species often have the highest relative abundance of species.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11066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19.23 species richness </a:t>
            </a:r>
          </a:p>
        </p:txBody>
      </p:sp>
      <p:pic>
        <p:nvPicPr>
          <p:cNvPr id="2" name="Figure" descr="Map shows the special distribution of mammal species richness in North and South America. The highest number of mammal species, 179-228 per square kilometer, occurs in the Amazon region of South America. Species richness is generally highest in tropical latitudes, and then decreases to the north and south, and is at zero in the Arctic reg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736" r="-60736"/>
          <a:stretch>
            <a:fillRect/>
          </a:stretch>
        </p:blipFill>
        <p:spPr/>
      </p:pic>
      <p:sp>
        <p:nvSpPr>
          <p:cNvPr id="7" name="Figure Legend"/>
          <p:cNvSpPr>
            <a:spLocks noGrp="1"/>
          </p:cNvSpPr>
          <p:nvPr>
            <p:ph type="body" sz="quarter" idx="14"/>
          </p:nvPr>
        </p:nvSpPr>
        <p:spPr/>
        <p:txBody>
          <a:bodyPr>
            <a:normAutofit/>
          </a:bodyPr>
          <a:lstStyle/>
          <a:p>
            <a:r>
              <a:rPr lang="en-US" sz="1600" dirty="0"/>
              <a:t>The greatest species richness for mammals in North America is associated in the equatorial latitudes. (credit: modification of work by NASA, CIESIN, Columbia University)</a:t>
            </a:r>
          </a:p>
        </p:txBody>
      </p:sp>
      <p:sp>
        <p:nvSpPr>
          <p:cNvPr id="6" name="Disclaimer">
            <a:extLst>
              <a:ext uri="{FF2B5EF4-FFF2-40B4-BE49-F238E27FC236}">
                <a16:creationId xmlns:a16="http://schemas.microsoft.com/office/drawing/2014/main" id="{D2EF19EE-6F25-46BC-B04D-1AE656F0BC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79C5DCD3-154B-4CE6-83FF-FE570AD463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623615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normAutofit fontScale="90000"/>
          </a:bodyPr>
          <a:lstStyle/>
          <a:p>
            <a:r>
              <a:rPr lang="en-US" dirty="0"/>
              <a:t>Characteristics of communities </a:t>
            </a:r>
            <a:r>
              <a:rPr lang="en-US" dirty="0" smtClean="0"/>
              <a:t>1 of 4 (19.4</a:t>
            </a:r>
            <a:r>
              <a:rPr lang="en-US" dirty="0"/>
              <a:t>)</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lstStyle/>
          <a:p>
            <a:pPr marL="342900" indent="-342900">
              <a:buFont typeface="Arial" panose="020B0604020202020204" pitchFamily="34" charset="0"/>
              <a:buChar char="•"/>
            </a:pPr>
            <a:r>
              <a:rPr lang="en-US" b="1" dirty="0">
                <a:solidFill>
                  <a:srgbClr val="6CB255"/>
                </a:solidFill>
              </a:rPr>
              <a:t>Foundation species </a:t>
            </a:r>
            <a:r>
              <a:rPr lang="en-US" dirty="0"/>
              <a:t>are considered the “base” or “bedrock” of a community, having the greatest influence on its overall structure.</a:t>
            </a:r>
          </a:p>
          <a:p>
            <a:pPr marL="1074420" lvl="1">
              <a:buFont typeface="Arial" panose="020B0604020202020204" pitchFamily="34" charset="0"/>
              <a:buChar char="•"/>
            </a:pPr>
            <a:r>
              <a:rPr lang="en-US" dirty="0"/>
              <a:t>They are often primary producers, and they are typically an abundant organism. </a:t>
            </a:r>
          </a:p>
          <a:p>
            <a:pPr marL="1074420" lvl="1">
              <a:buFont typeface="Arial" panose="020B0604020202020204" pitchFamily="34" charset="0"/>
              <a:buChar char="•"/>
            </a:pPr>
            <a:r>
              <a:rPr lang="en-US" dirty="0"/>
              <a:t>For example, kelp, a species of brown algae, is a foundation species that forms the basis of the kelp forests off the coast of California. </a:t>
            </a:r>
          </a:p>
          <a:p>
            <a:pPr marL="342900" indent="-342900">
              <a:buFont typeface="Arial" panose="020B0604020202020204" pitchFamily="34" charset="0"/>
              <a:buChar char="•"/>
            </a:pPr>
            <a:r>
              <a:rPr lang="en-US" dirty="0"/>
              <a:t>Foundation species may physically modify the environment to produce and maintain habitats that benefit the other organisms that use them. </a:t>
            </a:r>
          </a:p>
          <a:p>
            <a:pPr marL="1074420" lvl="1" indent="-342900">
              <a:buFont typeface="Arial" panose="020B0604020202020204" pitchFamily="34" charset="0"/>
              <a:buChar char="•"/>
            </a:pPr>
            <a:r>
              <a:rPr lang="en-US" dirty="0"/>
              <a:t>For example, the corals of the coral reef also provide structure  by physically modifying the environment (Figure19.24).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06553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19.24 a foundation species </a:t>
            </a:r>
          </a:p>
        </p:txBody>
      </p:sp>
      <p:pic>
        <p:nvPicPr>
          <p:cNvPr id="2" name="Figure" descr="Photo shows pink brain-like coral and long, finger-like coral growing on a reef. Fish swim among the cor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7" name="Figure Legend"/>
          <p:cNvSpPr>
            <a:spLocks noGrp="1"/>
          </p:cNvSpPr>
          <p:nvPr>
            <p:ph type="body" sz="quarter" idx="14"/>
          </p:nvPr>
        </p:nvSpPr>
        <p:spPr/>
        <p:txBody>
          <a:bodyPr>
            <a:normAutofit/>
          </a:bodyPr>
          <a:lstStyle/>
          <a:p>
            <a:r>
              <a:rPr lang="en-US" sz="1600" dirty="0"/>
              <a:t>Coral is the foundation species of coral reef ecosystems. (credit: Jim E. Maragos, USFWS)</a:t>
            </a:r>
          </a:p>
        </p:txBody>
      </p:sp>
      <p:sp>
        <p:nvSpPr>
          <p:cNvPr id="6" name="Disclaimer">
            <a:extLst>
              <a:ext uri="{FF2B5EF4-FFF2-40B4-BE49-F238E27FC236}">
                <a16:creationId xmlns:a16="http://schemas.microsoft.com/office/drawing/2014/main" id="{72F5DC82-FEED-4EA9-83C8-2C75D7ED4E5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47BE17B7-99EC-4F5B-8EC1-06122DE4E7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583723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normAutofit fontScale="90000"/>
          </a:bodyPr>
          <a:lstStyle/>
          <a:p>
            <a:r>
              <a:rPr lang="en-US" dirty="0"/>
              <a:t>Characteristics of communities </a:t>
            </a:r>
            <a:r>
              <a:rPr lang="en-US" dirty="0" smtClean="0"/>
              <a:t>2 of 4 (19.4</a:t>
            </a:r>
            <a:r>
              <a:rPr lang="en-US" dirty="0"/>
              <a:t>)</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normAutofit lnSpcReduction="10000"/>
          </a:bodyPr>
          <a:lstStyle/>
          <a:p>
            <a:pPr marL="342900" indent="-342900">
              <a:buFont typeface="Arial" panose="020B0604020202020204" pitchFamily="34" charset="0"/>
              <a:buChar char="•"/>
            </a:pPr>
            <a:r>
              <a:rPr lang="en-US" dirty="0"/>
              <a:t>A </a:t>
            </a:r>
            <a:r>
              <a:rPr lang="en-US" b="1" dirty="0">
                <a:solidFill>
                  <a:srgbClr val="6CB255"/>
                </a:solidFill>
              </a:rPr>
              <a:t>keystone species </a:t>
            </a:r>
            <a:r>
              <a:rPr lang="en-US" dirty="0"/>
              <a:t>is one whose presence is key to maintaining biodiversity in an ecosystem and to upholding an ecological community’s structure.</a:t>
            </a:r>
          </a:p>
          <a:p>
            <a:pPr marL="342900" indent="-342900">
              <a:buFont typeface="Arial" panose="020B0604020202020204" pitchFamily="34" charset="0"/>
              <a:buChar char="•"/>
            </a:pPr>
            <a:r>
              <a:rPr lang="en-US" dirty="0"/>
              <a:t>The intertidal sea star, is a keystone species in the northwestern portion of the United States (Figure 19.25).  It keeps the populations of mussels under control.  </a:t>
            </a:r>
          </a:p>
          <a:p>
            <a:pPr marL="342900" indent="-342900">
              <a:buFont typeface="Arial" panose="020B0604020202020204" pitchFamily="34" charset="0"/>
              <a:buChar char="•"/>
            </a:pPr>
            <a:r>
              <a:rPr lang="en-US" dirty="0"/>
              <a:t>Another keystone  species is the banded tetra, a fish in tropical streams, which supplies nearly all of the phosphorus, a necessary inorganic nutrient, to the rest of the community. </a:t>
            </a:r>
          </a:p>
          <a:p>
            <a:pPr marL="342900" indent="-342900">
              <a:buFont typeface="Arial" panose="020B0604020202020204" pitchFamily="34" charset="0"/>
              <a:buChar char="•"/>
            </a:pPr>
            <a:r>
              <a:rPr lang="en-US" b="1" dirty="0">
                <a:solidFill>
                  <a:srgbClr val="6CB255"/>
                </a:solidFill>
              </a:rPr>
              <a:t>Invasive species </a:t>
            </a:r>
            <a:r>
              <a:rPr lang="en-US" dirty="0"/>
              <a:t>are non-native organisms that, when introduced to an area out of its native range, alter the community they invade. </a:t>
            </a:r>
          </a:p>
          <a:p>
            <a:pPr marL="1074420" lvl="1" indent="-342900">
              <a:buFont typeface="Arial" panose="020B0604020202020204" pitchFamily="34" charset="0"/>
              <a:buChar char="•"/>
            </a:pPr>
            <a:r>
              <a:rPr lang="en-US" dirty="0"/>
              <a:t>Examples are the Asian carp (discussed at the beginning of the chapter), the zebra mussel, common buckthorn, garlic mustard, emerald ash borer and many others.  </a:t>
            </a:r>
          </a:p>
        </p:txBody>
      </p:sp>
    </p:spTree>
    <p:extLst>
      <p:ext uri="{BB962C8B-B14F-4D97-AF65-F5344CB8AC3E}">
        <p14:creationId xmlns:p14="http://schemas.microsoft.com/office/powerpoint/2010/main" val="2199671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19.25 a keystone species </a:t>
            </a:r>
          </a:p>
        </p:txBody>
      </p:sp>
      <p:pic>
        <p:nvPicPr>
          <p:cNvPr id="2" name="Figure" descr="Photo shows a reddish-brown sea st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7" name="Figure Legend"/>
          <p:cNvSpPr>
            <a:spLocks noGrp="1"/>
          </p:cNvSpPr>
          <p:nvPr>
            <p:ph type="body" sz="quarter" idx="14"/>
          </p:nvPr>
        </p:nvSpPr>
        <p:spPr/>
        <p:txBody>
          <a:bodyPr>
            <a:normAutofit/>
          </a:bodyPr>
          <a:lstStyle/>
          <a:p>
            <a:r>
              <a:rPr lang="sv-SE" sz="1600" dirty="0"/>
              <a:t>The </a:t>
            </a:r>
            <a:r>
              <a:rPr lang="sv-SE" sz="1600" i="1" dirty="0" err="1"/>
              <a:t>Pisaster</a:t>
            </a:r>
            <a:r>
              <a:rPr lang="sv-SE" sz="1600" i="1" dirty="0"/>
              <a:t> </a:t>
            </a:r>
            <a:r>
              <a:rPr lang="sv-SE" sz="1600" i="1" dirty="0" err="1"/>
              <a:t>ochraceus</a:t>
            </a:r>
            <a:r>
              <a:rPr lang="sv-SE" sz="1600" i="1" dirty="0"/>
              <a:t> </a:t>
            </a:r>
            <a:r>
              <a:rPr lang="sv-SE" sz="1600" dirty="0" err="1"/>
              <a:t>sea</a:t>
            </a:r>
            <a:r>
              <a:rPr lang="sv-SE" sz="1600" dirty="0"/>
              <a:t> star is a </a:t>
            </a:r>
            <a:r>
              <a:rPr lang="sv-SE" sz="1600" dirty="0" err="1"/>
              <a:t>keystone</a:t>
            </a:r>
            <a:r>
              <a:rPr lang="sv-SE" sz="1600" dirty="0"/>
              <a:t> species. (</a:t>
            </a:r>
            <a:r>
              <a:rPr lang="sv-SE" sz="1600" dirty="0" err="1"/>
              <a:t>credit</a:t>
            </a:r>
            <a:r>
              <a:rPr lang="sv-SE" sz="1600" dirty="0"/>
              <a:t>: Jerry </a:t>
            </a:r>
            <a:r>
              <a:rPr lang="sv-SE" sz="1600" dirty="0" err="1"/>
              <a:t>Kirkhart</a:t>
            </a:r>
            <a:r>
              <a:rPr lang="sv-SE" sz="1600" dirty="0"/>
              <a:t>)</a:t>
            </a:r>
            <a:endParaRPr lang="en-US" sz="1600" dirty="0"/>
          </a:p>
        </p:txBody>
      </p:sp>
      <p:sp>
        <p:nvSpPr>
          <p:cNvPr id="6" name="Disclaimer">
            <a:extLst>
              <a:ext uri="{FF2B5EF4-FFF2-40B4-BE49-F238E27FC236}">
                <a16:creationId xmlns:a16="http://schemas.microsoft.com/office/drawing/2014/main" id="{E15B3122-2686-47B2-A8ED-349502F0A5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006B238F-5C12-44CD-B55E-761DCC5F60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786948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lstStyle/>
          <a:p>
            <a:r>
              <a:rPr lang="en-US" dirty="0"/>
              <a:t>Population size and density (19.1)</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200" y="1218913"/>
            <a:ext cx="8388626" cy="5109503"/>
          </a:xfrm>
        </p:spPr>
        <p:txBody>
          <a:bodyPr>
            <a:noAutofit/>
          </a:bodyPr>
          <a:lstStyle/>
          <a:p>
            <a:pPr marL="342900" indent="-342900">
              <a:buFont typeface="Arial" panose="020B0604020202020204" pitchFamily="34" charset="0"/>
              <a:buChar char="•"/>
            </a:pPr>
            <a:r>
              <a:rPr lang="en-US" dirty="0"/>
              <a:t>The most accurate way to determine population size is to count all of the individuals within the area. However, this is usually not feasible.</a:t>
            </a:r>
          </a:p>
          <a:p>
            <a:pPr marL="342900" indent="-342900">
              <a:buFont typeface="Arial" panose="020B0604020202020204" pitchFamily="34" charset="0"/>
              <a:buChar char="•"/>
            </a:pPr>
            <a:r>
              <a:rPr lang="en-US" dirty="0"/>
              <a:t>The methods used to sample populations to determine their size and density are typically tailored to the organism being studied.</a:t>
            </a:r>
          </a:p>
          <a:p>
            <a:pPr marL="342900" indent="-342900">
              <a:buFont typeface="Arial" panose="020B0604020202020204" pitchFamily="34" charset="0"/>
              <a:buChar char="•"/>
            </a:pPr>
            <a:r>
              <a:rPr lang="en-US" dirty="0"/>
              <a:t>For immobile organisms, or for very small and slow-moving organisms, a quadrat may be used. </a:t>
            </a:r>
          </a:p>
          <a:p>
            <a:pPr marL="1074420" lvl="1" indent="-342900">
              <a:buFont typeface="Arial" panose="020B0604020202020204" pitchFamily="34" charset="0"/>
              <a:buChar char="•"/>
            </a:pPr>
            <a:r>
              <a:rPr lang="en-US" dirty="0"/>
              <a:t>A </a:t>
            </a:r>
            <a:r>
              <a:rPr lang="en-US" b="1" dirty="0">
                <a:solidFill>
                  <a:srgbClr val="6CB255"/>
                </a:solidFill>
              </a:rPr>
              <a:t>quadrat</a:t>
            </a:r>
            <a:r>
              <a:rPr lang="en-US" dirty="0"/>
              <a:t> is a wood, plastic or metal square that is randomly placed on the ground and used to count the number of individuals that lie within its boundaries. </a:t>
            </a:r>
          </a:p>
          <a:p>
            <a:pPr marL="342900" indent="-342900">
              <a:buFont typeface="Arial" panose="020B0604020202020204" pitchFamily="34" charset="0"/>
              <a:buChar char="•"/>
            </a:pPr>
            <a:r>
              <a:rPr lang="en-US" dirty="0"/>
              <a:t>For smaller mobile organisms, </a:t>
            </a:r>
            <a:r>
              <a:rPr lang="en-US" b="1" dirty="0">
                <a:solidFill>
                  <a:srgbClr val="6CB255"/>
                </a:solidFill>
              </a:rPr>
              <a:t>mark and recapture </a:t>
            </a:r>
            <a:r>
              <a:rPr lang="en-US" dirty="0"/>
              <a:t>is often used. </a:t>
            </a:r>
          </a:p>
          <a:p>
            <a:pPr marL="1074420" lvl="1" indent="-342900">
              <a:buFont typeface="Arial" panose="020B0604020202020204" pitchFamily="34" charset="0"/>
              <a:buChar char="•"/>
            </a:pPr>
            <a:r>
              <a:rPr lang="en-US" dirty="0"/>
              <a:t>This method involves marking a sample of captured animals in some way and releasing them back into the environment; then, a new sample is captured and scientists determine how many of the marked animals are in the new sample.</a:t>
            </a:r>
          </a:p>
        </p:txBody>
      </p:sp>
    </p:spTree>
    <p:extLst>
      <p:ext uri="{BB962C8B-B14F-4D97-AF65-F5344CB8AC3E}">
        <p14:creationId xmlns:p14="http://schemas.microsoft.com/office/powerpoint/2010/main" val="30669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lstStyle/>
          <a:p>
            <a:r>
              <a:rPr lang="en-US" dirty="0"/>
              <a:t>Community dynamics (19.4)</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lstStyle/>
          <a:p>
            <a:pPr marL="342900" indent="-342900">
              <a:buFont typeface="Arial" panose="020B0604020202020204" pitchFamily="34" charset="0"/>
              <a:buChar char="•"/>
            </a:pPr>
            <a:r>
              <a:rPr lang="en-US" dirty="0"/>
              <a:t>Community dynamics are the changes in community structure and composition over time.</a:t>
            </a:r>
          </a:p>
          <a:p>
            <a:pPr marL="1074420" lvl="1" indent="-342900">
              <a:buFont typeface="Arial" panose="020B0604020202020204" pitchFamily="34" charset="0"/>
              <a:buChar char="•"/>
            </a:pPr>
            <a:r>
              <a:rPr lang="en-US" dirty="0"/>
              <a:t>This often following environmental disturbances such as volcanoes, earthquakes, storms, fires, and climate change. </a:t>
            </a:r>
          </a:p>
          <a:p>
            <a:pPr marL="342900" indent="-342900">
              <a:buFont typeface="Arial" panose="020B0604020202020204" pitchFamily="34" charset="0"/>
              <a:buChar char="•"/>
            </a:pPr>
            <a:r>
              <a:rPr lang="en-US" b="1" dirty="0">
                <a:solidFill>
                  <a:srgbClr val="6CB255"/>
                </a:solidFill>
              </a:rPr>
              <a:t>Succession </a:t>
            </a:r>
            <a:r>
              <a:rPr lang="en-US" dirty="0"/>
              <a:t>describes the sequential appearance and disappearance of species in a community over time after a severe disturbance. </a:t>
            </a:r>
          </a:p>
        </p:txBody>
      </p:sp>
    </p:spTree>
    <p:extLst>
      <p:ext uri="{BB962C8B-B14F-4D97-AF65-F5344CB8AC3E}">
        <p14:creationId xmlns:p14="http://schemas.microsoft.com/office/powerpoint/2010/main" val="709419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normAutofit fontScale="90000"/>
          </a:bodyPr>
          <a:lstStyle/>
          <a:p>
            <a:r>
              <a:rPr lang="en-US" dirty="0"/>
              <a:t>Characteristics of </a:t>
            </a:r>
            <a:r>
              <a:rPr lang="en-US" dirty="0" smtClean="0"/>
              <a:t>communities 3 of 4 </a:t>
            </a:r>
            <a:r>
              <a:rPr lang="en-US" dirty="0"/>
              <a:t>(19.4)</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lstStyle/>
          <a:p>
            <a:pPr marL="342900" indent="-342900">
              <a:buFont typeface="Arial" panose="020B0604020202020204" pitchFamily="34" charset="0"/>
              <a:buChar char="•"/>
            </a:pPr>
            <a:r>
              <a:rPr lang="en-US" dirty="0"/>
              <a:t>In </a:t>
            </a:r>
            <a:r>
              <a:rPr lang="en-US" b="1" dirty="0">
                <a:solidFill>
                  <a:srgbClr val="6CB255"/>
                </a:solidFill>
              </a:rPr>
              <a:t>primary succession</a:t>
            </a:r>
            <a:r>
              <a:rPr lang="en-US" dirty="0"/>
              <a:t>, newly exposed or newly formed rock is colonized by living organisms.</a:t>
            </a:r>
          </a:p>
          <a:p>
            <a:pPr marL="1074420" lvl="1" indent="-342900">
              <a:buFont typeface="Arial" panose="020B0604020202020204" pitchFamily="34" charset="0"/>
              <a:buChar char="•"/>
            </a:pPr>
            <a:r>
              <a:rPr lang="en-US" dirty="0"/>
              <a:t>Primary succession occurs when new land is formed, for example, following the eruption of volcanoes.</a:t>
            </a:r>
          </a:p>
          <a:p>
            <a:pPr marL="1074420" lvl="1" indent="-342900">
              <a:buFont typeface="Arial" panose="020B0604020202020204" pitchFamily="34" charset="0"/>
              <a:buChar char="•"/>
            </a:pPr>
            <a:r>
              <a:rPr lang="en-US" dirty="0"/>
              <a:t>The first species to appear in succession are called </a:t>
            </a:r>
            <a:r>
              <a:rPr lang="en-US" b="1" dirty="0">
                <a:solidFill>
                  <a:srgbClr val="6CB255"/>
                </a:solidFill>
              </a:rPr>
              <a:t>pioneer species </a:t>
            </a:r>
            <a:r>
              <a:rPr lang="en-US" dirty="0"/>
              <a:t>and tend to be hearty species like lichens and some plants (Figure 19.26). </a:t>
            </a:r>
          </a:p>
          <a:p>
            <a:pPr marL="342900" indent="-342900">
              <a:buFont typeface="Arial" panose="020B0604020202020204" pitchFamily="34" charset="0"/>
              <a:buChar char="•"/>
            </a:pPr>
            <a:r>
              <a:rPr lang="en-US" dirty="0"/>
              <a:t>In </a:t>
            </a:r>
            <a:r>
              <a:rPr lang="en-US" b="1" dirty="0">
                <a:solidFill>
                  <a:srgbClr val="6CB255"/>
                </a:solidFill>
              </a:rPr>
              <a:t>secondary succession</a:t>
            </a:r>
            <a:r>
              <a:rPr lang="en-US" dirty="0"/>
              <a:t>, a part of an ecosystem is disturbed and remnants of the previous community remain. </a:t>
            </a:r>
          </a:p>
          <a:p>
            <a:pPr marL="342900" indent="-342900">
              <a:buFont typeface="Arial" panose="020B0604020202020204" pitchFamily="34" charset="0"/>
              <a:buChar char="•"/>
            </a:pPr>
            <a:r>
              <a:rPr lang="en-US" dirty="0"/>
              <a:t>In both cases, there is a sequential change in species until a more or less permanent community develops.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837749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19.26 pioneer species </a:t>
            </a:r>
          </a:p>
        </p:txBody>
      </p:sp>
      <p:pic>
        <p:nvPicPr>
          <p:cNvPr id="2" name="Figure" descr="Photo shows a succulent plant growing in bar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69" r="-34269"/>
          <a:stretch>
            <a:fillRect/>
          </a:stretch>
        </p:blipFill>
        <p:spPr/>
      </p:pic>
      <p:sp>
        <p:nvSpPr>
          <p:cNvPr id="7" name="Figure Legend"/>
          <p:cNvSpPr>
            <a:spLocks noGrp="1"/>
          </p:cNvSpPr>
          <p:nvPr>
            <p:ph type="body" sz="quarter" idx="14"/>
          </p:nvPr>
        </p:nvSpPr>
        <p:spPr/>
        <p:txBody>
          <a:bodyPr>
            <a:normAutofit/>
          </a:bodyPr>
          <a:lstStyle/>
          <a:p>
            <a:r>
              <a:rPr lang="en-US" sz="1600" dirty="0"/>
              <a:t>During primary succession in lava on Maui, Hawaii, succulent plants are the pioneer species. (credit: Forest and Kim Starr)</a:t>
            </a:r>
          </a:p>
        </p:txBody>
      </p:sp>
      <p:sp>
        <p:nvSpPr>
          <p:cNvPr id="6" name="Disclaimer">
            <a:extLst>
              <a:ext uri="{FF2B5EF4-FFF2-40B4-BE49-F238E27FC236}">
                <a16:creationId xmlns:a16="http://schemas.microsoft.com/office/drawing/2014/main" id="{E3930FFD-A28F-45AA-86F4-E30A1FF332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7544B568-6251-42D0-8B2C-8E1F6B50E3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044239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30-198F-4DF0-AC9F-726215C346A9}"/>
              </a:ext>
            </a:extLst>
          </p:cNvPr>
          <p:cNvSpPr>
            <a:spLocks noGrp="1"/>
          </p:cNvSpPr>
          <p:nvPr>
            <p:ph type="title"/>
          </p:nvPr>
        </p:nvSpPr>
        <p:spPr/>
        <p:txBody>
          <a:bodyPr>
            <a:normAutofit fontScale="90000"/>
          </a:bodyPr>
          <a:lstStyle/>
          <a:p>
            <a:r>
              <a:rPr lang="en-US" dirty="0"/>
              <a:t>Characteristics of communities </a:t>
            </a:r>
            <a:r>
              <a:rPr lang="en-US" dirty="0" smtClean="0"/>
              <a:t>4 of 4 (19.4</a:t>
            </a:r>
            <a:r>
              <a:rPr lang="en-US" dirty="0"/>
              <a:t>)</a:t>
            </a:r>
          </a:p>
        </p:txBody>
      </p:sp>
      <p:sp>
        <p:nvSpPr>
          <p:cNvPr id="4" name="Text Placeholder 3">
            <a:extLst>
              <a:ext uri="{FF2B5EF4-FFF2-40B4-BE49-F238E27FC236}">
                <a16:creationId xmlns:a16="http://schemas.microsoft.com/office/drawing/2014/main" id="{AF6D20EE-1374-445B-8AEB-FF72E852F789}"/>
              </a:ext>
            </a:extLst>
          </p:cNvPr>
          <p:cNvSpPr>
            <a:spLocks noGrp="1"/>
          </p:cNvSpPr>
          <p:nvPr>
            <p:ph type="body" sz="quarter" idx="14"/>
          </p:nvPr>
        </p:nvSpPr>
        <p:spPr>
          <a:xfrm>
            <a:off x="457200" y="1160585"/>
            <a:ext cx="8062912" cy="4849779"/>
          </a:xfrm>
        </p:spPr>
        <p:txBody>
          <a:bodyPr/>
          <a:lstStyle/>
          <a:p>
            <a:pPr marL="342900" indent="-342900">
              <a:buFont typeface="Arial" panose="020B0604020202020204" pitchFamily="34" charset="0"/>
              <a:buChar char="•"/>
            </a:pPr>
            <a:r>
              <a:rPr lang="en-US" dirty="0"/>
              <a:t>A classic example of secondary succession occurs in oak and hickory forests cleared by wildfire (Figure 19.27). </a:t>
            </a:r>
          </a:p>
          <a:p>
            <a:pPr marL="1074420" lvl="1" indent="-342900">
              <a:buFont typeface="Arial" panose="020B0604020202020204" pitchFamily="34" charset="0"/>
              <a:buChar char="•"/>
            </a:pPr>
            <a:r>
              <a:rPr lang="en-US" dirty="0"/>
              <a:t>Before the fire, the vegetation was dominated by tall trees. </a:t>
            </a:r>
          </a:p>
          <a:p>
            <a:pPr marL="1074420" lvl="1" indent="-342900">
              <a:buFont typeface="Arial" panose="020B0604020202020204" pitchFamily="34" charset="0"/>
              <a:buChar char="•"/>
            </a:pPr>
            <a:r>
              <a:rPr lang="en-US" dirty="0"/>
              <a:t>The first plants to colonize after the fire are annuals like grasses and other pioneer plants.  </a:t>
            </a:r>
          </a:p>
          <a:p>
            <a:pPr marL="1074420" lvl="1" indent="-342900">
              <a:buFont typeface="Arial" panose="020B0604020202020204" pitchFamily="34" charset="0"/>
              <a:buChar char="•"/>
            </a:pPr>
            <a:r>
              <a:rPr lang="en-US" dirty="0"/>
              <a:t>Over many years, shrubs emerge along with small pine, oak, and hickory trees. </a:t>
            </a:r>
          </a:p>
          <a:p>
            <a:pPr marL="1074420" lvl="1" indent="-342900">
              <a:buFont typeface="Arial" panose="020B0604020202020204" pitchFamily="34" charset="0"/>
              <a:buChar char="•"/>
            </a:pPr>
            <a:r>
              <a:rPr lang="en-US" dirty="0"/>
              <a:t>Eventually, over 150 years, the forest will reach its equilibrium point and resemble the community before the fire. </a:t>
            </a:r>
          </a:p>
          <a:p>
            <a:pPr marL="1074420" lvl="1" indent="-342900">
              <a:buFont typeface="Arial" panose="020B0604020202020204" pitchFamily="34" charset="0"/>
              <a:buChar char="•"/>
            </a:pPr>
            <a:r>
              <a:rPr lang="en-US" dirty="0"/>
              <a:t>This equilibrium state is referred to as the </a:t>
            </a:r>
            <a:r>
              <a:rPr lang="en-US" b="1" dirty="0">
                <a:solidFill>
                  <a:srgbClr val="6CB255"/>
                </a:solidFill>
              </a:rPr>
              <a:t>climax community</a:t>
            </a:r>
            <a:r>
              <a:rPr lang="en-US" dirty="0"/>
              <a:t>, which will remain until the next disturbance. </a:t>
            </a:r>
          </a:p>
        </p:txBody>
      </p:sp>
    </p:spTree>
    <p:extLst>
      <p:ext uri="{BB962C8B-B14F-4D97-AF65-F5344CB8AC3E}">
        <p14:creationId xmlns:p14="http://schemas.microsoft.com/office/powerpoint/2010/main" val="1239777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19.27 secondary succession </a:t>
            </a:r>
          </a:p>
        </p:txBody>
      </p:sp>
      <p:pic>
        <p:nvPicPr>
          <p:cNvPr id="2" name="Figure" descr="The three illustrations show secondary succession of an oak and hickory forest. The first illustration shows a plot of land covered with pioneer species, including grasses and perennials. The second illustration shows the same plot of land later covered with intermediate species, including shrubs, pines, oak and hickory. The third illustration shows the plot of land covered with a climax community of mature oak and hickory. This community remains stable until the next disturb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sp>
        <p:nvSpPr>
          <p:cNvPr id="7" name="Figure Legend"/>
          <p:cNvSpPr>
            <a:spLocks noGrp="1"/>
          </p:cNvSpPr>
          <p:nvPr>
            <p:ph type="body" sz="quarter" idx="14"/>
          </p:nvPr>
        </p:nvSpPr>
        <p:spPr/>
        <p:txBody>
          <a:bodyPr>
            <a:normAutofit/>
          </a:bodyPr>
          <a:lstStyle/>
          <a:p>
            <a:r>
              <a:rPr lang="en-US" sz="1550" dirty="0"/>
              <a:t>Secondary succession is seen in an oak and hickory forest after a forest fire. A sequence of the community present at three successive times at the same location is depicted.</a:t>
            </a:r>
          </a:p>
        </p:txBody>
      </p:sp>
      <p:sp>
        <p:nvSpPr>
          <p:cNvPr id="6" name="Disclaimer">
            <a:extLst>
              <a:ext uri="{FF2B5EF4-FFF2-40B4-BE49-F238E27FC236}">
                <a16:creationId xmlns:a16="http://schemas.microsoft.com/office/drawing/2014/main" id="{CEAAB92B-1616-4159-B962-68B2A6BEBE0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2705E65C-E80A-4953-9400-E14896B7B3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940345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DB13-A0A0-49C0-B567-B28853C89AB7}"/>
              </a:ext>
            </a:extLst>
          </p:cNvPr>
          <p:cNvSpPr>
            <a:spLocks noGrp="1"/>
          </p:cNvSpPr>
          <p:nvPr>
            <p:ph type="title"/>
          </p:nvPr>
        </p:nvSpPr>
        <p:spPr>
          <a:xfrm>
            <a:off x="457199" y="103986"/>
            <a:ext cx="8062912" cy="659535"/>
          </a:xfrm>
        </p:spPr>
        <p:txBody>
          <a:bodyPr/>
          <a:lstStyle/>
          <a:p>
            <a:r>
              <a:rPr lang="en-US" dirty="0" smtClean="0"/>
              <a:t>Vocabulary 1 of 2 </a:t>
            </a:r>
            <a:endParaRPr lang="en-US" dirty="0"/>
          </a:p>
        </p:txBody>
      </p:sp>
      <p:sp>
        <p:nvSpPr>
          <p:cNvPr id="4" name="Text Placeholder 3">
            <a:extLst>
              <a:ext uri="{FF2B5EF4-FFF2-40B4-BE49-F238E27FC236}">
                <a16:creationId xmlns:a16="http://schemas.microsoft.com/office/drawing/2014/main" id="{B8E6020D-8A71-4B4B-99B6-8B38098D54C8}"/>
              </a:ext>
            </a:extLst>
          </p:cNvPr>
          <p:cNvSpPr>
            <a:spLocks noGrp="1"/>
          </p:cNvSpPr>
          <p:nvPr>
            <p:ph type="body" sz="quarter" idx="14"/>
          </p:nvPr>
        </p:nvSpPr>
        <p:spPr>
          <a:xfrm>
            <a:off x="457199" y="900861"/>
            <a:ext cx="8346831" cy="5523385"/>
          </a:xfrm>
        </p:spPr>
        <p:txBody>
          <a:bodyPr numCol="2">
            <a:normAutofit/>
          </a:bodyPr>
          <a:lstStyle/>
          <a:p>
            <a:pPr marL="342900" indent="-342900">
              <a:buFont typeface="Arial" panose="020B0604020202020204" pitchFamily="34" charset="0"/>
              <a:buChar char="•"/>
            </a:pPr>
            <a:r>
              <a:rPr lang="en-US" dirty="0"/>
              <a:t>Demography</a:t>
            </a:r>
          </a:p>
          <a:p>
            <a:pPr marL="342900" indent="-342900">
              <a:buFont typeface="Arial" panose="020B0604020202020204" pitchFamily="34" charset="0"/>
              <a:buChar char="•"/>
            </a:pPr>
            <a:r>
              <a:rPr lang="en-US" dirty="0"/>
              <a:t>Population size</a:t>
            </a:r>
          </a:p>
          <a:p>
            <a:pPr marL="342900" indent="-342900">
              <a:buFont typeface="Arial" panose="020B0604020202020204" pitchFamily="34" charset="0"/>
              <a:buChar char="•"/>
            </a:pPr>
            <a:r>
              <a:rPr lang="en-US" dirty="0"/>
              <a:t>Population density</a:t>
            </a:r>
          </a:p>
          <a:p>
            <a:pPr marL="342900" indent="-342900">
              <a:buFont typeface="Arial" panose="020B0604020202020204" pitchFamily="34" charset="0"/>
              <a:buChar char="•"/>
            </a:pPr>
            <a:r>
              <a:rPr lang="en-US" dirty="0"/>
              <a:t>Quadrat</a:t>
            </a:r>
          </a:p>
          <a:p>
            <a:pPr marL="342900" indent="-342900">
              <a:buFont typeface="Arial" panose="020B0604020202020204" pitchFamily="34" charset="0"/>
              <a:buChar char="•"/>
            </a:pPr>
            <a:r>
              <a:rPr lang="en-US" dirty="0"/>
              <a:t>Mark and recapture</a:t>
            </a:r>
          </a:p>
          <a:p>
            <a:pPr marL="342900" indent="-342900">
              <a:buFont typeface="Arial" panose="020B0604020202020204" pitchFamily="34" charset="0"/>
              <a:buChar char="•"/>
            </a:pPr>
            <a:r>
              <a:rPr lang="en-US" dirty="0"/>
              <a:t>Life tables</a:t>
            </a:r>
          </a:p>
          <a:p>
            <a:pPr marL="342900" indent="-342900">
              <a:buFont typeface="Arial" panose="020B0604020202020204" pitchFamily="34" charset="0"/>
              <a:buChar char="•"/>
            </a:pPr>
            <a:r>
              <a:rPr lang="en-US" dirty="0"/>
              <a:t>Exponential growth</a:t>
            </a:r>
          </a:p>
          <a:p>
            <a:pPr marL="342900" indent="-342900">
              <a:buFont typeface="Arial" panose="020B0604020202020204" pitchFamily="34" charset="0"/>
              <a:buChar char="•"/>
            </a:pPr>
            <a:r>
              <a:rPr lang="en-US" dirty="0"/>
              <a:t>Mortality rate </a:t>
            </a:r>
          </a:p>
          <a:p>
            <a:pPr marL="342900" indent="-342900">
              <a:buFont typeface="Arial" panose="020B0604020202020204" pitchFamily="34" charset="0"/>
              <a:buChar char="•"/>
            </a:pPr>
            <a:r>
              <a:rPr lang="en-US" dirty="0"/>
              <a:t>Logistic growth</a:t>
            </a:r>
          </a:p>
          <a:p>
            <a:pPr marL="342900" indent="-342900">
              <a:buFont typeface="Arial" panose="020B0604020202020204" pitchFamily="34" charset="0"/>
              <a:buChar char="•"/>
            </a:pPr>
            <a:r>
              <a:rPr lang="en-US" dirty="0"/>
              <a:t>Carrying capacity</a:t>
            </a:r>
          </a:p>
          <a:p>
            <a:pPr marL="342900" indent="-342900">
              <a:buFont typeface="Arial" panose="020B0604020202020204" pitchFamily="34" charset="0"/>
              <a:buChar char="•"/>
            </a:pPr>
            <a:r>
              <a:rPr lang="en-US" dirty="0"/>
              <a:t>Intraspecific competition</a:t>
            </a:r>
          </a:p>
          <a:p>
            <a:pPr marL="342900" indent="-342900">
              <a:buFont typeface="Arial" panose="020B0604020202020204" pitchFamily="34" charset="0"/>
              <a:buChar char="•"/>
            </a:pPr>
            <a:r>
              <a:rPr lang="en-US" dirty="0"/>
              <a:t>Density-dependent factors</a:t>
            </a:r>
          </a:p>
          <a:p>
            <a:pPr marL="342900" indent="-342900">
              <a:buFont typeface="Arial" panose="020B0604020202020204" pitchFamily="34" charset="0"/>
              <a:buChar char="•"/>
            </a:pPr>
            <a:r>
              <a:rPr lang="en-US" dirty="0"/>
              <a:t>Density-independent factors</a:t>
            </a:r>
          </a:p>
          <a:p>
            <a:pPr marL="342900" indent="-342900">
              <a:buFont typeface="Arial" panose="020B0604020202020204" pitchFamily="34" charset="0"/>
              <a:buChar char="•"/>
            </a:pPr>
            <a:r>
              <a:rPr lang="en-US" dirty="0"/>
              <a:t>K-selected species</a:t>
            </a:r>
          </a:p>
          <a:p>
            <a:pPr marL="342900" indent="-342900">
              <a:buFont typeface="Arial" panose="020B0604020202020204" pitchFamily="34" charset="0"/>
              <a:buChar char="•"/>
            </a:pPr>
            <a:r>
              <a:rPr lang="en-US" dirty="0"/>
              <a:t>R-selected species </a:t>
            </a:r>
          </a:p>
          <a:p>
            <a:pPr marL="342900" indent="-342900">
              <a:buFont typeface="Arial" panose="020B0604020202020204" pitchFamily="34" charset="0"/>
              <a:buChar char="•"/>
            </a:pPr>
            <a:r>
              <a:rPr lang="en-US" dirty="0"/>
              <a:t>Age structure</a:t>
            </a:r>
          </a:p>
          <a:p>
            <a:pPr marL="342900" indent="-342900">
              <a:buFont typeface="Arial" panose="020B0604020202020204" pitchFamily="34" charset="0"/>
              <a:buChar char="•"/>
            </a:pPr>
            <a:r>
              <a:rPr lang="en-US" dirty="0"/>
              <a:t>Community</a:t>
            </a:r>
          </a:p>
          <a:p>
            <a:pPr marL="342900" indent="-342900">
              <a:buFont typeface="Arial" panose="020B0604020202020204" pitchFamily="34" charset="0"/>
              <a:buChar char="•"/>
            </a:pPr>
            <a:r>
              <a:rPr lang="en-US" dirty="0"/>
              <a:t>Diversity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74297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CD26-B73A-49CA-A215-BE36C034A4B8}"/>
              </a:ext>
            </a:extLst>
          </p:cNvPr>
          <p:cNvSpPr>
            <a:spLocks noGrp="1"/>
          </p:cNvSpPr>
          <p:nvPr>
            <p:ph type="title"/>
          </p:nvPr>
        </p:nvSpPr>
        <p:spPr/>
        <p:txBody>
          <a:bodyPr/>
          <a:lstStyle/>
          <a:p>
            <a:r>
              <a:rPr lang="en-US" dirty="0" smtClean="0"/>
              <a:t>Vocabulary 2 of 2 </a:t>
            </a:r>
            <a:endParaRPr lang="en-US" dirty="0"/>
          </a:p>
        </p:txBody>
      </p:sp>
      <p:sp>
        <p:nvSpPr>
          <p:cNvPr id="4" name="Text Placeholder 3">
            <a:extLst>
              <a:ext uri="{FF2B5EF4-FFF2-40B4-BE49-F238E27FC236}">
                <a16:creationId xmlns:a16="http://schemas.microsoft.com/office/drawing/2014/main" id="{1FC253EB-6D0D-4CEB-9ACE-7E2FAA33E52F}"/>
              </a:ext>
            </a:extLst>
          </p:cNvPr>
          <p:cNvSpPr>
            <a:spLocks noGrp="1"/>
          </p:cNvSpPr>
          <p:nvPr>
            <p:ph type="body" sz="quarter" idx="14"/>
          </p:nvPr>
        </p:nvSpPr>
        <p:spPr>
          <a:xfrm>
            <a:off x="457200" y="1242646"/>
            <a:ext cx="8062912" cy="4767718"/>
          </a:xfrm>
        </p:spPr>
        <p:txBody>
          <a:bodyPr numCol="2">
            <a:normAutofit fontScale="77500" lnSpcReduction="20000"/>
          </a:bodyPr>
          <a:lstStyle/>
          <a:p>
            <a:pPr marL="342900" indent="-342900">
              <a:buFont typeface="Arial" panose="020B0604020202020204" pitchFamily="34" charset="0"/>
              <a:buChar char="•"/>
            </a:pPr>
            <a:r>
              <a:rPr lang="en-US" sz="2600" dirty="0"/>
              <a:t>Predator-prey interaction</a:t>
            </a:r>
          </a:p>
          <a:p>
            <a:pPr marL="342900" indent="-342900">
              <a:buFont typeface="Arial" panose="020B0604020202020204" pitchFamily="34" charset="0"/>
              <a:buChar char="•"/>
            </a:pPr>
            <a:r>
              <a:rPr lang="en-US" sz="2600" dirty="0"/>
              <a:t>Herbivory</a:t>
            </a:r>
          </a:p>
          <a:p>
            <a:pPr marL="342900" indent="-342900">
              <a:buFont typeface="Arial" panose="020B0604020202020204" pitchFamily="34" charset="0"/>
              <a:buChar char="•"/>
            </a:pPr>
            <a:r>
              <a:rPr lang="en-US" sz="2600" dirty="0"/>
              <a:t>Mimicry</a:t>
            </a:r>
          </a:p>
          <a:p>
            <a:pPr marL="342900" indent="-342900">
              <a:buFont typeface="Arial" panose="020B0604020202020204" pitchFamily="34" charset="0"/>
              <a:buChar char="•"/>
            </a:pPr>
            <a:r>
              <a:rPr lang="en-US" sz="2600" dirty="0"/>
              <a:t>Niche</a:t>
            </a:r>
          </a:p>
          <a:p>
            <a:pPr marL="342900" indent="-342900">
              <a:buFont typeface="Arial" panose="020B0604020202020204" pitchFamily="34" charset="0"/>
              <a:buChar char="•"/>
            </a:pPr>
            <a:r>
              <a:rPr lang="en-US" sz="2600" dirty="0"/>
              <a:t>Competitive exclusion</a:t>
            </a:r>
          </a:p>
          <a:p>
            <a:pPr marL="342900" indent="-342900">
              <a:buFont typeface="Arial" panose="020B0604020202020204" pitchFamily="34" charset="0"/>
              <a:buChar char="•"/>
            </a:pPr>
            <a:r>
              <a:rPr lang="en-US" sz="2600" dirty="0"/>
              <a:t>Symbiotic relationship</a:t>
            </a:r>
          </a:p>
          <a:p>
            <a:pPr marL="342900" indent="-342900">
              <a:buFont typeface="Arial" panose="020B0604020202020204" pitchFamily="34" charset="0"/>
              <a:buChar char="•"/>
            </a:pPr>
            <a:r>
              <a:rPr lang="en-US" sz="2600" dirty="0"/>
              <a:t>Mutualism</a:t>
            </a:r>
          </a:p>
          <a:p>
            <a:pPr marL="342900" indent="-342900">
              <a:buFont typeface="Arial" panose="020B0604020202020204" pitchFamily="34" charset="0"/>
              <a:buChar char="•"/>
            </a:pPr>
            <a:r>
              <a:rPr lang="en-US" sz="2600" dirty="0"/>
              <a:t>Commensalism</a:t>
            </a:r>
          </a:p>
          <a:p>
            <a:pPr marL="342900" indent="-342900">
              <a:buFont typeface="Arial" panose="020B0604020202020204" pitchFamily="34" charset="0"/>
              <a:buChar char="•"/>
            </a:pPr>
            <a:r>
              <a:rPr lang="en-US" sz="2600" dirty="0"/>
              <a:t>Parasite</a:t>
            </a:r>
          </a:p>
          <a:p>
            <a:pPr marL="342900" indent="-342900">
              <a:buFont typeface="Arial" panose="020B0604020202020204" pitchFamily="34" charset="0"/>
              <a:buChar char="•"/>
            </a:pPr>
            <a:r>
              <a:rPr lang="en-US" sz="2600" dirty="0"/>
              <a:t>Species richness</a:t>
            </a:r>
          </a:p>
          <a:p>
            <a:pPr marL="342900" indent="-342900">
              <a:buFont typeface="Arial" panose="020B0604020202020204" pitchFamily="34" charset="0"/>
              <a:buChar char="•"/>
            </a:pPr>
            <a:r>
              <a:rPr lang="en-US" sz="2600" dirty="0"/>
              <a:t>Relative species abundance </a:t>
            </a:r>
          </a:p>
          <a:p>
            <a:pPr marL="342900" indent="-342900">
              <a:buFont typeface="Arial" panose="020B0604020202020204" pitchFamily="34" charset="0"/>
              <a:buChar char="•"/>
            </a:pPr>
            <a:r>
              <a:rPr lang="en-US" sz="2600" dirty="0"/>
              <a:t>Foundation species </a:t>
            </a:r>
          </a:p>
          <a:p>
            <a:pPr marL="342900" indent="-342900">
              <a:buFont typeface="Arial" panose="020B0604020202020204" pitchFamily="34" charset="0"/>
              <a:buChar char="•"/>
            </a:pPr>
            <a:r>
              <a:rPr lang="en-US" sz="2600" dirty="0"/>
              <a:t>Keystone species </a:t>
            </a:r>
          </a:p>
          <a:p>
            <a:pPr marL="342900" indent="-342900">
              <a:buFont typeface="Arial" panose="020B0604020202020204" pitchFamily="34" charset="0"/>
              <a:buChar char="•"/>
            </a:pPr>
            <a:r>
              <a:rPr lang="en-US" sz="2600" dirty="0"/>
              <a:t>Invasive species</a:t>
            </a:r>
          </a:p>
          <a:p>
            <a:pPr marL="342900" indent="-342900">
              <a:buFont typeface="Arial" panose="020B0604020202020204" pitchFamily="34" charset="0"/>
              <a:buChar char="•"/>
            </a:pPr>
            <a:r>
              <a:rPr lang="en-US" sz="2600" dirty="0"/>
              <a:t>Succession</a:t>
            </a:r>
          </a:p>
          <a:p>
            <a:pPr marL="342900" indent="-342900">
              <a:buFont typeface="Arial" panose="020B0604020202020204" pitchFamily="34" charset="0"/>
              <a:buChar char="•"/>
            </a:pPr>
            <a:r>
              <a:rPr lang="en-US" sz="2600" dirty="0"/>
              <a:t>Primary succession</a:t>
            </a:r>
          </a:p>
          <a:p>
            <a:pPr marL="342900" indent="-342900">
              <a:buFont typeface="Arial" panose="020B0604020202020204" pitchFamily="34" charset="0"/>
              <a:buChar char="•"/>
            </a:pPr>
            <a:r>
              <a:rPr lang="en-US" sz="2600" dirty="0"/>
              <a:t>Secondary succession</a:t>
            </a:r>
          </a:p>
          <a:p>
            <a:pPr marL="342900" indent="-342900">
              <a:buFont typeface="Arial" panose="020B0604020202020204" pitchFamily="34" charset="0"/>
              <a:buChar char="•"/>
            </a:pPr>
            <a:r>
              <a:rPr lang="en-US" sz="2600" dirty="0"/>
              <a:t>Pioneer species</a:t>
            </a:r>
          </a:p>
          <a:p>
            <a:pPr marL="342900" indent="-342900">
              <a:buFont typeface="Arial" panose="020B0604020202020204" pitchFamily="34" charset="0"/>
              <a:buChar char="•"/>
            </a:pPr>
            <a:r>
              <a:rPr lang="en-US" sz="2600" dirty="0"/>
              <a:t>Climax community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0418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lstStyle/>
          <a:p>
            <a:r>
              <a:rPr lang="en-US" dirty="0"/>
              <a:t>Species distribution (19.1) </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200" y="1296955"/>
            <a:ext cx="8062912" cy="4713409"/>
          </a:xfrm>
        </p:spPr>
        <p:txBody>
          <a:bodyPr/>
          <a:lstStyle/>
          <a:p>
            <a:pPr marL="342900" indent="-342900">
              <a:buFont typeface="Arial" panose="020B0604020202020204" pitchFamily="34" charset="0"/>
              <a:buChar char="•"/>
            </a:pPr>
            <a:r>
              <a:rPr lang="en-US" dirty="0"/>
              <a:t>A species distribution pattern is the distribution of individuals within a habitat at a particular point in time.  </a:t>
            </a:r>
          </a:p>
          <a:p>
            <a:pPr marL="342900" indent="-342900">
              <a:buFont typeface="Arial" panose="020B0604020202020204" pitchFamily="34" charset="0"/>
              <a:buChar char="•"/>
            </a:pPr>
            <a:r>
              <a:rPr lang="en-US" dirty="0"/>
              <a:t>Individuals within a population can be distributed (Figure 19.3):</a:t>
            </a:r>
          </a:p>
          <a:p>
            <a:pPr marL="1074420" lvl="1" indent="-342900">
              <a:buFont typeface="Arial" panose="020B0604020202020204" pitchFamily="34" charset="0"/>
              <a:buChar char="•"/>
            </a:pPr>
            <a:r>
              <a:rPr lang="en-US" dirty="0"/>
              <a:t>At random (</a:t>
            </a:r>
            <a:r>
              <a:rPr lang="en-US" b="1" dirty="0">
                <a:solidFill>
                  <a:srgbClr val="6CB255"/>
                </a:solidFill>
              </a:rPr>
              <a:t>random distribution pattern</a:t>
            </a:r>
            <a:r>
              <a:rPr lang="en-US" dirty="0"/>
              <a:t>)</a:t>
            </a:r>
          </a:p>
          <a:p>
            <a:pPr marL="1074420" lvl="1" indent="-342900">
              <a:buFont typeface="Arial" panose="020B0604020202020204" pitchFamily="34" charset="0"/>
              <a:buChar char="•"/>
            </a:pPr>
            <a:r>
              <a:rPr lang="en-US" dirty="0"/>
              <a:t>In groups (</a:t>
            </a:r>
            <a:r>
              <a:rPr lang="en-US" b="1" dirty="0">
                <a:solidFill>
                  <a:srgbClr val="6CB255"/>
                </a:solidFill>
              </a:rPr>
              <a:t>clumped distribution pattern</a:t>
            </a:r>
            <a:r>
              <a:rPr lang="en-US" dirty="0"/>
              <a:t>) </a:t>
            </a:r>
          </a:p>
          <a:p>
            <a:pPr marL="1074420" lvl="1" indent="-342900">
              <a:buFont typeface="Arial" panose="020B0604020202020204" pitchFamily="34" charset="0"/>
              <a:buChar char="•"/>
            </a:pPr>
            <a:r>
              <a:rPr lang="en-US" dirty="0"/>
              <a:t>Equally spaced apart (</a:t>
            </a:r>
            <a:r>
              <a:rPr lang="en-US" b="1" dirty="0">
                <a:solidFill>
                  <a:srgbClr val="6CB255"/>
                </a:solidFill>
              </a:rPr>
              <a:t>uniform distribution pattern</a:t>
            </a:r>
            <a:r>
              <a:rPr lang="en-US" dirty="0"/>
              <a:t>)</a:t>
            </a:r>
            <a:r>
              <a:rPr lang="en-US" b="1" dirty="0">
                <a:solidFill>
                  <a:srgbClr val="6CB255"/>
                </a:solidFill>
              </a:rPr>
              <a:t> </a:t>
            </a:r>
          </a:p>
          <a:p>
            <a:pPr marL="342900" indent="-342900">
              <a:buFont typeface="Arial" panose="020B0604020202020204" pitchFamily="34" charset="0"/>
              <a:buChar char="•"/>
            </a:pPr>
            <a:r>
              <a:rPr lang="en-US" dirty="0">
                <a:solidFill>
                  <a:schemeClr val="tx1"/>
                </a:solidFill>
              </a:rPr>
              <a:t>Different distributions reflect important aspects of the biology of the species; they also affect the mathematical methods required to estimate population sizes. </a:t>
            </a:r>
          </a:p>
          <a:p>
            <a:pPr marL="342900" indent="-342900">
              <a:buFont typeface="Arial" panose="020B0604020202020204" pitchFamily="34" charset="0"/>
              <a:buChar char="•"/>
            </a:pPr>
            <a:r>
              <a:rPr lang="en-US" dirty="0">
                <a:solidFill>
                  <a:schemeClr val="tx1"/>
                </a:solidFill>
              </a:rPr>
              <a:t>The distribution of the individuals within a population provides more information about how they interact with each other than does a simple density measurement. </a:t>
            </a:r>
          </a:p>
        </p:txBody>
      </p:sp>
    </p:spTree>
    <p:extLst>
      <p:ext uri="{BB962C8B-B14F-4D97-AF65-F5344CB8AC3E}">
        <p14:creationId xmlns:p14="http://schemas.microsoft.com/office/powerpoint/2010/main" val="409917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19.3 distribution patterns </a:t>
            </a:r>
            <a:br>
              <a:rPr lang="en-US" dirty="0"/>
            </a:br>
            <a:r>
              <a:rPr lang="en-US" dirty="0"/>
              <a:t>with examples </a:t>
            </a:r>
          </a:p>
        </p:txBody>
      </p:sp>
      <p:pic>
        <p:nvPicPr>
          <p:cNvPr id="2" name="Figure"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82" b="-6382"/>
          <a:stretch>
            <a:fillRect/>
          </a:stretch>
        </p:blipFill>
        <p:spPr/>
      </p:pic>
      <p:sp>
        <p:nvSpPr>
          <p:cNvPr id="7" name="Figure Legend"/>
          <p:cNvSpPr>
            <a:spLocks noGrp="1"/>
          </p:cNvSpPr>
          <p:nvPr>
            <p:ph type="body" sz="quarter" idx="14"/>
          </p:nvPr>
        </p:nvSpPr>
        <p:spPr>
          <a:xfrm>
            <a:off x="457199" y="4584042"/>
            <a:ext cx="8229602" cy="1166382"/>
          </a:xfrm>
        </p:spPr>
        <p:txBody>
          <a:bodyPr>
            <a:noAutofit/>
          </a:bodyPr>
          <a:lstStyle/>
          <a:p>
            <a:r>
              <a:rPr lang="en-US" sz="1800" dirty="0"/>
              <a:t>Species may have a random, clumped, or uniform distribution. Plants such as </a:t>
            </a:r>
            <a:r>
              <a:rPr lang="en-US" sz="1800" dirty="0">
                <a:solidFill>
                  <a:srgbClr val="6CB255"/>
                </a:solidFill>
              </a:rPr>
              <a:t>(a)</a:t>
            </a:r>
            <a:r>
              <a:rPr lang="en-US" sz="1800" dirty="0"/>
              <a:t> dandelions with wind-dispersed seeds tend to be randomly distributed. Animals such as </a:t>
            </a:r>
            <a:r>
              <a:rPr lang="en-US" sz="1800" dirty="0">
                <a:solidFill>
                  <a:srgbClr val="6CB255"/>
                </a:solidFill>
              </a:rPr>
              <a:t>(b)</a:t>
            </a:r>
            <a:r>
              <a:rPr lang="en-US" sz="1800" dirty="0"/>
              <a:t> elephants that travel in groups exhibit a clumped distribution. Territorial birds such as </a:t>
            </a:r>
            <a:r>
              <a:rPr lang="en-US" sz="1800" dirty="0">
                <a:solidFill>
                  <a:srgbClr val="6CB255"/>
                </a:solidFill>
              </a:rPr>
              <a:t>(c)</a:t>
            </a:r>
            <a:r>
              <a:rPr lang="en-US" sz="1800" dirty="0"/>
              <a:t> penguins tend to have a uniform distribution. (credit a: modification of work by </a:t>
            </a:r>
            <a:r>
              <a:rPr lang="en-US" sz="1800" dirty="0" err="1"/>
              <a:t>Rosendahl</a:t>
            </a:r>
            <a:r>
              <a:rPr lang="en-US" sz="1800" dirty="0"/>
              <a:t>; credit b: modification of work by Rebecca Wood; credit c: modification of work by Ben Tubby)</a:t>
            </a:r>
          </a:p>
        </p:txBody>
      </p:sp>
      <p:sp>
        <p:nvSpPr>
          <p:cNvPr id="6" name="Disclaimer">
            <a:extLst>
              <a:ext uri="{FF2B5EF4-FFF2-40B4-BE49-F238E27FC236}">
                <a16:creationId xmlns:a16="http://schemas.microsoft.com/office/drawing/2014/main" id="{E01EDCAD-8C60-4689-8C28-B13F7E2D7E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9" name="OpenStaxLogo" descr="openstax college logo">
            <a:extLst>
              <a:ext uri="{FF2B5EF4-FFF2-40B4-BE49-F238E27FC236}">
                <a16:creationId xmlns:a16="http://schemas.microsoft.com/office/drawing/2014/main" id="{0330489D-EB4B-4DF1-940F-B88A3D85E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05363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1086-C364-4395-B72A-85A417F082F3}"/>
              </a:ext>
            </a:extLst>
          </p:cNvPr>
          <p:cNvSpPr>
            <a:spLocks noGrp="1"/>
          </p:cNvSpPr>
          <p:nvPr>
            <p:ph type="title"/>
          </p:nvPr>
        </p:nvSpPr>
        <p:spPr/>
        <p:txBody>
          <a:bodyPr/>
          <a:lstStyle/>
          <a:p>
            <a:r>
              <a:rPr lang="en-US" dirty="0"/>
              <a:t>Demography (19.1)</a:t>
            </a:r>
          </a:p>
        </p:txBody>
      </p:sp>
      <p:sp>
        <p:nvSpPr>
          <p:cNvPr id="4" name="Text Placeholder 3">
            <a:extLst>
              <a:ext uri="{FF2B5EF4-FFF2-40B4-BE49-F238E27FC236}">
                <a16:creationId xmlns:a16="http://schemas.microsoft.com/office/drawing/2014/main" id="{5CD5C6DD-F99B-4421-AE37-30B73F412E0F}"/>
              </a:ext>
            </a:extLst>
          </p:cNvPr>
          <p:cNvSpPr>
            <a:spLocks noGrp="1"/>
          </p:cNvSpPr>
          <p:nvPr>
            <p:ph type="body" sz="quarter" idx="14"/>
          </p:nvPr>
        </p:nvSpPr>
        <p:spPr>
          <a:xfrm>
            <a:off x="457200" y="1296955"/>
            <a:ext cx="8062912" cy="4713409"/>
          </a:xfrm>
        </p:spPr>
        <p:txBody>
          <a:bodyPr/>
          <a:lstStyle/>
          <a:p>
            <a:pPr marL="342900" indent="-342900">
              <a:buFont typeface="Arial" panose="020B0604020202020204" pitchFamily="34" charset="0"/>
              <a:buChar char="•"/>
            </a:pPr>
            <a:r>
              <a:rPr lang="en-US" b="1" dirty="0">
                <a:solidFill>
                  <a:srgbClr val="6CB255"/>
                </a:solidFill>
              </a:rPr>
              <a:t>Demography</a:t>
            </a:r>
            <a:r>
              <a:rPr lang="en-US" dirty="0"/>
              <a:t> is the statistical study of population changes over time: birth rates, death rates, and life expectancies. </a:t>
            </a:r>
          </a:p>
          <a:p>
            <a:pPr marL="342900" indent="-342900">
              <a:buFont typeface="Arial" panose="020B0604020202020204" pitchFamily="34" charset="0"/>
              <a:buChar char="•"/>
            </a:pPr>
            <a:r>
              <a:rPr lang="en-US" dirty="0"/>
              <a:t>These population characteristics are often displayed in a life table. </a:t>
            </a:r>
          </a:p>
          <a:p>
            <a:pPr marL="342900" indent="-342900">
              <a:buFont typeface="Arial" panose="020B0604020202020204" pitchFamily="34" charset="0"/>
              <a:buChar char="•"/>
            </a:pPr>
            <a:r>
              <a:rPr lang="en-US" b="1" dirty="0">
                <a:solidFill>
                  <a:srgbClr val="6CB255"/>
                </a:solidFill>
              </a:rPr>
              <a:t>Life tables </a:t>
            </a:r>
            <a:r>
              <a:rPr lang="en-US" dirty="0"/>
              <a:t>provide important information about the life history of an organism and the life expectancy of individuals at each age. </a:t>
            </a:r>
          </a:p>
          <a:p>
            <a:pPr marL="342900" indent="-342900">
              <a:buFont typeface="Arial" panose="020B0604020202020204" pitchFamily="34" charset="0"/>
              <a:buChar char="•"/>
            </a:pPr>
            <a:r>
              <a:rPr lang="en-US" dirty="0"/>
              <a:t>Life tables may include:</a:t>
            </a:r>
          </a:p>
          <a:p>
            <a:pPr marL="1074420" lvl="1" indent="-342900">
              <a:buFont typeface="Arial" panose="020B0604020202020204" pitchFamily="34" charset="0"/>
              <a:buChar char="•"/>
            </a:pPr>
            <a:r>
              <a:rPr lang="en-US" dirty="0"/>
              <a:t>the probability of each age group dying before their next birthday, </a:t>
            </a:r>
          </a:p>
          <a:p>
            <a:pPr marL="1074420" lvl="1" indent="-342900">
              <a:buFont typeface="Arial" panose="020B0604020202020204" pitchFamily="34" charset="0"/>
              <a:buChar char="•"/>
            </a:pPr>
            <a:r>
              <a:rPr lang="en-US" dirty="0"/>
              <a:t>the percentage of surviving individuals dying at a particular age interval (their </a:t>
            </a:r>
            <a:r>
              <a:rPr lang="en-US" b="1" dirty="0">
                <a:solidFill>
                  <a:srgbClr val="6CB255"/>
                </a:solidFill>
              </a:rPr>
              <a:t>mortality rate</a:t>
            </a:r>
            <a:r>
              <a:rPr lang="en-US" dirty="0"/>
              <a:t>), </a:t>
            </a:r>
          </a:p>
          <a:p>
            <a:pPr marL="1074420" lvl="1" indent="-342900">
              <a:buFont typeface="Arial" panose="020B0604020202020204" pitchFamily="34" charset="0"/>
              <a:buChar char="•"/>
            </a:pPr>
            <a:r>
              <a:rPr lang="en-US" dirty="0"/>
              <a:t>and their life expectancy at each interval. </a:t>
            </a:r>
          </a:p>
        </p:txBody>
      </p:sp>
    </p:spTree>
    <p:extLst>
      <p:ext uri="{BB962C8B-B14F-4D97-AF65-F5344CB8AC3E}">
        <p14:creationId xmlns:p14="http://schemas.microsoft.com/office/powerpoint/2010/main" val="4292344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4295</TotalTime>
  <Words>6652</Words>
  <Application>Microsoft Office PowerPoint</Application>
  <PresentationFormat>On-screen Show (4:3)</PresentationFormat>
  <Paragraphs>368</Paragraphs>
  <Slides>66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Arial Black</vt:lpstr>
      <vt:lpstr>Calibri</vt:lpstr>
      <vt:lpstr>Essential</vt:lpstr>
      <vt:lpstr>Concepts of Biology</vt:lpstr>
      <vt:lpstr>Introduction </vt:lpstr>
      <vt:lpstr>Figure 19.1 Asian carp, an invasive species in the United States </vt:lpstr>
      <vt:lpstr>Population demographics and dynamics (19.1)</vt:lpstr>
      <vt:lpstr>Figure 19.2 Relationship between population and body mass </vt:lpstr>
      <vt:lpstr>Population size and density (19.1)</vt:lpstr>
      <vt:lpstr>Species distribution (19.1) </vt:lpstr>
      <vt:lpstr>Figure 19.3 distribution patterns  with examples </vt:lpstr>
      <vt:lpstr>Demography (19.1)</vt:lpstr>
      <vt:lpstr>Population demographics and dynamics </vt:lpstr>
      <vt:lpstr>Figure 19.4 survivorship curves </vt:lpstr>
      <vt:lpstr>Population growth and regulation (19.2) </vt:lpstr>
      <vt:lpstr>Logistic growth 1 of 2 (19.2) </vt:lpstr>
      <vt:lpstr>Figure 19.5 population growth models </vt:lpstr>
      <vt:lpstr>Figure 19.6 examples of  growth curves </vt:lpstr>
      <vt:lpstr>Logistic growth 2 of 2 (19.2) </vt:lpstr>
      <vt:lpstr>Population dynamics and regulation (19.2) </vt:lpstr>
      <vt:lpstr>Density-dependent regulation (19.2)  </vt:lpstr>
      <vt:lpstr>Figure 19.7 density dependent regulation </vt:lpstr>
      <vt:lpstr>Density-independent regulation and interaction with density-dependent factors  (19.2)</vt:lpstr>
      <vt:lpstr>Figure 19.8 Why did the  woolly mammoth go extinct?</vt:lpstr>
      <vt:lpstr>Demographic based population models (19.2) </vt:lpstr>
      <vt:lpstr>The human population (19.3)</vt:lpstr>
      <vt:lpstr>Figure 19.9 human population growth </vt:lpstr>
      <vt:lpstr>Figure 19.10 world population growth</vt:lpstr>
      <vt:lpstr>Concept in action </vt:lpstr>
      <vt:lpstr>overcoming density-dependent  regulation (19.3)</vt:lpstr>
      <vt:lpstr>Age structure, population growth and  economic development (19.3)</vt:lpstr>
      <vt:lpstr>Figure 19.11 age structure diagrams </vt:lpstr>
      <vt:lpstr>Figure 19.12 actual growth rates </vt:lpstr>
      <vt:lpstr>Long term consequences of exponential human population growth 1 of 2 (19.3)</vt:lpstr>
      <vt:lpstr>Long term consequences of exponential human population growth2 of 2 (19.3)</vt:lpstr>
      <vt:lpstr>Population growth Concept in action </vt:lpstr>
      <vt:lpstr>Community ecology (19.4)</vt:lpstr>
      <vt:lpstr>Predation and herbivory (19.4)</vt:lpstr>
      <vt:lpstr>Figure 19.13 Predator-prey dynamics </vt:lpstr>
      <vt:lpstr>Predation and herbivory 1 of 3(19.4)</vt:lpstr>
      <vt:lpstr>Figure 19.14 defenses against herbivory </vt:lpstr>
      <vt:lpstr>Predation and herbivory 2 of 3 (19.4)</vt:lpstr>
      <vt:lpstr>Figure 19.15 defenses against predation </vt:lpstr>
      <vt:lpstr>Figure 19.16 defenses against predation </vt:lpstr>
      <vt:lpstr>Predation and herbivory 3 of 3 (19.4)</vt:lpstr>
      <vt:lpstr>Figure 19.17 mimicry </vt:lpstr>
      <vt:lpstr>Figure 19.18 mimicry</vt:lpstr>
      <vt:lpstr>Mimicry Concept in action </vt:lpstr>
      <vt:lpstr>Competitive exclusion principle (19.4)</vt:lpstr>
      <vt:lpstr>Figure 19.19 competitive exclusion</vt:lpstr>
      <vt:lpstr>Symbiosis 1 of 2 (19.4)</vt:lpstr>
      <vt:lpstr>Figure 19.20 commensalism </vt:lpstr>
      <vt:lpstr>Figure 19.21 mutualisms </vt:lpstr>
      <vt:lpstr>Symbiosis 2 of 2 (19.4)</vt:lpstr>
      <vt:lpstr>Figure 19.22 parasitism </vt:lpstr>
      <vt:lpstr>Symbiosis Concept in action </vt:lpstr>
      <vt:lpstr>Characteristics of communities (19.4)</vt:lpstr>
      <vt:lpstr>Figure 19.23 species richness </vt:lpstr>
      <vt:lpstr>Characteristics of communities 1 of 4 (19.4)</vt:lpstr>
      <vt:lpstr>Figure 19.24 a foundation species </vt:lpstr>
      <vt:lpstr>Characteristics of communities 2 of 4 (19.4)</vt:lpstr>
      <vt:lpstr>Figure 19.25 a keystone species </vt:lpstr>
      <vt:lpstr>Community dynamics (19.4)</vt:lpstr>
      <vt:lpstr>Characteristics of communities 3 of 4 (19.4)</vt:lpstr>
      <vt:lpstr>Figure 19.26 pioneer species </vt:lpstr>
      <vt:lpstr>Characteristics of communities 4 of 4 (19.4)</vt:lpstr>
      <vt:lpstr>Figure 19.27 secondary succession </vt:lpstr>
      <vt:lpstr>Vocabulary 1 of 2 </vt:lpstr>
      <vt:lpstr>Vocabulary 2 of 2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19 - POPULATION AND COMMUNITY ECOLOGY</dc:title>
  <dc:creator>Spuddy McSpare</dc:creator>
  <cp:lastModifiedBy>Amanda Brammer</cp:lastModifiedBy>
  <cp:revision>216</cp:revision>
  <cp:lastPrinted>2019-03-05T15:07:24Z</cp:lastPrinted>
  <dcterms:created xsi:type="dcterms:W3CDTF">2012-06-04T02:13:36Z</dcterms:created>
  <dcterms:modified xsi:type="dcterms:W3CDTF">2019-07-30T15:44:11Z</dcterms:modified>
</cp:coreProperties>
</file>