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08"/>
  </p:notesMasterIdLst>
  <p:handoutMasterIdLst>
    <p:handoutMasterId r:id="rId109"/>
  </p:handoutMasterIdLst>
  <p:sldIdLst>
    <p:sldId id="256" r:id="rId2"/>
    <p:sldId id="394" r:id="rId3"/>
    <p:sldId id="277" r:id="rId4"/>
    <p:sldId id="395" r:id="rId5"/>
    <p:sldId id="283" r:id="rId6"/>
    <p:sldId id="406" r:id="rId7"/>
    <p:sldId id="396" r:id="rId8"/>
    <p:sldId id="397" r:id="rId9"/>
    <p:sldId id="391" r:id="rId10"/>
    <p:sldId id="398" r:id="rId11"/>
    <p:sldId id="335" r:id="rId12"/>
    <p:sldId id="407" r:id="rId13"/>
    <p:sldId id="399" r:id="rId14"/>
    <p:sldId id="358" r:id="rId15"/>
    <p:sldId id="400" r:id="rId16"/>
    <p:sldId id="359" r:id="rId17"/>
    <p:sldId id="401" r:id="rId18"/>
    <p:sldId id="392" r:id="rId19"/>
    <p:sldId id="402" r:id="rId20"/>
    <p:sldId id="403" r:id="rId21"/>
    <p:sldId id="361" r:id="rId22"/>
    <p:sldId id="393" r:id="rId23"/>
    <p:sldId id="408" r:id="rId24"/>
    <p:sldId id="411" r:id="rId25"/>
    <p:sldId id="404" r:id="rId26"/>
    <p:sldId id="285" r:id="rId27"/>
    <p:sldId id="346" r:id="rId28"/>
    <p:sldId id="409" r:id="rId29"/>
    <p:sldId id="300" r:id="rId30"/>
    <p:sldId id="306" r:id="rId31"/>
    <p:sldId id="336" r:id="rId32"/>
    <p:sldId id="412" r:id="rId33"/>
    <p:sldId id="405" r:id="rId34"/>
    <p:sldId id="413" r:id="rId35"/>
    <p:sldId id="414" r:id="rId36"/>
    <p:sldId id="415" r:id="rId37"/>
    <p:sldId id="337" r:id="rId38"/>
    <p:sldId id="338" r:id="rId39"/>
    <p:sldId id="416" r:id="rId40"/>
    <p:sldId id="349" r:id="rId41"/>
    <p:sldId id="421" r:id="rId42"/>
    <p:sldId id="417" r:id="rId43"/>
    <p:sldId id="350" r:id="rId44"/>
    <p:sldId id="362" r:id="rId45"/>
    <p:sldId id="418" r:id="rId46"/>
    <p:sldId id="363" r:id="rId47"/>
    <p:sldId id="364" r:id="rId48"/>
    <p:sldId id="419" r:id="rId49"/>
    <p:sldId id="365" r:id="rId50"/>
    <p:sldId id="366" r:id="rId51"/>
    <p:sldId id="422" r:id="rId52"/>
    <p:sldId id="423" r:id="rId53"/>
    <p:sldId id="425" r:id="rId54"/>
    <p:sldId id="367" r:id="rId55"/>
    <p:sldId id="426" r:id="rId56"/>
    <p:sldId id="368" r:id="rId57"/>
    <p:sldId id="429" r:id="rId58"/>
    <p:sldId id="428" r:id="rId59"/>
    <p:sldId id="369" r:id="rId60"/>
    <p:sldId id="370" r:id="rId61"/>
    <p:sldId id="424" r:id="rId62"/>
    <p:sldId id="372" r:id="rId63"/>
    <p:sldId id="431" r:id="rId64"/>
    <p:sldId id="427" r:id="rId65"/>
    <p:sldId id="373" r:id="rId66"/>
    <p:sldId id="432" r:id="rId67"/>
    <p:sldId id="374" r:id="rId68"/>
    <p:sldId id="433" r:id="rId69"/>
    <p:sldId id="375" r:id="rId70"/>
    <p:sldId id="434" r:id="rId71"/>
    <p:sldId id="435" r:id="rId72"/>
    <p:sldId id="376" r:id="rId73"/>
    <p:sldId id="436" r:id="rId74"/>
    <p:sldId id="377" r:id="rId75"/>
    <p:sldId id="378" r:id="rId76"/>
    <p:sldId id="437" r:id="rId77"/>
    <p:sldId id="379" r:id="rId78"/>
    <p:sldId id="438" r:id="rId79"/>
    <p:sldId id="439" r:id="rId80"/>
    <p:sldId id="380" r:id="rId81"/>
    <p:sldId id="440" r:id="rId82"/>
    <p:sldId id="381" r:id="rId83"/>
    <p:sldId id="441" r:id="rId84"/>
    <p:sldId id="382" r:id="rId85"/>
    <p:sldId id="442" r:id="rId86"/>
    <p:sldId id="443" r:id="rId87"/>
    <p:sldId id="383" r:id="rId88"/>
    <p:sldId id="384" r:id="rId89"/>
    <p:sldId id="385" r:id="rId90"/>
    <p:sldId id="444" r:id="rId91"/>
    <p:sldId id="448" r:id="rId92"/>
    <p:sldId id="445" r:id="rId93"/>
    <p:sldId id="446" r:id="rId94"/>
    <p:sldId id="386" r:id="rId95"/>
    <p:sldId id="447" r:id="rId96"/>
    <p:sldId id="449" r:id="rId97"/>
    <p:sldId id="387" r:id="rId98"/>
    <p:sldId id="450" r:id="rId99"/>
    <p:sldId id="451" r:id="rId100"/>
    <p:sldId id="388" r:id="rId101"/>
    <p:sldId id="452" r:id="rId102"/>
    <p:sldId id="389" r:id="rId103"/>
    <p:sldId id="454" r:id="rId104"/>
    <p:sldId id="390" r:id="rId105"/>
    <p:sldId id="455" r:id="rId106"/>
    <p:sldId id="453" r:id="rId10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212F62"/>
    <a:srgbClr val="E5D419"/>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712" autoAdjust="0"/>
  </p:normalViewPr>
  <p:slideViewPr>
    <p:cSldViewPr snapToGrid="0" snapToObjects="1">
      <p:cViewPr varScale="1">
        <p:scale>
          <a:sx n="109" d="100"/>
          <a:sy n="109" d="100"/>
        </p:scale>
        <p:origin x="12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FA6D60-7CE9-476B-BA9A-9BC3C67A9429}" type="datetimeFigureOut">
              <a:rPr lang="en-US" smtClean="0"/>
              <a:t>7/30/2019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5B42F47-89BA-4B78-9D23-31913C7709B1}" type="slidenum">
              <a:rPr lang="en-US" smtClean="0"/>
              <a:t>‹#›</a:t>
            </a:fld>
            <a:endParaRPr lang="en-US"/>
          </a:p>
        </p:txBody>
      </p:sp>
    </p:spTree>
    <p:extLst>
      <p:ext uri="{BB962C8B-B14F-4D97-AF65-F5344CB8AC3E}">
        <p14:creationId xmlns:p14="http://schemas.microsoft.com/office/powerpoint/2010/main" val="38326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B42F47-89BA-4B78-9D23-31913C7709B1}" type="slidenum">
              <a:rPr lang="en-US" smtClean="0"/>
              <a:t>33</a:t>
            </a:fld>
            <a:endParaRPr lang="en-US"/>
          </a:p>
        </p:txBody>
      </p:sp>
    </p:spTree>
    <p:extLst>
      <p:ext uri="{BB962C8B-B14F-4D97-AF65-F5344CB8AC3E}">
        <p14:creationId xmlns:p14="http://schemas.microsoft.com/office/powerpoint/2010/main" val="384729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30,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30,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openstaxcollege.org/l/symmetry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openstaxcollege.org/l/sponge_fee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openstaxcollege.org/l/box_jellyfish"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openstaxcollege.org/l/nematod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openstaxcollege.org/l/arthropod2"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openstaxcollege.org/l/clams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penstaxcollege.org/l/saving_life2"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openstaxcollege.org/l/annelid2"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openstaxcollege.org/l/echinoderm2"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openstaxcollege.org/l/river_monster2"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36671AB-F4EE-422C-8852-F38EDA18405E}"/>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
        <p:nvSpPr>
          <p:cNvPr id="5" name="Chapter Title"/>
          <p:cNvSpPr txBox="1">
            <a:spLocks/>
          </p:cNvSpPr>
          <p:nvPr/>
        </p:nvSpPr>
        <p:spPr>
          <a:xfrm>
            <a:off x="0" y="16146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15 DIVERSITY OF ANIMALS</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pic>
        <p:nvPicPr>
          <p:cNvPr id="4" name="Figure" descr="Concepts of Biolog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pic>
        <p:nvPicPr>
          <p:cNvPr id="7" name="Picture 6" descr="Picture slides by Spuddy McSpare.  Information slides by Amanda Brammer, M.S. Associate Professor NTCC.  CC-BY-NC-SA. " title="Licensing"/>
          <p:cNvPicPr>
            <a:picLocks noChangeAspect="1"/>
          </p:cNvPicPr>
          <p:nvPr/>
        </p:nvPicPr>
        <p:blipFill>
          <a:blip r:embed="rId3"/>
          <a:stretch>
            <a:fillRect/>
          </a:stretch>
        </p:blipFill>
        <p:spPr>
          <a:xfrm>
            <a:off x="714741" y="5987928"/>
            <a:ext cx="6905625" cy="561975"/>
          </a:xfrm>
          <a:prstGeom prst="rect">
            <a:avLst/>
          </a:prstGeom>
        </p:spPr>
      </p:pic>
      <p:pic>
        <p:nvPicPr>
          <p:cNvPr id="3"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06296" y="4759889"/>
            <a:ext cx="1507110" cy="1077181"/>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lstStyle/>
          <a:p>
            <a:r>
              <a:rPr lang="en-US" dirty="0"/>
              <a:t>Body symmetry (15.1)</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062912" cy="4900021"/>
          </a:xfrm>
        </p:spPr>
        <p:txBody>
          <a:bodyPr/>
          <a:lstStyle/>
          <a:p>
            <a:pPr marL="342900" indent="-342900">
              <a:buFont typeface="Arial" panose="020B0604020202020204" pitchFamily="34" charset="0"/>
              <a:buChar char="•"/>
            </a:pPr>
            <a:r>
              <a:rPr lang="en-US" dirty="0"/>
              <a:t>Symmetry means that the distribution of animal body parts is balanced along an axis. </a:t>
            </a:r>
          </a:p>
          <a:p>
            <a:pPr marL="342900" indent="-342900">
              <a:buFont typeface="Arial" panose="020B0604020202020204" pitchFamily="34" charset="0"/>
              <a:buChar char="•"/>
            </a:pPr>
            <a:r>
              <a:rPr lang="en-US" dirty="0"/>
              <a:t>Animals can be asymmetrical, radial or bilateral in form (figure 15.4):</a:t>
            </a:r>
          </a:p>
          <a:p>
            <a:pPr marL="1074420" lvl="1" indent="-342900">
              <a:buFont typeface="Arial" panose="020B0604020202020204" pitchFamily="34" charset="0"/>
              <a:buChar char="•"/>
            </a:pPr>
            <a:r>
              <a:rPr lang="en-US" b="1" dirty="0">
                <a:solidFill>
                  <a:srgbClr val="6CB255"/>
                </a:solidFill>
              </a:rPr>
              <a:t>Asymmetrical</a:t>
            </a:r>
            <a:r>
              <a:rPr lang="en-US" dirty="0"/>
              <a:t> animals have no pattern of symmetry, for example, a sponge.</a:t>
            </a:r>
          </a:p>
          <a:p>
            <a:pPr marL="1074420" lvl="1" indent="-342900">
              <a:buFont typeface="Arial" panose="020B0604020202020204" pitchFamily="34" charset="0"/>
              <a:buChar char="•"/>
            </a:pPr>
            <a:r>
              <a:rPr lang="en-US" b="1" dirty="0">
                <a:solidFill>
                  <a:srgbClr val="6CB255"/>
                </a:solidFill>
              </a:rPr>
              <a:t>Radially symmetrical </a:t>
            </a:r>
            <a:r>
              <a:rPr lang="en-US" dirty="0"/>
              <a:t>animals are oriented up and down, any cut along this up-down axis produces equal, mirror image halves (like a pie).  For example, a sea anemone.</a:t>
            </a:r>
          </a:p>
          <a:p>
            <a:pPr marL="1074420" lvl="1" indent="-342900">
              <a:buFont typeface="Arial" panose="020B0604020202020204" pitchFamily="34" charset="0"/>
              <a:buChar char="•"/>
            </a:pPr>
            <a:r>
              <a:rPr lang="en-US" b="1" dirty="0">
                <a:solidFill>
                  <a:srgbClr val="6CB255"/>
                </a:solidFill>
              </a:rPr>
              <a:t>Bilaterally symmetrical </a:t>
            </a:r>
            <a:r>
              <a:rPr lang="en-US" dirty="0"/>
              <a:t>animals can only be cut into equal, mirror images along a vertical plane, forming left and right halves.  Most animals are bilateral, for example, a goat.  </a:t>
            </a:r>
          </a:p>
        </p:txBody>
      </p:sp>
    </p:spTree>
    <p:extLst>
      <p:ext uri="{BB962C8B-B14F-4D97-AF65-F5344CB8AC3E}">
        <p14:creationId xmlns:p14="http://schemas.microsoft.com/office/powerpoint/2010/main" val="31724204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15.45 monotremes</a:t>
            </a:r>
          </a:p>
        </p:txBody>
      </p:sp>
      <p:pic>
        <p:nvPicPr>
          <p:cNvPr id="3" name="Figure" descr="The illustration on the left shows two short-haired platypus with webbed feet, flat tails, and a flat snout. The photo on the right shows an echidna with a long fleshy snout and a body covered in coarse hair and sp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324" b="-12324"/>
          <a:stretch>
            <a:fillRect/>
          </a:stretch>
        </p:blipFill>
        <p:spPr/>
      </p:pic>
      <p:sp>
        <p:nvSpPr>
          <p:cNvPr id="7" name="Figure Legend"/>
          <p:cNvSpPr>
            <a:spLocks noGrp="1"/>
          </p:cNvSpPr>
          <p:nvPr>
            <p:ph type="body" sz="quarter" idx="14"/>
          </p:nvPr>
        </p:nvSpPr>
        <p:spPr/>
        <p:txBody>
          <a:bodyPr>
            <a:normAutofit/>
          </a:bodyPr>
          <a:lstStyle/>
          <a:p>
            <a:r>
              <a:rPr lang="en-US" sz="1600" dirty="0"/>
              <a:t>The platypus (left), a </a:t>
            </a:r>
            <a:r>
              <a:rPr lang="en-US" sz="1600" dirty="0" err="1"/>
              <a:t>monotreme</a:t>
            </a:r>
            <a:r>
              <a:rPr lang="en-US" sz="1600" dirty="0"/>
              <a:t>, possesses a leathery beak and lays eggs rather than giving birth to live young. An echidna, another </a:t>
            </a:r>
            <a:r>
              <a:rPr lang="en-US" sz="1600" dirty="0" err="1"/>
              <a:t>monotreme</a:t>
            </a:r>
            <a:r>
              <a:rPr lang="en-US" sz="1600" dirty="0"/>
              <a:t>, is shown in the right photo. (credit “echidna”: modification of work by Barry Thomas)</a:t>
            </a:r>
          </a:p>
        </p:txBody>
      </p:sp>
      <p:sp>
        <p:nvSpPr>
          <p:cNvPr id="6" name="Disclaimer">
            <a:extLst>
              <a:ext uri="{FF2B5EF4-FFF2-40B4-BE49-F238E27FC236}">
                <a16:creationId xmlns:a16="http://schemas.microsoft.com/office/drawing/2014/main" id="{4B279359-36D2-47E6-B7C6-1F405A35F2E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427554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8A-7DC2-4DBF-8A28-C9469B63B4A4}"/>
              </a:ext>
            </a:extLst>
          </p:cNvPr>
          <p:cNvSpPr>
            <a:spLocks noGrp="1"/>
          </p:cNvSpPr>
          <p:nvPr>
            <p:ph type="title"/>
          </p:nvPr>
        </p:nvSpPr>
        <p:spPr/>
        <p:txBody>
          <a:bodyPr/>
          <a:lstStyle/>
          <a:p>
            <a:r>
              <a:rPr lang="en-US" dirty="0"/>
              <a:t>mammals (15.6)</a:t>
            </a:r>
          </a:p>
        </p:txBody>
      </p:sp>
      <p:sp>
        <p:nvSpPr>
          <p:cNvPr id="4" name="Text Placeholder 3">
            <a:extLst>
              <a:ext uri="{FF2B5EF4-FFF2-40B4-BE49-F238E27FC236}">
                <a16:creationId xmlns:a16="http://schemas.microsoft.com/office/drawing/2014/main" id="{BE559828-D201-4427-A6D9-E02946C4BE87}"/>
              </a:ext>
            </a:extLst>
          </p:cNvPr>
          <p:cNvSpPr>
            <a:spLocks noGrp="1"/>
          </p:cNvSpPr>
          <p:nvPr>
            <p:ph type="body" sz="quarter" idx="14"/>
          </p:nvPr>
        </p:nvSpPr>
        <p:spPr>
          <a:xfrm>
            <a:off x="457199" y="1184988"/>
            <a:ext cx="8266923" cy="5187820"/>
          </a:xfrm>
        </p:spPr>
        <p:txBody>
          <a:bodyPr>
            <a:normAutofit lnSpcReduction="10000"/>
          </a:bodyPr>
          <a:lstStyle/>
          <a:p>
            <a:pPr marL="342900" indent="-342900">
              <a:buFont typeface="Arial" panose="020B0604020202020204" pitchFamily="34" charset="0"/>
              <a:buChar char="•"/>
            </a:pPr>
            <a:r>
              <a:rPr lang="en-US" b="1" dirty="0">
                <a:solidFill>
                  <a:srgbClr val="6CB255"/>
                </a:solidFill>
              </a:rPr>
              <a:t>Marsupials </a:t>
            </a:r>
            <a:r>
              <a:rPr lang="en-US" dirty="0"/>
              <a:t>are primarily found in Australia and the nearby islands,</a:t>
            </a:r>
          </a:p>
          <a:p>
            <a:pPr marL="1074420" lvl="1" indent="-342900">
              <a:buFont typeface="Arial" panose="020B0604020202020204" pitchFamily="34" charset="0"/>
              <a:buChar char="•"/>
            </a:pPr>
            <a:r>
              <a:rPr lang="en-US" dirty="0"/>
              <a:t>The opossum is a marsupial found in the Americas.  </a:t>
            </a:r>
          </a:p>
          <a:p>
            <a:pPr marL="1074420" lvl="1" indent="-342900">
              <a:buFont typeface="Arial" panose="020B0604020202020204" pitchFamily="34" charset="0"/>
              <a:buChar char="•"/>
            </a:pPr>
            <a:r>
              <a:rPr lang="en-US" dirty="0"/>
              <a:t>Examples of Australian marsupials include the kangaroo, koala and Tasmanian devil (Figure 15.46).  </a:t>
            </a:r>
          </a:p>
          <a:p>
            <a:pPr marL="1074420" lvl="1" indent="-342900">
              <a:buFont typeface="Arial" panose="020B0604020202020204" pitchFamily="34" charset="0"/>
              <a:buChar char="•"/>
            </a:pPr>
            <a:r>
              <a:rPr lang="en-US" dirty="0"/>
              <a:t>Most marsupials have a pouch in which the young reside after birth because the young are born much less developed than placentals.  They complete their development in the pouch.  </a:t>
            </a:r>
          </a:p>
          <a:p>
            <a:pPr marL="342900" indent="-342900">
              <a:buFont typeface="Arial" panose="020B0604020202020204" pitchFamily="34" charset="0"/>
              <a:buChar char="•"/>
            </a:pPr>
            <a:r>
              <a:rPr lang="en-US" b="1" dirty="0">
                <a:solidFill>
                  <a:srgbClr val="6CB255"/>
                </a:solidFill>
              </a:rPr>
              <a:t>Eutherians</a:t>
            </a:r>
            <a:r>
              <a:rPr lang="en-US" dirty="0"/>
              <a:t> (placentals) are the most widespread of mammals, occurring throughout the world.  </a:t>
            </a:r>
          </a:p>
          <a:p>
            <a:pPr marL="1074420" lvl="1" indent="-342900">
              <a:buFont typeface="Arial" panose="020B0604020202020204" pitchFamily="34" charset="0"/>
              <a:buChar char="•"/>
            </a:pPr>
            <a:r>
              <a:rPr lang="en-US" dirty="0"/>
              <a:t>All species have a complex placenta that connects the fetus to the mother and allows gas, fluid, waste and nutrient exchange.</a:t>
            </a:r>
          </a:p>
          <a:p>
            <a:pPr marL="1074420" lvl="1" indent="-342900">
              <a:buFont typeface="Arial" panose="020B0604020202020204" pitchFamily="34" charset="0"/>
              <a:buChar char="•"/>
            </a:pPr>
            <a:r>
              <a:rPr lang="en-US" dirty="0"/>
              <a:t>There are several major groups, including insect eaters, toothless anteaters, rodents, bats, aquatic mammals, carnivorous mammals and primates (the group that includes humans).</a:t>
            </a:r>
          </a:p>
        </p:txBody>
      </p:sp>
    </p:spTree>
    <p:extLst>
      <p:ext uri="{BB962C8B-B14F-4D97-AF65-F5344CB8AC3E}">
        <p14:creationId xmlns:p14="http://schemas.microsoft.com/office/powerpoint/2010/main" val="89293144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15.46 a marsupial </a:t>
            </a:r>
          </a:p>
        </p:txBody>
      </p:sp>
      <p:pic>
        <p:nvPicPr>
          <p:cNvPr id="4" name="Figure" descr="The illustration shows an animal resembling a small bear lying in the gras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sp>
        <p:nvSpPr>
          <p:cNvPr id="7" name="Figure Legend"/>
          <p:cNvSpPr>
            <a:spLocks noGrp="1"/>
          </p:cNvSpPr>
          <p:nvPr>
            <p:ph type="body" sz="quarter" idx="14"/>
          </p:nvPr>
        </p:nvSpPr>
        <p:spPr/>
        <p:txBody>
          <a:bodyPr>
            <a:normAutofit/>
          </a:bodyPr>
          <a:lstStyle/>
          <a:p>
            <a:r>
              <a:rPr lang="en-US" sz="1600" dirty="0"/>
              <a:t>The Tasmanian devil is one of several marsupials native to Australia. (credit: Wayne McLean)</a:t>
            </a:r>
          </a:p>
        </p:txBody>
      </p:sp>
      <p:sp>
        <p:nvSpPr>
          <p:cNvPr id="6" name="Disclaimer">
            <a:extLst>
              <a:ext uri="{FF2B5EF4-FFF2-40B4-BE49-F238E27FC236}">
                <a16:creationId xmlns:a16="http://schemas.microsoft.com/office/drawing/2014/main" id="{070DF98D-990F-447C-B471-2E0303B96FF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299636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A9DD-0BD4-4D56-AA31-EABC032A6B2B}"/>
              </a:ext>
            </a:extLst>
          </p:cNvPr>
          <p:cNvSpPr>
            <a:spLocks noGrp="1"/>
          </p:cNvSpPr>
          <p:nvPr>
            <p:ph type="title"/>
          </p:nvPr>
        </p:nvSpPr>
        <p:spPr/>
        <p:txBody>
          <a:bodyPr/>
          <a:lstStyle/>
          <a:p>
            <a:r>
              <a:rPr lang="en-US" dirty="0"/>
              <a:t>Primates (15.6)</a:t>
            </a:r>
          </a:p>
        </p:txBody>
      </p:sp>
      <p:sp>
        <p:nvSpPr>
          <p:cNvPr id="4" name="Text Placeholder 3">
            <a:extLst>
              <a:ext uri="{FF2B5EF4-FFF2-40B4-BE49-F238E27FC236}">
                <a16:creationId xmlns:a16="http://schemas.microsoft.com/office/drawing/2014/main" id="{9F91D90B-2E18-495B-85F1-A43567F91CE1}"/>
              </a:ext>
            </a:extLst>
          </p:cNvPr>
          <p:cNvSpPr>
            <a:spLocks noGrp="1"/>
          </p:cNvSpPr>
          <p:nvPr>
            <p:ph type="body" sz="quarter" idx="14"/>
          </p:nvPr>
        </p:nvSpPr>
        <p:spPr>
          <a:xfrm>
            <a:off x="457200" y="1054359"/>
            <a:ext cx="8062912" cy="4956005"/>
          </a:xfrm>
        </p:spPr>
        <p:txBody>
          <a:bodyPr/>
          <a:lstStyle/>
          <a:p>
            <a:pPr marL="342900" indent="-342900">
              <a:buFont typeface="Arial" panose="020B0604020202020204" pitchFamily="34" charset="0"/>
              <a:buChar char="•"/>
            </a:pPr>
            <a:r>
              <a:rPr lang="en-US" dirty="0"/>
              <a:t>Order Primates is a mammalian group that includes lemurs, tarsiers, monkeys and apes, which includes humans (Figure 15.47).  </a:t>
            </a:r>
          </a:p>
          <a:p>
            <a:pPr marL="342900" indent="-342900">
              <a:buFont typeface="Arial" panose="020B0604020202020204" pitchFamily="34" charset="0"/>
              <a:buChar char="•"/>
            </a:pPr>
            <a:r>
              <a:rPr lang="en-US" dirty="0"/>
              <a:t>Non-human primates live primarily in tropical and sub-tropical areas in South America, Africa and Asia.  </a:t>
            </a:r>
          </a:p>
          <a:p>
            <a:pPr marL="342900" indent="-342900">
              <a:buFont typeface="Arial" panose="020B0604020202020204" pitchFamily="34" charset="0"/>
              <a:buChar char="•"/>
            </a:pPr>
            <a:r>
              <a:rPr lang="en-US" dirty="0"/>
              <a:t>All primates have adaptations for climbing trees because they all descended from tree-dwellers.  </a:t>
            </a:r>
          </a:p>
          <a:p>
            <a:pPr marL="1074420" lvl="1" indent="-342900">
              <a:buFont typeface="Arial" panose="020B0604020202020204" pitchFamily="34" charset="0"/>
              <a:buChar char="•"/>
            </a:pPr>
            <a:r>
              <a:rPr lang="en-US" dirty="0"/>
              <a:t>This resulted in hands and feet adapted to climbing and swinging through trees.  </a:t>
            </a:r>
          </a:p>
          <a:p>
            <a:pPr marL="342900" indent="-342900">
              <a:buFont typeface="Arial" panose="020B0604020202020204" pitchFamily="34" charset="0"/>
              <a:buChar char="•"/>
            </a:pPr>
            <a:r>
              <a:rPr lang="en-US" dirty="0"/>
              <a:t>Other characteristics of primates include brains that are larger than many other mammals, claws modified into flattened nails, typically only one offspring per pregnancy and a trend toward an upright body.  </a:t>
            </a:r>
          </a:p>
        </p:txBody>
      </p:sp>
    </p:spTree>
    <p:extLst>
      <p:ext uri="{BB962C8B-B14F-4D97-AF65-F5344CB8AC3E}">
        <p14:creationId xmlns:p14="http://schemas.microsoft.com/office/powerpoint/2010/main" val="4378156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15.47 primates </a:t>
            </a:r>
          </a:p>
        </p:txBody>
      </p:sp>
      <p:pic>
        <p:nvPicPr>
          <p:cNvPr id="3" name="Figure" descr="Seven photos of primates include (a) two lemurs on a tree branch; (b) a howler monkey; (c) two gibbons with long arms holding on to a rope above their heads; (d) a chimpanzee; (e) a bonobo; (f) a gorilla, and (g) an orangut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954" r="-17954"/>
          <a:stretch>
            <a:fillRect/>
          </a:stretch>
        </p:blipFill>
        <p:spPr/>
      </p:pic>
      <p:sp>
        <p:nvSpPr>
          <p:cNvPr id="7" name="Figure Legend"/>
          <p:cNvSpPr>
            <a:spLocks noGrp="1"/>
          </p:cNvSpPr>
          <p:nvPr>
            <p:ph type="body" sz="quarter" idx="14"/>
          </p:nvPr>
        </p:nvSpPr>
        <p:spPr/>
        <p:txBody>
          <a:bodyPr>
            <a:normAutofit fontScale="85000" lnSpcReduction="20000"/>
          </a:bodyPr>
          <a:lstStyle/>
          <a:p>
            <a:r>
              <a:rPr lang="en-US" sz="1600" dirty="0"/>
              <a:t>Primates can be divided into </a:t>
            </a:r>
            <a:r>
              <a:rPr lang="en-US" sz="1600" dirty="0" err="1"/>
              <a:t>prosimians</a:t>
            </a:r>
            <a:r>
              <a:rPr lang="en-US" sz="1600" dirty="0"/>
              <a:t>, such as the </a:t>
            </a:r>
            <a:r>
              <a:rPr lang="en-US" sz="1600" dirty="0">
                <a:solidFill>
                  <a:srgbClr val="6CB255"/>
                </a:solidFill>
              </a:rPr>
              <a:t>(a) </a:t>
            </a:r>
            <a:r>
              <a:rPr lang="en-US" sz="1600" dirty="0"/>
              <a:t>lemur, and anthropoids. Anthropoids include monkeys, such as the </a:t>
            </a:r>
            <a:r>
              <a:rPr lang="en-US" sz="1600" dirty="0">
                <a:solidFill>
                  <a:srgbClr val="6CB255"/>
                </a:solidFill>
              </a:rPr>
              <a:t>(b) </a:t>
            </a:r>
            <a:r>
              <a:rPr lang="en-US" sz="1600" dirty="0"/>
              <a:t>howler monkey; lesser apes, such as the </a:t>
            </a:r>
            <a:r>
              <a:rPr lang="en-US" sz="1600" dirty="0">
                <a:solidFill>
                  <a:srgbClr val="6CB255"/>
                </a:solidFill>
              </a:rPr>
              <a:t>(c)</a:t>
            </a:r>
            <a:r>
              <a:rPr lang="en-US" sz="1600" dirty="0"/>
              <a:t> gibbon; and great apes, such as the </a:t>
            </a:r>
            <a:r>
              <a:rPr lang="en-US" sz="1600" dirty="0">
                <a:solidFill>
                  <a:srgbClr val="6CB255"/>
                </a:solidFill>
              </a:rPr>
              <a:t>(d)</a:t>
            </a:r>
            <a:r>
              <a:rPr lang="en-US" sz="1600" dirty="0"/>
              <a:t> chimpanzee, </a:t>
            </a:r>
            <a:r>
              <a:rPr lang="en-US" sz="1600" dirty="0">
                <a:solidFill>
                  <a:srgbClr val="6CB255"/>
                </a:solidFill>
              </a:rPr>
              <a:t>(e) </a:t>
            </a:r>
            <a:r>
              <a:rPr lang="en-US" sz="1600" dirty="0"/>
              <a:t>bonobo, </a:t>
            </a:r>
            <a:r>
              <a:rPr lang="en-US" sz="1600" dirty="0">
                <a:solidFill>
                  <a:srgbClr val="6CB255"/>
                </a:solidFill>
              </a:rPr>
              <a:t>(f) </a:t>
            </a:r>
            <a:r>
              <a:rPr lang="en-US" sz="1600" dirty="0"/>
              <a:t>gorilla, and </a:t>
            </a:r>
            <a:r>
              <a:rPr lang="en-US" sz="1600" dirty="0">
                <a:solidFill>
                  <a:srgbClr val="6CB255"/>
                </a:solidFill>
              </a:rPr>
              <a:t>(g)</a:t>
            </a:r>
            <a:r>
              <a:rPr lang="en-US" sz="1600" dirty="0"/>
              <a:t> orangutan. (credit a: modification of work by Frank </a:t>
            </a:r>
            <a:r>
              <a:rPr lang="en-US" sz="1600" dirty="0" err="1"/>
              <a:t>Vassen</a:t>
            </a:r>
            <a:r>
              <a:rPr lang="en-US" sz="1600" dirty="0"/>
              <a:t>; credit b: modification of work by </a:t>
            </a:r>
            <a:r>
              <a:rPr lang="en-US" sz="1600" dirty="0" err="1"/>
              <a:t>Xavi</a:t>
            </a:r>
            <a:r>
              <a:rPr lang="en-US" sz="1600" dirty="0"/>
              <a:t> </a:t>
            </a:r>
            <a:r>
              <a:rPr lang="en-US" sz="1600" dirty="0" err="1"/>
              <a:t>Talleda</a:t>
            </a:r>
            <a:r>
              <a:rPr lang="en-US" sz="1600" dirty="0"/>
              <a:t>; credit d: modification of work by Aaron Logan; credit e: modification of work by Trisha Shears; credit f: modification of work by Dave Proffer; credit g: modification of work by Julie Langford)</a:t>
            </a:r>
          </a:p>
        </p:txBody>
      </p:sp>
      <p:sp>
        <p:nvSpPr>
          <p:cNvPr id="6" name="Disclaimer">
            <a:extLst>
              <a:ext uri="{FF2B5EF4-FFF2-40B4-BE49-F238E27FC236}">
                <a16:creationId xmlns:a16="http://schemas.microsoft.com/office/drawing/2014/main" id="{857E52BD-A432-4FF2-9BA5-B74F8890FE5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48090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8A-7DC2-4DBF-8A28-C9469B63B4A4}"/>
              </a:ext>
            </a:extLst>
          </p:cNvPr>
          <p:cNvSpPr>
            <a:spLocks noGrp="1"/>
          </p:cNvSpPr>
          <p:nvPr>
            <p:ph type="title"/>
          </p:nvPr>
        </p:nvSpPr>
        <p:spPr>
          <a:xfrm>
            <a:off x="457200" y="241326"/>
            <a:ext cx="8062912" cy="659535"/>
          </a:xfrm>
        </p:spPr>
        <p:txBody>
          <a:bodyPr/>
          <a:lstStyle/>
          <a:p>
            <a:r>
              <a:rPr lang="en-US" dirty="0" smtClean="0"/>
              <a:t>Vocabulary 1 of 2</a:t>
            </a:r>
            <a:endParaRPr lang="en-US" dirty="0"/>
          </a:p>
        </p:txBody>
      </p:sp>
      <p:sp>
        <p:nvSpPr>
          <p:cNvPr id="4" name="Text Placeholder 3">
            <a:extLst>
              <a:ext uri="{FF2B5EF4-FFF2-40B4-BE49-F238E27FC236}">
                <a16:creationId xmlns:a16="http://schemas.microsoft.com/office/drawing/2014/main" id="{BE559828-D201-4427-A6D9-E02946C4BE87}"/>
              </a:ext>
            </a:extLst>
          </p:cNvPr>
          <p:cNvSpPr>
            <a:spLocks noGrp="1"/>
          </p:cNvSpPr>
          <p:nvPr>
            <p:ph type="body" sz="quarter" idx="14"/>
          </p:nvPr>
        </p:nvSpPr>
        <p:spPr>
          <a:xfrm>
            <a:off x="457200" y="1184987"/>
            <a:ext cx="8062912" cy="5234473"/>
          </a:xfrm>
        </p:spPr>
        <p:txBody>
          <a:bodyPr numCol="3">
            <a:normAutofit fontScale="92500"/>
          </a:bodyPr>
          <a:lstStyle/>
          <a:p>
            <a:pPr marL="342900" indent="-342900">
              <a:buFont typeface="Arial" panose="020B0604020202020204" pitchFamily="34" charset="0"/>
              <a:buChar char="•"/>
            </a:pPr>
            <a:r>
              <a:rPr lang="en-US" sz="2200" dirty="0"/>
              <a:t>Heterotrophic</a:t>
            </a:r>
          </a:p>
          <a:p>
            <a:pPr marL="342900" indent="-342900">
              <a:buFont typeface="Arial" panose="020B0604020202020204" pitchFamily="34" charset="0"/>
              <a:buChar char="•"/>
            </a:pPr>
            <a:r>
              <a:rPr lang="en-US" sz="2200" dirty="0"/>
              <a:t>Tissue</a:t>
            </a:r>
          </a:p>
          <a:p>
            <a:pPr marL="342900" indent="-342900">
              <a:buFont typeface="Arial" panose="020B0604020202020204" pitchFamily="34" charset="0"/>
              <a:buChar char="•"/>
            </a:pPr>
            <a:r>
              <a:rPr lang="en-US" sz="2200" dirty="0"/>
              <a:t>Body plan</a:t>
            </a:r>
          </a:p>
          <a:p>
            <a:pPr marL="342900" indent="-342900">
              <a:buFont typeface="Arial" panose="020B0604020202020204" pitchFamily="34" charset="0"/>
              <a:buChar char="•"/>
            </a:pPr>
            <a:r>
              <a:rPr lang="en-US" sz="2200" dirty="0"/>
              <a:t>Asymmetrical</a:t>
            </a:r>
          </a:p>
          <a:p>
            <a:pPr marL="342900" indent="-342900">
              <a:buFont typeface="Arial" panose="020B0604020202020204" pitchFamily="34" charset="0"/>
              <a:buChar char="•"/>
            </a:pPr>
            <a:r>
              <a:rPr lang="en-US" sz="2200" dirty="0"/>
              <a:t>Radially symmetrical </a:t>
            </a:r>
          </a:p>
          <a:p>
            <a:pPr marL="342900" indent="-342900">
              <a:buFont typeface="Arial" panose="020B0604020202020204" pitchFamily="34" charset="0"/>
              <a:buChar char="•"/>
            </a:pPr>
            <a:r>
              <a:rPr lang="en-US" sz="2200" dirty="0"/>
              <a:t>Bilaterally symmetrical</a:t>
            </a:r>
          </a:p>
          <a:p>
            <a:pPr marL="342900" indent="-342900">
              <a:buFont typeface="Arial" panose="020B0604020202020204" pitchFamily="34" charset="0"/>
              <a:buChar char="•"/>
            </a:pPr>
            <a:r>
              <a:rPr lang="en-US" sz="2200" dirty="0"/>
              <a:t>Germ layers</a:t>
            </a:r>
          </a:p>
          <a:p>
            <a:pPr marL="342900" indent="-342900">
              <a:buFont typeface="Arial" panose="020B0604020202020204" pitchFamily="34" charset="0"/>
              <a:buChar char="•"/>
            </a:pPr>
            <a:r>
              <a:rPr lang="en-US" sz="2200" dirty="0"/>
              <a:t>Diploblastic</a:t>
            </a:r>
          </a:p>
          <a:p>
            <a:pPr marL="342900" indent="-342900">
              <a:buFont typeface="Arial" panose="020B0604020202020204" pitchFamily="34" charset="0"/>
              <a:buChar char="•"/>
            </a:pPr>
            <a:r>
              <a:rPr lang="en-US" sz="2200" dirty="0"/>
              <a:t>Triploblastic</a:t>
            </a:r>
          </a:p>
          <a:p>
            <a:pPr marL="342900" indent="-342900">
              <a:buFont typeface="Arial" panose="020B0604020202020204" pitchFamily="34" charset="0"/>
              <a:buChar char="•"/>
            </a:pPr>
            <a:r>
              <a:rPr lang="en-US" sz="2200" dirty="0"/>
              <a:t>Coelom</a:t>
            </a:r>
          </a:p>
          <a:p>
            <a:pPr marL="342900" indent="-342900">
              <a:buFont typeface="Arial" panose="020B0604020202020204" pitchFamily="34" charset="0"/>
              <a:buChar char="•"/>
            </a:pPr>
            <a:r>
              <a:rPr lang="en-US" sz="2200" dirty="0"/>
              <a:t>Acoelomate</a:t>
            </a:r>
          </a:p>
          <a:p>
            <a:pPr marL="342900" indent="-342900">
              <a:buFont typeface="Arial" panose="020B0604020202020204" pitchFamily="34" charset="0"/>
              <a:buChar char="•"/>
            </a:pPr>
            <a:r>
              <a:rPr lang="en-US" sz="2200" dirty="0" err="1"/>
              <a:t>Eucoelomate</a:t>
            </a:r>
            <a:endParaRPr lang="en-US" sz="2200" dirty="0"/>
          </a:p>
          <a:p>
            <a:pPr marL="342900" indent="-342900">
              <a:buFont typeface="Arial" panose="020B0604020202020204" pitchFamily="34" charset="0"/>
              <a:buChar char="•"/>
            </a:pPr>
            <a:r>
              <a:rPr lang="en-US" sz="2200" dirty="0" err="1"/>
              <a:t>Pseudocoelomoate</a:t>
            </a:r>
            <a:endParaRPr lang="en-US" sz="2200" dirty="0"/>
          </a:p>
          <a:p>
            <a:pPr marL="342900" indent="-342900">
              <a:buFont typeface="Arial" panose="020B0604020202020204" pitchFamily="34" charset="0"/>
              <a:buChar char="•"/>
            </a:pPr>
            <a:r>
              <a:rPr lang="en-US" sz="2200" dirty="0"/>
              <a:t>Protostomes</a:t>
            </a:r>
          </a:p>
          <a:p>
            <a:pPr marL="342900" indent="-342900">
              <a:buFont typeface="Arial" panose="020B0604020202020204" pitchFamily="34" charset="0"/>
              <a:buChar char="•"/>
            </a:pPr>
            <a:r>
              <a:rPr lang="en-US" sz="2200" dirty="0"/>
              <a:t>Deuterostomes</a:t>
            </a:r>
          </a:p>
          <a:p>
            <a:pPr marL="342900" indent="-342900">
              <a:buFont typeface="Arial" panose="020B0604020202020204" pitchFamily="34" charset="0"/>
              <a:buChar char="•"/>
            </a:pPr>
            <a:r>
              <a:rPr lang="en-US" sz="2200" dirty="0"/>
              <a:t>Choanocytes</a:t>
            </a:r>
          </a:p>
          <a:p>
            <a:pPr marL="342900" indent="-342900">
              <a:buFont typeface="Arial" panose="020B0604020202020204" pitchFamily="34" charset="0"/>
              <a:buChar char="•"/>
            </a:pPr>
            <a:r>
              <a:rPr lang="en-US" sz="2200" dirty="0"/>
              <a:t>Intracellular digestion</a:t>
            </a:r>
          </a:p>
          <a:p>
            <a:pPr marL="342900" indent="-342900">
              <a:buFont typeface="Arial" panose="020B0604020202020204" pitchFamily="34" charset="0"/>
              <a:buChar char="•"/>
            </a:pPr>
            <a:r>
              <a:rPr lang="en-US" sz="2200" dirty="0"/>
              <a:t>Budding </a:t>
            </a:r>
          </a:p>
          <a:p>
            <a:pPr marL="342900" indent="-342900">
              <a:buFont typeface="Arial" panose="020B0604020202020204" pitchFamily="34" charset="0"/>
              <a:buChar char="•"/>
            </a:pPr>
            <a:r>
              <a:rPr lang="en-US" sz="2200" dirty="0"/>
              <a:t>Fragmentation</a:t>
            </a:r>
          </a:p>
          <a:p>
            <a:pPr marL="342900" indent="-342900">
              <a:buFont typeface="Arial" panose="020B0604020202020204" pitchFamily="34" charset="0"/>
              <a:buChar char="•"/>
            </a:pPr>
            <a:r>
              <a:rPr lang="en-US" sz="2200" dirty="0"/>
              <a:t>Gemmules</a:t>
            </a:r>
          </a:p>
          <a:p>
            <a:pPr marL="342900" indent="-342900">
              <a:buFont typeface="Arial" panose="020B0604020202020204" pitchFamily="34" charset="0"/>
              <a:buChar char="•"/>
            </a:pPr>
            <a:r>
              <a:rPr lang="en-US" sz="2200" dirty="0"/>
              <a:t>Hermaphroditic</a:t>
            </a:r>
          </a:p>
          <a:p>
            <a:pPr marL="342900" indent="-342900">
              <a:buFont typeface="Arial" panose="020B0604020202020204" pitchFamily="34" charset="0"/>
              <a:buChar char="•"/>
            </a:pPr>
            <a:r>
              <a:rPr lang="en-US" sz="2200" dirty="0"/>
              <a:t>Sessile</a:t>
            </a:r>
          </a:p>
          <a:p>
            <a:pPr marL="342900" indent="-342900">
              <a:buFont typeface="Arial" panose="020B0604020202020204" pitchFamily="34" charset="0"/>
              <a:buChar char="•"/>
            </a:pPr>
            <a:r>
              <a:rPr lang="en-US" sz="2200" dirty="0"/>
              <a:t>Cnidocytes</a:t>
            </a:r>
          </a:p>
          <a:p>
            <a:pPr marL="342900" indent="-342900">
              <a:buFont typeface="Arial" panose="020B0604020202020204" pitchFamily="34" charset="0"/>
              <a:buChar char="•"/>
            </a:pPr>
            <a:r>
              <a:rPr lang="en-US" sz="2200" dirty="0"/>
              <a:t>Nematocysts</a:t>
            </a:r>
          </a:p>
          <a:p>
            <a:pPr marL="342900" indent="-342900">
              <a:buFont typeface="Arial" panose="020B0604020202020204" pitchFamily="34" charset="0"/>
              <a:buChar char="•"/>
            </a:pPr>
            <a:r>
              <a:rPr lang="en-US" sz="2200" dirty="0"/>
              <a:t>Polyp</a:t>
            </a:r>
          </a:p>
          <a:p>
            <a:pPr marL="342900" indent="-342900">
              <a:buFont typeface="Arial" panose="020B0604020202020204" pitchFamily="34" charset="0"/>
              <a:buChar char="•"/>
            </a:pPr>
            <a:r>
              <a:rPr lang="en-US" sz="2200" dirty="0"/>
              <a:t>Medusa</a:t>
            </a:r>
          </a:p>
          <a:p>
            <a:pPr marL="342900" indent="-342900">
              <a:buFont typeface="Arial" panose="020B0604020202020204" pitchFamily="34" charset="0"/>
              <a:buChar char="•"/>
            </a:pPr>
            <a:r>
              <a:rPr lang="en-US" sz="2200" dirty="0"/>
              <a:t>Mesoglea</a:t>
            </a:r>
          </a:p>
          <a:p>
            <a:pPr marL="342900" indent="-342900">
              <a:buFont typeface="Arial" panose="020B0604020202020204" pitchFamily="34" charset="0"/>
              <a:buChar char="•"/>
            </a:pPr>
            <a:r>
              <a:rPr lang="en-US" sz="2200" dirty="0"/>
              <a:t>Gastrovascular cavity</a:t>
            </a:r>
          </a:p>
          <a:p>
            <a:pPr marL="342900" indent="-342900">
              <a:buFont typeface="Arial" panose="020B0604020202020204" pitchFamily="34" charset="0"/>
              <a:buChar char="•"/>
            </a:pPr>
            <a:r>
              <a:rPr lang="en-US" sz="2200" dirty="0"/>
              <a:t>Cephalization</a:t>
            </a:r>
          </a:p>
          <a:p>
            <a:pPr marL="342900" indent="-342900">
              <a:buFont typeface="Arial" panose="020B0604020202020204" pitchFamily="34" charset="0"/>
              <a:buChar char="•"/>
            </a:pPr>
            <a:r>
              <a:rPr lang="en-US" sz="2200" dirty="0"/>
              <a:t>Cuticle</a:t>
            </a:r>
          </a:p>
          <a:p>
            <a:pPr marL="342900" indent="-342900">
              <a:buFont typeface="Arial" panose="020B0604020202020204" pitchFamily="34" charset="0"/>
              <a:buChar char="•"/>
            </a:pPr>
            <a:r>
              <a:rPr lang="en-US" sz="2200" dirty="0"/>
              <a:t>Ecdysis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0115182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8A-7DC2-4DBF-8A28-C9469B63B4A4}"/>
              </a:ext>
            </a:extLst>
          </p:cNvPr>
          <p:cNvSpPr>
            <a:spLocks noGrp="1"/>
          </p:cNvSpPr>
          <p:nvPr>
            <p:ph type="title"/>
          </p:nvPr>
        </p:nvSpPr>
        <p:spPr>
          <a:xfrm>
            <a:off x="457200" y="241326"/>
            <a:ext cx="8062912" cy="659535"/>
          </a:xfrm>
        </p:spPr>
        <p:txBody>
          <a:bodyPr/>
          <a:lstStyle/>
          <a:p>
            <a:r>
              <a:rPr lang="en-US" dirty="0" smtClean="0"/>
              <a:t>Vocabulary 2 of 2</a:t>
            </a:r>
            <a:endParaRPr lang="en-US" dirty="0"/>
          </a:p>
        </p:txBody>
      </p:sp>
      <p:sp>
        <p:nvSpPr>
          <p:cNvPr id="4" name="Text Placeholder 3">
            <a:extLst>
              <a:ext uri="{FF2B5EF4-FFF2-40B4-BE49-F238E27FC236}">
                <a16:creationId xmlns:a16="http://schemas.microsoft.com/office/drawing/2014/main" id="{BE559828-D201-4427-A6D9-E02946C4BE87}"/>
              </a:ext>
            </a:extLst>
          </p:cNvPr>
          <p:cNvSpPr>
            <a:spLocks noGrp="1"/>
          </p:cNvSpPr>
          <p:nvPr>
            <p:ph type="body" sz="quarter" idx="14"/>
          </p:nvPr>
        </p:nvSpPr>
        <p:spPr>
          <a:xfrm>
            <a:off x="457200" y="1184987"/>
            <a:ext cx="8062912" cy="5234473"/>
          </a:xfrm>
        </p:spPr>
        <p:txBody>
          <a:bodyPr numCol="3">
            <a:normAutofit fontScale="85000" lnSpcReduction="20000"/>
          </a:bodyPr>
          <a:lstStyle/>
          <a:p>
            <a:pPr marL="342900" indent="-342900">
              <a:buFont typeface="Arial" panose="020B0604020202020204" pitchFamily="34" charset="0"/>
              <a:buChar char="•"/>
            </a:pPr>
            <a:r>
              <a:rPr lang="en-US" sz="2400" dirty="0"/>
              <a:t>Chelicerae</a:t>
            </a:r>
          </a:p>
          <a:p>
            <a:pPr marL="342900" indent="-342900">
              <a:buFont typeface="Arial" panose="020B0604020202020204" pitchFamily="34" charset="0"/>
              <a:buChar char="•"/>
            </a:pPr>
            <a:r>
              <a:rPr lang="en-US" sz="2400" dirty="0"/>
              <a:t>Foot</a:t>
            </a:r>
          </a:p>
          <a:p>
            <a:pPr marL="342900" indent="-342900">
              <a:buFont typeface="Arial" panose="020B0604020202020204" pitchFamily="34" charset="0"/>
              <a:buChar char="•"/>
            </a:pPr>
            <a:r>
              <a:rPr lang="en-US" sz="2400" dirty="0"/>
              <a:t>Visceral  mass</a:t>
            </a:r>
          </a:p>
          <a:p>
            <a:pPr marL="342900" indent="-342900">
              <a:buFont typeface="Arial" panose="020B0604020202020204" pitchFamily="34" charset="0"/>
              <a:buChar char="•"/>
            </a:pPr>
            <a:r>
              <a:rPr lang="en-US" sz="2400" dirty="0"/>
              <a:t>Mantle</a:t>
            </a:r>
          </a:p>
          <a:p>
            <a:pPr marL="342900" indent="-342900">
              <a:buFont typeface="Arial" panose="020B0604020202020204" pitchFamily="34" charset="0"/>
              <a:buChar char="•"/>
            </a:pPr>
            <a:r>
              <a:rPr lang="en-US" sz="2400" dirty="0"/>
              <a:t>Radula</a:t>
            </a:r>
          </a:p>
          <a:p>
            <a:pPr marL="342900" indent="-342900">
              <a:buFont typeface="Arial" panose="020B0604020202020204" pitchFamily="34" charset="0"/>
              <a:buChar char="•"/>
            </a:pPr>
            <a:r>
              <a:rPr lang="en-US" sz="2400" dirty="0"/>
              <a:t>Chaetae</a:t>
            </a:r>
          </a:p>
          <a:p>
            <a:pPr marL="342900" indent="-342900">
              <a:buFont typeface="Arial" panose="020B0604020202020204" pitchFamily="34" charset="0"/>
              <a:buChar char="•"/>
            </a:pPr>
            <a:r>
              <a:rPr lang="en-US" sz="2400" dirty="0"/>
              <a:t>Clitellum</a:t>
            </a:r>
          </a:p>
          <a:p>
            <a:pPr marL="342900" indent="-342900">
              <a:buFont typeface="Arial" panose="020B0604020202020204" pitchFamily="34" charset="0"/>
              <a:buChar char="•"/>
            </a:pPr>
            <a:r>
              <a:rPr lang="en-US" sz="2400" dirty="0"/>
              <a:t>Water-vascular system</a:t>
            </a:r>
          </a:p>
          <a:p>
            <a:pPr marL="342900" indent="-342900">
              <a:buFont typeface="Arial" panose="020B0604020202020204" pitchFamily="34" charset="0"/>
              <a:buChar char="•"/>
            </a:pPr>
            <a:r>
              <a:rPr lang="en-US" sz="2400" dirty="0"/>
              <a:t>Notochord</a:t>
            </a:r>
          </a:p>
          <a:p>
            <a:pPr marL="342900" indent="-342900">
              <a:buFont typeface="Arial" panose="020B0604020202020204" pitchFamily="34" charset="0"/>
              <a:buChar char="•"/>
            </a:pPr>
            <a:r>
              <a:rPr lang="en-US" sz="2400" dirty="0"/>
              <a:t>Dorsal, hollow nerve cord</a:t>
            </a:r>
          </a:p>
          <a:p>
            <a:pPr marL="342900" indent="-342900">
              <a:buFont typeface="Arial" panose="020B0604020202020204" pitchFamily="34" charset="0"/>
              <a:buChar char="•"/>
            </a:pPr>
            <a:r>
              <a:rPr lang="en-US" sz="2400" dirty="0"/>
              <a:t>Pharyngeal slits</a:t>
            </a:r>
          </a:p>
          <a:p>
            <a:pPr marL="342900" indent="-342900">
              <a:buFont typeface="Arial" panose="020B0604020202020204" pitchFamily="34" charset="0"/>
              <a:buChar char="•"/>
            </a:pPr>
            <a:r>
              <a:rPr lang="en-US" sz="2400" dirty="0"/>
              <a:t>Post-anal tail</a:t>
            </a:r>
          </a:p>
          <a:p>
            <a:pPr marL="342900" indent="-342900">
              <a:buFont typeface="Arial" panose="020B0604020202020204" pitchFamily="34" charset="0"/>
              <a:buChar char="•"/>
            </a:pPr>
            <a:r>
              <a:rPr lang="en-US" sz="2400" dirty="0"/>
              <a:t>Lateral line</a:t>
            </a:r>
          </a:p>
          <a:p>
            <a:pPr marL="342900" indent="-342900">
              <a:buFont typeface="Arial" panose="020B0604020202020204" pitchFamily="34" charset="0"/>
              <a:buChar char="•"/>
            </a:pPr>
            <a:r>
              <a:rPr lang="en-US" sz="2400" dirty="0"/>
              <a:t>Operculum</a:t>
            </a:r>
          </a:p>
          <a:p>
            <a:pPr marL="342900" indent="-342900">
              <a:buFont typeface="Arial" panose="020B0604020202020204" pitchFamily="34" charset="0"/>
              <a:buChar char="•"/>
            </a:pPr>
            <a:r>
              <a:rPr lang="en-US" sz="2400" dirty="0"/>
              <a:t>Swim bladder</a:t>
            </a:r>
          </a:p>
          <a:p>
            <a:pPr marL="342900" indent="-342900">
              <a:buFont typeface="Arial" panose="020B0604020202020204" pitchFamily="34" charset="0"/>
              <a:buChar char="•"/>
            </a:pPr>
            <a:r>
              <a:rPr lang="en-US" sz="2400" dirty="0" err="1"/>
              <a:t>Tetrapods</a:t>
            </a:r>
            <a:endParaRPr lang="en-US" sz="2400" dirty="0"/>
          </a:p>
          <a:p>
            <a:pPr marL="342900" indent="-342900">
              <a:buFont typeface="Arial" panose="020B0604020202020204" pitchFamily="34" charset="0"/>
              <a:buChar char="•"/>
            </a:pPr>
            <a:r>
              <a:rPr lang="en-US" sz="2400" dirty="0"/>
              <a:t>Cutaneous respiration</a:t>
            </a:r>
          </a:p>
          <a:p>
            <a:pPr marL="342900" indent="-342900">
              <a:buFont typeface="Arial" panose="020B0604020202020204" pitchFamily="34" charset="0"/>
              <a:buChar char="•"/>
            </a:pPr>
            <a:r>
              <a:rPr lang="en-US" sz="2400" dirty="0"/>
              <a:t>Amniotes</a:t>
            </a:r>
          </a:p>
          <a:p>
            <a:pPr marL="342900" indent="-342900">
              <a:buFont typeface="Arial" panose="020B0604020202020204" pitchFamily="34" charset="0"/>
              <a:buChar char="•"/>
            </a:pPr>
            <a:r>
              <a:rPr lang="en-US" sz="2400" dirty="0"/>
              <a:t>Ectotherms</a:t>
            </a:r>
          </a:p>
          <a:p>
            <a:pPr marL="342900" indent="-342900">
              <a:buFont typeface="Arial" panose="020B0604020202020204" pitchFamily="34" charset="0"/>
              <a:buChar char="•"/>
            </a:pPr>
            <a:r>
              <a:rPr lang="en-US" sz="2400" dirty="0"/>
              <a:t>Endotherms</a:t>
            </a:r>
          </a:p>
          <a:p>
            <a:pPr marL="342900" indent="-342900">
              <a:buFont typeface="Arial" panose="020B0604020202020204" pitchFamily="34" charset="0"/>
              <a:buChar char="•"/>
            </a:pPr>
            <a:r>
              <a:rPr lang="en-US" sz="2400" dirty="0"/>
              <a:t>Pneumatic bones</a:t>
            </a:r>
          </a:p>
          <a:p>
            <a:pPr marL="342900" indent="-342900">
              <a:buFont typeface="Arial" panose="020B0604020202020204" pitchFamily="34" charset="0"/>
              <a:buChar char="•"/>
            </a:pPr>
            <a:r>
              <a:rPr lang="en-US" sz="2400" dirty="0"/>
              <a:t>Monotremes</a:t>
            </a:r>
          </a:p>
          <a:p>
            <a:pPr marL="342900" indent="-342900">
              <a:buFont typeface="Arial" panose="020B0604020202020204" pitchFamily="34" charset="0"/>
              <a:buChar char="•"/>
            </a:pPr>
            <a:r>
              <a:rPr lang="en-US" sz="2400" dirty="0"/>
              <a:t>marsupials </a:t>
            </a:r>
          </a:p>
          <a:p>
            <a:pPr marL="342900" indent="-342900">
              <a:buFont typeface="Arial" panose="020B0604020202020204" pitchFamily="34" charset="0"/>
              <a:buChar char="•"/>
            </a:pPr>
            <a:r>
              <a:rPr lang="en-US" sz="2400" dirty="0"/>
              <a:t>Eutherians </a:t>
            </a:r>
          </a:p>
          <a:p>
            <a:pPr marL="342900" indent="-342900">
              <a:buFont typeface="Arial" panose="020B0604020202020204" pitchFamily="34" charset="0"/>
              <a:buChar char="•"/>
            </a:pPr>
            <a:r>
              <a:rPr lang="en-US" sz="2400" dirty="0"/>
              <a:t>Porifera</a:t>
            </a:r>
          </a:p>
          <a:p>
            <a:pPr marL="342900" indent="-342900">
              <a:buFont typeface="Arial" panose="020B0604020202020204" pitchFamily="34" charset="0"/>
              <a:buChar char="•"/>
            </a:pPr>
            <a:r>
              <a:rPr lang="en-US" sz="2400" dirty="0"/>
              <a:t>Cnidaria</a:t>
            </a:r>
          </a:p>
          <a:p>
            <a:pPr marL="342900" indent="-342900">
              <a:buFont typeface="Arial" panose="020B0604020202020204" pitchFamily="34" charset="0"/>
              <a:buChar char="•"/>
            </a:pPr>
            <a:r>
              <a:rPr lang="en-US" sz="2400" dirty="0"/>
              <a:t>Platyhelminthes</a:t>
            </a:r>
          </a:p>
          <a:p>
            <a:pPr marL="342900" indent="-342900">
              <a:buFont typeface="Arial" panose="020B0604020202020204" pitchFamily="34" charset="0"/>
              <a:buChar char="•"/>
            </a:pPr>
            <a:r>
              <a:rPr lang="en-US" sz="2400" dirty="0"/>
              <a:t>Nematoda</a:t>
            </a:r>
          </a:p>
          <a:p>
            <a:pPr marL="342900" indent="-342900">
              <a:buFont typeface="Arial" panose="020B0604020202020204" pitchFamily="34" charset="0"/>
              <a:buChar char="•"/>
            </a:pPr>
            <a:r>
              <a:rPr lang="en-US" sz="2400" dirty="0"/>
              <a:t>Arthropoda</a:t>
            </a:r>
          </a:p>
          <a:p>
            <a:pPr marL="342900" indent="-342900">
              <a:buFont typeface="Arial" panose="020B0604020202020204" pitchFamily="34" charset="0"/>
              <a:buChar char="•"/>
            </a:pPr>
            <a:r>
              <a:rPr lang="en-US" sz="2400" dirty="0"/>
              <a:t>Mollusca</a:t>
            </a:r>
          </a:p>
          <a:p>
            <a:pPr marL="342900" indent="-342900">
              <a:buFont typeface="Arial" panose="020B0604020202020204" pitchFamily="34" charset="0"/>
              <a:buChar char="•"/>
            </a:pPr>
            <a:r>
              <a:rPr lang="en-US" sz="2400" dirty="0"/>
              <a:t>Annelida</a:t>
            </a:r>
          </a:p>
          <a:p>
            <a:pPr marL="342900" indent="-342900">
              <a:buFont typeface="Arial" panose="020B0604020202020204" pitchFamily="34" charset="0"/>
              <a:buChar char="•"/>
            </a:pPr>
            <a:r>
              <a:rPr lang="en-US" sz="2400" dirty="0"/>
              <a:t>Echinodermata</a:t>
            </a:r>
          </a:p>
          <a:p>
            <a:pPr marL="342900" indent="-342900">
              <a:buFont typeface="Arial" panose="020B0604020202020204" pitchFamily="34" charset="0"/>
              <a:buChar char="•"/>
            </a:pPr>
            <a:r>
              <a:rPr lang="en-US" sz="2400" dirty="0"/>
              <a:t>Chordata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56945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15.4 symmetry </a:t>
            </a:r>
          </a:p>
        </p:txBody>
      </p:sp>
      <p:pic>
        <p:nvPicPr>
          <p:cNvPr id="9" name="Figure" descr="Illustration a shows an asymmetrical sponge with a tube-like body and a growth off to one side. Illustration b shows a sea anemone with a tube-like, radially symmetrical body. Tentacles grow from the top of the tube. Three vertical planes arranged 120 degrees apart dissect the body. The half of the body on one side of each plane is a mirror image of the body on the other side. Illustration c shows a goat with a bilaterally symmetrical body. A plane runs from front to back through the middle of the goat, dissecting the body into left and right halves, which are mirror images of each other. The top part of the goat is defined as dorsal, and the bottom part is defined as ventral. The front of the goat is defined as anterior, and the back is defined as posteri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4" r="-734"/>
          <a:stretch>
            <a:fillRect/>
          </a:stretch>
        </p:blipFill>
        <p:spPr>
          <a:xfrm>
            <a:off x="457199" y="1168106"/>
            <a:ext cx="8062913" cy="3500071"/>
          </a:xfrm>
        </p:spPr>
      </p:pic>
      <p:sp>
        <p:nvSpPr>
          <p:cNvPr id="7" name="Figure Legend"/>
          <p:cNvSpPr>
            <a:spLocks noGrp="1"/>
          </p:cNvSpPr>
          <p:nvPr>
            <p:ph type="body" sz="quarter" idx="14"/>
          </p:nvPr>
        </p:nvSpPr>
        <p:spPr/>
        <p:txBody>
          <a:bodyPr>
            <a:normAutofit/>
          </a:bodyPr>
          <a:lstStyle/>
          <a:p>
            <a:r>
              <a:rPr lang="en-US" sz="1600" dirty="0"/>
              <a:t>Animals exhibit different types of body symmetry. The </a:t>
            </a:r>
            <a:r>
              <a:rPr lang="en-US" sz="1600" dirty="0">
                <a:solidFill>
                  <a:srgbClr val="6CB255"/>
                </a:solidFill>
              </a:rPr>
              <a:t>(a)</a:t>
            </a:r>
            <a:r>
              <a:rPr lang="en-US" sz="1600" dirty="0"/>
              <a:t> sponge is asymmetrical and has no planes of symmetry, the </a:t>
            </a:r>
            <a:r>
              <a:rPr lang="en-US" sz="1600" dirty="0">
                <a:solidFill>
                  <a:srgbClr val="6CB255"/>
                </a:solidFill>
              </a:rPr>
              <a:t>(b) </a:t>
            </a:r>
            <a:r>
              <a:rPr lang="en-US" sz="1600" dirty="0"/>
              <a:t>sea anemone has radial symmetry with multiple planes of symmetry, and the </a:t>
            </a:r>
            <a:r>
              <a:rPr lang="en-US" sz="1600" dirty="0">
                <a:solidFill>
                  <a:srgbClr val="6CB255"/>
                </a:solidFill>
              </a:rPr>
              <a:t>(c) </a:t>
            </a:r>
            <a:r>
              <a:rPr lang="en-US" sz="1600" dirty="0"/>
              <a:t>goat has bilateral symmetry with one plane of symmetry.</a:t>
            </a:r>
          </a:p>
        </p:txBody>
      </p:sp>
      <p:sp>
        <p:nvSpPr>
          <p:cNvPr id="6" name="Disclaimer">
            <a:extLst>
              <a:ext uri="{FF2B5EF4-FFF2-40B4-BE49-F238E27FC236}">
                <a16:creationId xmlns:a16="http://schemas.microsoft.com/office/drawing/2014/main" id="{9A4798F1-E391-41D4-84E1-4137877299B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96167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Body symmetry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View this video to see a quick sketch of the different types of body symmetry,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http://openstaxcollege.org/l/symmetry2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3258170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lstStyle/>
          <a:p>
            <a:r>
              <a:rPr lang="en-US" dirty="0"/>
              <a:t>Layers of tissues (5.1)</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062912" cy="4900021"/>
          </a:xfrm>
        </p:spPr>
        <p:txBody>
          <a:bodyPr/>
          <a:lstStyle/>
          <a:p>
            <a:pPr marL="342900" indent="-342900">
              <a:buFont typeface="Arial" panose="020B0604020202020204" pitchFamily="34" charset="0"/>
              <a:buChar char="•"/>
            </a:pPr>
            <a:r>
              <a:rPr lang="en-US" dirty="0"/>
              <a:t>Most animals undergo a layering of tissues during embryonic development.  These layers are called </a:t>
            </a:r>
            <a:r>
              <a:rPr lang="en-US" b="1" dirty="0">
                <a:solidFill>
                  <a:srgbClr val="6CB255"/>
                </a:solidFill>
              </a:rPr>
              <a:t>germ layers</a:t>
            </a:r>
            <a:r>
              <a:rPr lang="en-US" dirty="0"/>
              <a:t>, and each develops into a specific set of tissues and organs in the adult.  </a:t>
            </a:r>
          </a:p>
          <a:p>
            <a:pPr marL="342900" indent="-342900">
              <a:buFont typeface="Arial" panose="020B0604020202020204" pitchFamily="34" charset="0"/>
              <a:buChar char="•"/>
            </a:pPr>
            <a:r>
              <a:rPr lang="en-US" dirty="0"/>
              <a:t>Animals develop either 2 or 3 germ layers.</a:t>
            </a:r>
          </a:p>
          <a:p>
            <a:pPr marL="1074420" lvl="1" indent="-342900">
              <a:buFont typeface="Arial" panose="020B0604020202020204" pitchFamily="34" charset="0"/>
              <a:buChar char="•"/>
            </a:pPr>
            <a:r>
              <a:rPr lang="en-US" dirty="0"/>
              <a:t>Those that develop 2 are called </a:t>
            </a:r>
            <a:r>
              <a:rPr lang="en-US" b="1" dirty="0">
                <a:solidFill>
                  <a:srgbClr val="6CB255"/>
                </a:solidFill>
              </a:rPr>
              <a:t>diploblastic</a:t>
            </a:r>
            <a:r>
              <a:rPr lang="en-US" dirty="0"/>
              <a:t>.  Only the cnidarians (jellyfish and relatives) are diploblastic.  </a:t>
            </a:r>
          </a:p>
          <a:p>
            <a:pPr marL="1074420" lvl="1" indent="-342900">
              <a:buFont typeface="Arial" panose="020B0604020202020204" pitchFamily="34" charset="0"/>
              <a:buChar char="•"/>
            </a:pPr>
            <a:r>
              <a:rPr lang="en-US" dirty="0"/>
              <a:t>Those that develop 3 are called </a:t>
            </a:r>
            <a:r>
              <a:rPr lang="en-US" b="1" dirty="0">
                <a:solidFill>
                  <a:srgbClr val="6CB255"/>
                </a:solidFill>
              </a:rPr>
              <a:t>triploblastic</a:t>
            </a:r>
            <a:r>
              <a:rPr lang="en-US" dirty="0"/>
              <a:t>.  All bilateral animals are triploblastic.  </a:t>
            </a:r>
          </a:p>
          <a:p>
            <a:pPr marL="342900" indent="-342900">
              <a:buFont typeface="Arial" panose="020B0604020202020204" pitchFamily="34" charset="0"/>
              <a:buChar char="•"/>
            </a:pPr>
            <a:r>
              <a:rPr lang="en-US" dirty="0"/>
              <a:t>Sponges, the most simple animals, do not develop tissues. </a:t>
            </a:r>
          </a:p>
        </p:txBody>
      </p:sp>
    </p:spTree>
    <p:extLst>
      <p:ext uri="{BB962C8B-B14F-4D97-AF65-F5344CB8AC3E}">
        <p14:creationId xmlns:p14="http://schemas.microsoft.com/office/powerpoint/2010/main" val="415861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15.5 germ layers </a:t>
            </a:r>
          </a:p>
        </p:txBody>
      </p:sp>
      <p:pic>
        <p:nvPicPr>
          <p:cNvPr id="3" name="Figure" descr="The left illustration shows the two embryonic germ layers of a diploblast. The inner layer is the endoderm, and the outer layer is the ectoderm. Sandwiched between the endoderm and the ectoderm is a non-living layer. The right illustration shows the three embryonic germ layers of a triploblast. Like the diploblast, the triploblast has an inner endoderm and an outer ectoderm. Sandwiched between these two layers is a living mesode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956" r="-6956"/>
          <a:stretch>
            <a:fillRect/>
          </a:stretch>
        </p:blipFill>
        <p:spPr/>
      </p:pic>
      <p:sp>
        <p:nvSpPr>
          <p:cNvPr id="7" name="Figure Legend"/>
          <p:cNvSpPr>
            <a:spLocks noGrp="1"/>
          </p:cNvSpPr>
          <p:nvPr>
            <p:ph type="body" sz="quarter" idx="14"/>
          </p:nvPr>
        </p:nvSpPr>
        <p:spPr/>
        <p:txBody>
          <a:bodyPr>
            <a:normAutofit/>
          </a:bodyPr>
          <a:lstStyle/>
          <a:p>
            <a:r>
              <a:rPr lang="en-US" sz="1600" dirty="0"/>
              <a:t>During embryogenesis, </a:t>
            </a:r>
            <a:r>
              <a:rPr lang="en-US" sz="1600" dirty="0" err="1"/>
              <a:t>diploblasts</a:t>
            </a:r>
            <a:r>
              <a:rPr lang="en-US" sz="1600" dirty="0"/>
              <a:t> develop two embryonic germ layers: an ectoderm and an endoderm. </a:t>
            </a:r>
            <a:r>
              <a:rPr lang="en-US" sz="1600" dirty="0" err="1"/>
              <a:t>Triploblasts</a:t>
            </a:r>
            <a:r>
              <a:rPr lang="en-US" sz="1600" dirty="0"/>
              <a:t> develop a third layer—the mesoderm—between the endoderm and ectoderm.</a:t>
            </a:r>
          </a:p>
        </p:txBody>
      </p:sp>
      <p:sp>
        <p:nvSpPr>
          <p:cNvPr id="6" name="Disclaimer">
            <a:extLst>
              <a:ext uri="{FF2B5EF4-FFF2-40B4-BE49-F238E27FC236}">
                <a16:creationId xmlns:a16="http://schemas.microsoft.com/office/drawing/2014/main" id="{C9E4853D-5613-494E-8659-F27F31A3314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842829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normAutofit fontScale="90000"/>
          </a:bodyPr>
          <a:lstStyle/>
          <a:p>
            <a:r>
              <a:rPr lang="en-US" dirty="0"/>
              <a:t>Presence of absence of a body cavity (15.1)</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062912" cy="5365102"/>
          </a:xfrm>
        </p:spPr>
        <p:txBody>
          <a:bodyPr>
            <a:normAutofit fontScale="92500" lnSpcReduction="10000"/>
          </a:bodyPr>
          <a:lstStyle/>
          <a:p>
            <a:pPr marL="342900" indent="-342900">
              <a:buFont typeface="Arial" panose="020B0604020202020204" pitchFamily="34" charset="0"/>
              <a:buChar char="•"/>
            </a:pPr>
            <a:r>
              <a:rPr lang="en-US" sz="2200" dirty="0"/>
              <a:t>Triploblastic animals may develop a fully lined internal body cavity called a </a:t>
            </a:r>
            <a:r>
              <a:rPr lang="en-US" sz="2200" b="1" dirty="0">
                <a:solidFill>
                  <a:srgbClr val="6CB255"/>
                </a:solidFill>
              </a:rPr>
              <a:t>coelom </a:t>
            </a:r>
            <a:r>
              <a:rPr lang="en-US" sz="2200" dirty="0">
                <a:solidFill>
                  <a:schemeClr val="tx1"/>
                </a:solidFill>
              </a:rPr>
              <a:t>(Figure 15.6).  </a:t>
            </a:r>
          </a:p>
          <a:p>
            <a:pPr marL="1074420" lvl="1" indent="-342900">
              <a:buFont typeface="Arial" panose="020B0604020202020204" pitchFamily="34" charset="0"/>
              <a:buChar char="•"/>
            </a:pPr>
            <a:r>
              <a:rPr lang="en-US" sz="2200" dirty="0"/>
              <a:t>The coelom lies between the digestive system and the body wall.  </a:t>
            </a:r>
          </a:p>
          <a:p>
            <a:pPr marL="1074420" lvl="1" indent="-342900">
              <a:buFont typeface="Arial" panose="020B0604020202020204" pitchFamily="34" charset="0"/>
              <a:buChar char="•"/>
            </a:pPr>
            <a:r>
              <a:rPr lang="en-US" sz="2200" dirty="0"/>
              <a:t>The coelom comes from mesoderm (one of the germ layers) and houses some organs and the circulatory system.  </a:t>
            </a:r>
          </a:p>
          <a:p>
            <a:pPr marL="342900" indent="-342900">
              <a:buFont typeface="Arial" panose="020B0604020202020204" pitchFamily="34" charset="0"/>
              <a:buChar char="•"/>
            </a:pPr>
            <a:r>
              <a:rPr lang="en-US" sz="2200" dirty="0"/>
              <a:t>Animals that have a true coelom are called </a:t>
            </a:r>
            <a:r>
              <a:rPr lang="en-US" sz="2200" b="1" dirty="0" err="1">
                <a:solidFill>
                  <a:srgbClr val="6CB255"/>
                </a:solidFill>
              </a:rPr>
              <a:t>eucoelomate</a:t>
            </a:r>
            <a:r>
              <a:rPr lang="en-US" sz="2200" dirty="0"/>
              <a:t>.  </a:t>
            </a:r>
          </a:p>
          <a:p>
            <a:pPr marL="1074420" lvl="1" indent="-342900">
              <a:buFont typeface="Arial" panose="020B0604020202020204" pitchFamily="34" charset="0"/>
              <a:buChar char="•"/>
            </a:pPr>
            <a:r>
              <a:rPr lang="en-US" sz="2200" dirty="0"/>
              <a:t>Many animals, such as earthworms, snails, insects, starfish and vertebrates are </a:t>
            </a:r>
            <a:r>
              <a:rPr lang="en-US" sz="2200" dirty="0" err="1"/>
              <a:t>eucoleomate</a:t>
            </a:r>
            <a:r>
              <a:rPr lang="en-US" sz="2200" dirty="0"/>
              <a:t>.</a:t>
            </a:r>
          </a:p>
          <a:p>
            <a:pPr marL="342900" indent="-342900">
              <a:buFont typeface="Arial" panose="020B0604020202020204" pitchFamily="34" charset="0"/>
              <a:buChar char="•"/>
            </a:pPr>
            <a:r>
              <a:rPr lang="en-US" sz="2200" dirty="0"/>
              <a:t>Animals that do not have a coelom are called </a:t>
            </a:r>
            <a:r>
              <a:rPr lang="en-US" sz="2200" b="1" dirty="0">
                <a:solidFill>
                  <a:srgbClr val="6CB255"/>
                </a:solidFill>
              </a:rPr>
              <a:t>acoelomate</a:t>
            </a:r>
            <a:r>
              <a:rPr lang="en-US" sz="2200" dirty="0"/>
              <a:t>.  </a:t>
            </a:r>
          </a:p>
          <a:p>
            <a:pPr marL="1074420" lvl="1" indent="-342900">
              <a:buFont typeface="Arial" panose="020B0604020202020204" pitchFamily="34" charset="0"/>
              <a:buChar char="•"/>
            </a:pPr>
            <a:r>
              <a:rPr lang="en-US" sz="2200" dirty="0"/>
              <a:t>Their bodies are completely filled with tissue, although they do have a gut.  An example is a flatworm.</a:t>
            </a:r>
          </a:p>
          <a:p>
            <a:pPr marL="342900" indent="-342900">
              <a:buFont typeface="Arial" panose="020B0604020202020204" pitchFamily="34" charset="0"/>
              <a:buChar char="•"/>
            </a:pPr>
            <a:r>
              <a:rPr lang="en-US" sz="2200" dirty="0"/>
              <a:t>Some animals have a body cavity but it is not fully lined with mesoderm like a coelom.  These animals are called </a:t>
            </a:r>
            <a:r>
              <a:rPr lang="en-US" sz="2200" b="1" dirty="0">
                <a:solidFill>
                  <a:srgbClr val="6CB255"/>
                </a:solidFill>
              </a:rPr>
              <a:t>pseudocoelomate</a:t>
            </a:r>
            <a:r>
              <a:rPr lang="en-US" sz="2200" dirty="0"/>
              <a:t>.  </a:t>
            </a:r>
          </a:p>
          <a:p>
            <a:pPr marL="1074420" lvl="1" indent="-342900">
              <a:buFont typeface="Arial" panose="020B0604020202020204" pitchFamily="34" charset="0"/>
              <a:buChar char="•"/>
            </a:pPr>
            <a:r>
              <a:rPr lang="en-US" sz="2200" dirty="0"/>
              <a:t>An example is a roundworm.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41846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15.6 presence of absence </a:t>
            </a:r>
            <a:br>
              <a:rPr lang="en-US" dirty="0"/>
            </a:br>
            <a:r>
              <a:rPr lang="en-US" dirty="0"/>
              <a:t>of a coelom </a:t>
            </a:r>
          </a:p>
        </p:txBody>
      </p:sp>
      <p:pic>
        <p:nvPicPr>
          <p:cNvPr id="4" name="Figure" descr="Part a shows the body plan of acoelomates, including flatworms. Acoelomates have a central digestive cavity. Outside this digestive cavity are three tissue layers: an inner endoderm, a central mesoderm, and an outer ectoderm. The photo shows a swimming flatworm, which has the appearance of a frilly black and pink ribbon. Part b shows the body plan of eucoelomates, which include annelids, mollusks, arthropods, echinoderms, and chordates. Eucoelomates have the same tissue layers as acoelomates, but a cavity called a coelom exists within the mesoderm. The coelom is divided into two symmetrical parts that are separated by two spokes of mesoderm. The photo shows a swimming annelid known as a bloodworm. The bloodworm has a tubular body that is tapered at each end. Numerous appendages radiate from either side. Part c shows the body plan of pseudocoelomates, which include roundworms. Like the acoelomates and eucoelomates, the pseudocoelomates have an endoderm, a mesoderm, and an ectoderm. However, in pseudocoelomates, a pseudocoelom separates the endoderm from the mesoderm. The photo shows a roundworm, or nematode, which has a tubular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13" r="-26513"/>
          <a:stretch>
            <a:fillRect/>
          </a:stretch>
        </p:blipFill>
        <p:spPr/>
      </p:pic>
      <p:sp>
        <p:nvSpPr>
          <p:cNvPr id="7" name="Figure Legend"/>
          <p:cNvSpPr>
            <a:spLocks noGrp="1"/>
          </p:cNvSpPr>
          <p:nvPr>
            <p:ph type="body" sz="quarter" idx="14"/>
          </p:nvPr>
        </p:nvSpPr>
        <p:spPr/>
        <p:txBody>
          <a:bodyPr>
            <a:noAutofit/>
          </a:bodyPr>
          <a:lstStyle/>
          <a:p>
            <a:r>
              <a:rPr lang="en-US" sz="1520" dirty="0" err="1"/>
              <a:t>Triploblasts</a:t>
            </a:r>
            <a:r>
              <a:rPr lang="en-US" sz="1520" dirty="0"/>
              <a:t> may be acoelomates, </a:t>
            </a:r>
            <a:r>
              <a:rPr lang="en-US" sz="1520" dirty="0" err="1"/>
              <a:t>eucoelomates</a:t>
            </a:r>
            <a:r>
              <a:rPr lang="en-US" sz="1520" dirty="0"/>
              <a:t>, or </a:t>
            </a:r>
            <a:r>
              <a:rPr lang="en-US" sz="1520" dirty="0" err="1"/>
              <a:t>pseudocoelomates</a:t>
            </a:r>
            <a:r>
              <a:rPr lang="en-US" sz="1520" dirty="0"/>
              <a:t>. </a:t>
            </a:r>
            <a:r>
              <a:rPr lang="en-US" sz="1520" dirty="0" err="1"/>
              <a:t>Eucoelomates</a:t>
            </a:r>
            <a:r>
              <a:rPr lang="en-US" sz="1520" dirty="0"/>
              <a:t> have a body cavity within the mesoderm, called a coelom, which is lined with mesoderm tissue. </a:t>
            </a:r>
            <a:r>
              <a:rPr lang="en-US" sz="1520" dirty="0" err="1"/>
              <a:t>Pseudocoelomates</a:t>
            </a:r>
            <a:r>
              <a:rPr lang="en-US" sz="1520" dirty="0"/>
              <a:t> have a similar body cavity, but it is lined with mesoderm and endoderm tissue. (credit a: modification of work by Jan </a:t>
            </a:r>
            <a:r>
              <a:rPr lang="en-US" sz="1520" dirty="0" err="1"/>
              <a:t>Derk</a:t>
            </a:r>
            <a:r>
              <a:rPr lang="en-US" sz="1520" dirty="0"/>
              <a:t>; credit b: modification of work by NOAA; credit c: modification of work by USDA, ARS)</a:t>
            </a:r>
          </a:p>
        </p:txBody>
      </p:sp>
      <p:sp>
        <p:nvSpPr>
          <p:cNvPr id="6" name="Disclaimer">
            <a:extLst>
              <a:ext uri="{FF2B5EF4-FFF2-40B4-BE49-F238E27FC236}">
                <a16:creationId xmlns:a16="http://schemas.microsoft.com/office/drawing/2014/main" id="{F8B54900-37D6-45E8-9A30-0A0594D3DBA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52732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lstStyle/>
          <a:p>
            <a:r>
              <a:rPr lang="en-US" dirty="0"/>
              <a:t>Protostomes vs deuterostomes (15.1)</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062912" cy="4900021"/>
          </a:xfrm>
        </p:spPr>
        <p:txBody>
          <a:bodyPr/>
          <a:lstStyle/>
          <a:p>
            <a:pPr marL="342900" indent="-342900">
              <a:buFont typeface="Arial" panose="020B0604020202020204" pitchFamily="34" charset="0"/>
              <a:buChar char="•"/>
            </a:pPr>
            <a:r>
              <a:rPr lang="en-US" dirty="0"/>
              <a:t>During embryonic development, the zygote divides to form a ball of cells.  Eventually a pore develops in the ball of cells, which is called the blastopore.  </a:t>
            </a:r>
          </a:p>
          <a:p>
            <a:pPr marL="342900" indent="-342900">
              <a:buFont typeface="Arial" panose="020B0604020202020204" pitchFamily="34" charset="0"/>
              <a:buChar char="•"/>
            </a:pPr>
            <a:r>
              <a:rPr lang="en-US" dirty="0" err="1"/>
              <a:t>Eucoelomates</a:t>
            </a:r>
            <a:r>
              <a:rPr lang="en-US" dirty="0"/>
              <a:t> can be divided into 2 groups based on differences in their early embryonic development (fate of the blastopore).  </a:t>
            </a:r>
          </a:p>
          <a:p>
            <a:pPr marL="342900" indent="-342900">
              <a:buFont typeface="Arial" panose="020B0604020202020204" pitchFamily="34" charset="0"/>
              <a:buChar char="•"/>
            </a:pPr>
            <a:r>
              <a:rPr lang="en-US" b="1" dirty="0">
                <a:solidFill>
                  <a:srgbClr val="6CB255"/>
                </a:solidFill>
              </a:rPr>
              <a:t>Protostomes</a:t>
            </a:r>
            <a:r>
              <a:rPr lang="en-US" dirty="0"/>
              <a:t> (‘mouth first”) include phyla such as arthropods, mollusks and annelids. </a:t>
            </a:r>
          </a:p>
          <a:p>
            <a:pPr marL="1074420" lvl="1" indent="-342900">
              <a:buFont typeface="Arial" panose="020B0604020202020204" pitchFamily="34" charset="0"/>
              <a:buChar char="•"/>
            </a:pPr>
            <a:r>
              <a:rPr lang="en-US" dirty="0"/>
              <a:t>The blastopore becomes the mouth.  </a:t>
            </a:r>
          </a:p>
          <a:p>
            <a:pPr marL="342900" indent="-342900">
              <a:buFont typeface="Arial" panose="020B0604020202020204" pitchFamily="34" charset="0"/>
              <a:buChar char="•"/>
            </a:pPr>
            <a:r>
              <a:rPr lang="en-US" b="1" dirty="0">
                <a:solidFill>
                  <a:srgbClr val="6CB255"/>
                </a:solidFill>
              </a:rPr>
              <a:t>Deuterostomes</a:t>
            </a:r>
            <a:r>
              <a:rPr lang="en-US" dirty="0"/>
              <a:t> (“mouth second”) include the chordates and echinoderms.  </a:t>
            </a:r>
          </a:p>
          <a:p>
            <a:pPr marL="1074420" lvl="1" indent="-342900">
              <a:buFont typeface="Arial" panose="020B0604020202020204" pitchFamily="34" charset="0"/>
              <a:buChar char="•"/>
            </a:pPr>
            <a:r>
              <a:rPr lang="en-US" dirty="0"/>
              <a:t>The blastopore becomes the anus.  </a:t>
            </a:r>
          </a:p>
          <a:p>
            <a:pPr marL="342900" indent="-342900">
              <a:buFont typeface="Arial" panose="020B0604020202020204" pitchFamily="34" charset="0"/>
              <a:buChar char="•"/>
            </a:pPr>
            <a:r>
              <a:rPr lang="en-US" dirty="0"/>
              <a:t>See Figure 15.7.</a:t>
            </a:r>
          </a:p>
        </p:txBody>
      </p:sp>
    </p:spTree>
    <p:extLst>
      <p:ext uri="{BB962C8B-B14F-4D97-AF65-F5344CB8AC3E}">
        <p14:creationId xmlns:p14="http://schemas.microsoft.com/office/powerpoint/2010/main" val="3850912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sz="2400" dirty="0">
                <a:solidFill>
                  <a:srgbClr val="6CB255"/>
                </a:solidFill>
              </a:rPr>
              <a:t>Figure 15.7 </a:t>
            </a:r>
            <a:br>
              <a:rPr lang="en-US" sz="2400" dirty="0">
                <a:solidFill>
                  <a:srgbClr val="6CB255"/>
                </a:solidFill>
              </a:rPr>
            </a:br>
            <a:r>
              <a:rPr lang="en-US" sz="2400" dirty="0">
                <a:solidFill>
                  <a:srgbClr val="6CB255"/>
                </a:solidFill>
              </a:rPr>
              <a:t>protostomes vs deuterostomes </a:t>
            </a:r>
          </a:p>
        </p:txBody>
      </p:sp>
      <p:pic>
        <p:nvPicPr>
          <p:cNvPr id="2" name="Figure" descr="The illustration compares the development of protostomes and deuterostomes. In both protostomes and deuterostomes, the gastrula, which resembles a hollow ball of cells, contains an indentation called a blastopore. In protostomes, two circular layers of mesoderm form inside the gastrula, containing the coelom. As the protostome develops, the mesoderm grows and fuses with the gastrula cell layer. The blastopore becomes the mouth, and a second opening forms opposite the mouth, which becomes the anus. In deuterostomes, two groups of gastrula cells in the blastopore grow inward to form the mesoderm. As the deuterostome develops, the mesoderm pinches off and fuses, forming a second body cavity. The body plan of the deuterostome at this stage looks very similar to that of the protostome, but the blastopore becomes the anus, and the second opening becomes the mou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96" b="-10096"/>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err="1">
                <a:solidFill>
                  <a:schemeClr val="tx1"/>
                </a:solidFill>
              </a:rPr>
              <a:t>Eucoelomates</a:t>
            </a:r>
            <a:r>
              <a:rPr lang="en-US" sz="1600" dirty="0">
                <a:solidFill>
                  <a:schemeClr val="tx1"/>
                </a:solidFill>
              </a:rPr>
              <a:t> can be divided into two groups, protostomes and </a:t>
            </a:r>
            <a:r>
              <a:rPr lang="en-US" sz="1600" dirty="0" err="1">
                <a:solidFill>
                  <a:schemeClr val="tx1"/>
                </a:solidFill>
              </a:rPr>
              <a:t>deuterostomes</a:t>
            </a:r>
            <a:r>
              <a:rPr lang="en-US" sz="1600" dirty="0">
                <a:solidFill>
                  <a:schemeClr val="tx1"/>
                </a:solidFill>
              </a:rPr>
              <a:t>, based on their early embryonic development. Two of these differences include the origin of the mouth opening and the way in which the coelom is formed.</a:t>
            </a:r>
          </a:p>
        </p:txBody>
      </p:sp>
      <p:sp>
        <p:nvSpPr>
          <p:cNvPr id="6" name="Disclaimer">
            <a:extLst>
              <a:ext uri="{FF2B5EF4-FFF2-40B4-BE49-F238E27FC236}">
                <a16:creationId xmlns:a16="http://schemas.microsoft.com/office/drawing/2014/main" id="{930DD01E-C625-47DD-91A8-A902ED6396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60567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lstStyle/>
          <a:p>
            <a:r>
              <a:rPr lang="en-US" dirty="0"/>
              <a:t>Sponges and cnidarians (15.2) </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062912" cy="4900021"/>
          </a:xfrm>
        </p:spPr>
        <p:txBody>
          <a:bodyPr/>
          <a:lstStyle/>
          <a:p>
            <a:pPr marL="342900" indent="-342900">
              <a:buFont typeface="Arial" panose="020B0604020202020204" pitchFamily="34" charset="0"/>
              <a:buChar char="•"/>
            </a:pPr>
            <a:r>
              <a:rPr lang="en-US" dirty="0"/>
              <a:t>The kingdom of animals is informally divided into invertebrates (animals without a backbone) and vertebrates (animals with one).</a:t>
            </a:r>
          </a:p>
          <a:p>
            <a:pPr marL="342900" indent="-342900">
              <a:buFont typeface="Arial" panose="020B0604020202020204" pitchFamily="34" charset="0"/>
              <a:buChar char="•"/>
            </a:pPr>
            <a:r>
              <a:rPr lang="en-US" dirty="0"/>
              <a:t>Although we are most familiar with the vertebrates, 95% of all animals are invertebrates.  </a:t>
            </a:r>
          </a:p>
          <a:p>
            <a:pPr marL="342900" indent="-342900">
              <a:buFont typeface="Arial" panose="020B0604020202020204" pitchFamily="34" charset="0"/>
              <a:buChar char="•"/>
            </a:pPr>
            <a:r>
              <a:rPr lang="en-US" dirty="0"/>
              <a:t>Invertebrates are a huge group with millions of species in 32 phyla.  We will just touch on a few.  </a:t>
            </a:r>
          </a:p>
          <a:p>
            <a:pPr marL="342900" indent="-342900">
              <a:buFont typeface="Arial" panose="020B0604020202020204" pitchFamily="34" charset="0"/>
              <a:buChar char="•"/>
            </a:pPr>
            <a:r>
              <a:rPr lang="en-US" dirty="0"/>
              <a:t>The sponges and cnidarians are the simplest animals.  </a:t>
            </a:r>
          </a:p>
          <a:p>
            <a:pPr marL="1074420" lvl="1" indent="-342900">
              <a:buFont typeface="Arial" panose="020B0604020202020204" pitchFamily="34" charset="0"/>
              <a:buChar char="•"/>
            </a:pPr>
            <a:r>
              <a:rPr lang="en-US" dirty="0"/>
              <a:t>Sponges have specialized cells but no true tissues.  </a:t>
            </a:r>
          </a:p>
          <a:p>
            <a:pPr marL="1074420" lvl="1" indent="-342900">
              <a:buFont typeface="Arial" panose="020B0604020202020204" pitchFamily="34" charset="0"/>
              <a:buChar char="•"/>
            </a:pPr>
            <a:r>
              <a:rPr lang="en-US" dirty="0"/>
              <a:t>Cnidarians (jellyfish and relatives) are the simplest group with true tissues, although they are diploblastic.  </a:t>
            </a:r>
          </a:p>
        </p:txBody>
      </p:sp>
    </p:spTree>
    <p:extLst>
      <p:ext uri="{BB962C8B-B14F-4D97-AF65-F5344CB8AC3E}">
        <p14:creationId xmlns:p14="http://schemas.microsoft.com/office/powerpoint/2010/main" val="4042628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EECA-B304-4831-A864-6AB0FB02D586}"/>
              </a:ext>
            </a:extLst>
          </p:cNvPr>
          <p:cNvSpPr>
            <a:spLocks noGrp="1"/>
          </p:cNvSpPr>
          <p:nvPr>
            <p:ph type="title"/>
          </p:nvPr>
        </p:nvSpPr>
        <p:spPr/>
        <p:txBody>
          <a:bodyPr/>
          <a:lstStyle/>
          <a:p>
            <a:r>
              <a:rPr lang="en-US" dirty="0"/>
              <a:t>Introduction </a:t>
            </a:r>
          </a:p>
        </p:txBody>
      </p:sp>
      <p:sp>
        <p:nvSpPr>
          <p:cNvPr id="4" name="Text Placeholder 3">
            <a:extLst>
              <a:ext uri="{FF2B5EF4-FFF2-40B4-BE49-F238E27FC236}">
                <a16:creationId xmlns:a16="http://schemas.microsoft.com/office/drawing/2014/main" id="{D168F414-CA74-4EE3-A822-8B4294487D3F}"/>
              </a:ext>
            </a:extLst>
          </p:cNvPr>
          <p:cNvSpPr>
            <a:spLocks noGrp="1"/>
          </p:cNvSpPr>
          <p:nvPr>
            <p:ph type="body" sz="quarter" idx="14"/>
          </p:nvPr>
        </p:nvSpPr>
        <p:spPr>
          <a:xfrm>
            <a:off x="457200" y="1222310"/>
            <a:ext cx="8062912" cy="4788054"/>
          </a:xfrm>
        </p:spPr>
        <p:txBody>
          <a:bodyPr/>
          <a:lstStyle/>
          <a:p>
            <a:pPr marL="342900" indent="-342900">
              <a:buFont typeface="Arial" panose="020B0604020202020204" pitchFamily="34" charset="0"/>
              <a:buChar char="•"/>
            </a:pPr>
            <a:r>
              <a:rPr lang="en-US" dirty="0"/>
              <a:t>We can easily identify dogs, fish, lizards, spiders and worms as animals (Figure 15.1).  However, other animals, such as corals or sponges, might be mistaken for plants or some other life form.</a:t>
            </a:r>
          </a:p>
          <a:p>
            <a:pPr marL="342900" indent="-342900">
              <a:buFont typeface="Arial" panose="020B0604020202020204" pitchFamily="34" charset="0"/>
              <a:buChar char="•"/>
            </a:pPr>
            <a:r>
              <a:rPr lang="en-US" dirty="0"/>
              <a:t>Animal evolution began in the ocean over 600 MYA.</a:t>
            </a:r>
          </a:p>
          <a:p>
            <a:pPr marL="342900" indent="-342900">
              <a:buFont typeface="Arial" panose="020B0604020202020204" pitchFamily="34" charset="0"/>
              <a:buChar char="•"/>
            </a:pPr>
            <a:r>
              <a:rPr lang="en-US" dirty="0"/>
              <a:t>Over 1 million species of living animals have been identified, but scientists are continually discovering more species. </a:t>
            </a:r>
          </a:p>
          <a:p>
            <a:pPr marL="342900" indent="-342900">
              <a:buFont typeface="Arial" panose="020B0604020202020204" pitchFamily="34" charset="0"/>
              <a:buChar char="•"/>
            </a:pPr>
            <a:r>
              <a:rPr lang="en-US" dirty="0"/>
              <a:t>The animal classification system characterizes animals based on their anatomy, embryology, and genetic makeup. </a:t>
            </a:r>
          </a:p>
          <a:p>
            <a:pPr marL="342900" indent="-342900">
              <a:buFont typeface="Arial" panose="020B0604020202020204" pitchFamily="34" charset="0"/>
              <a:buChar char="•"/>
            </a:pPr>
            <a:r>
              <a:rPr lang="en-US" dirty="0"/>
              <a:t>Animals vary greatly in their complexity and exhibit a huge diversity of body forms, so the classification scheme is constantly changing. </a:t>
            </a:r>
          </a:p>
        </p:txBody>
      </p:sp>
    </p:spTree>
    <p:extLst>
      <p:ext uri="{BB962C8B-B14F-4D97-AF65-F5344CB8AC3E}">
        <p14:creationId xmlns:p14="http://schemas.microsoft.com/office/powerpoint/2010/main" val="2618863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lstStyle/>
          <a:p>
            <a:r>
              <a:rPr lang="en-US" dirty="0" smtClean="0"/>
              <a:t>Sponges 1 of 2 </a:t>
            </a:r>
            <a:r>
              <a:rPr lang="en-US" dirty="0"/>
              <a:t>(15.2)</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062912" cy="4900021"/>
          </a:xfrm>
        </p:spPr>
        <p:txBody>
          <a:bodyPr/>
          <a:lstStyle/>
          <a:p>
            <a:pPr marL="342900" indent="-342900">
              <a:buFont typeface="Arial" panose="020B0604020202020204" pitchFamily="34" charset="0"/>
              <a:buChar char="•"/>
            </a:pPr>
            <a:r>
              <a:rPr lang="en-US" dirty="0"/>
              <a:t>Sponges fall into phylum </a:t>
            </a:r>
            <a:r>
              <a:rPr lang="en-US" b="1" dirty="0">
                <a:solidFill>
                  <a:srgbClr val="6CB255"/>
                </a:solidFill>
              </a:rPr>
              <a:t>Porifera</a:t>
            </a:r>
            <a:r>
              <a:rPr lang="en-US" dirty="0"/>
              <a:t>.</a:t>
            </a:r>
          </a:p>
          <a:p>
            <a:pPr marL="342900" indent="-342900">
              <a:buFont typeface="Arial" panose="020B0604020202020204" pitchFamily="34" charset="0"/>
              <a:buChar char="•"/>
            </a:pPr>
            <a:r>
              <a:rPr lang="en-US" dirty="0"/>
              <a:t>All sponges are aquatic and most are marine.  </a:t>
            </a:r>
          </a:p>
          <a:p>
            <a:pPr marL="342900" indent="-342900">
              <a:buFont typeface="Arial" panose="020B0604020202020204" pitchFamily="34" charset="0"/>
              <a:buChar char="•"/>
            </a:pPr>
            <a:r>
              <a:rPr lang="en-US" dirty="0"/>
              <a:t>Sponges move water through their bodies so that they can filter out food, absorb dissolved oxygen and eliminate wastes (Figure 15.8).</a:t>
            </a:r>
          </a:p>
          <a:p>
            <a:pPr marL="342900" indent="-342900">
              <a:buFont typeface="Arial" panose="020B0604020202020204" pitchFamily="34" charset="0"/>
              <a:buChar char="•"/>
            </a:pPr>
            <a:r>
              <a:rPr lang="en-US" dirty="0"/>
              <a:t>Water enters the central cavity of the sponge through numerous pores in the body wall.  The water flows through the sponge and out through a large opening (Figure 15.9).  </a:t>
            </a:r>
          </a:p>
          <a:p>
            <a:pPr marL="1074420" lvl="1" indent="-342900">
              <a:buFont typeface="Arial" panose="020B0604020202020204" pitchFamily="34" charset="0"/>
              <a:buChar char="•"/>
            </a:pPr>
            <a:r>
              <a:rPr lang="en-US" dirty="0"/>
              <a:t>The beating of flagellated cells called </a:t>
            </a:r>
            <a:r>
              <a:rPr lang="en-US" b="1" dirty="0">
                <a:solidFill>
                  <a:srgbClr val="6CB255"/>
                </a:solidFill>
              </a:rPr>
              <a:t>choanocytes</a:t>
            </a:r>
            <a:r>
              <a:rPr lang="en-US" dirty="0"/>
              <a:t> move the water through the sponge.  </a:t>
            </a:r>
          </a:p>
          <a:p>
            <a:pPr marL="342900" indent="-342900">
              <a:buFont typeface="Arial" panose="020B0604020202020204" pitchFamily="34" charset="0"/>
              <a:buChar char="•"/>
            </a:pPr>
            <a:r>
              <a:rPr lang="en-US" dirty="0"/>
              <a:t>Sponges lack a digestive system, so food must be digested inside choanocytes (</a:t>
            </a:r>
            <a:r>
              <a:rPr lang="en-US" b="1" dirty="0">
                <a:solidFill>
                  <a:srgbClr val="6CB255"/>
                </a:solidFill>
              </a:rPr>
              <a:t>intracellular digestion</a:t>
            </a:r>
            <a:r>
              <a:rPr lang="en-US" dirty="0"/>
              <a:t>).  This limits the size of food particles that sponges can digest to particles that can fit inside cells.  </a:t>
            </a:r>
          </a:p>
        </p:txBody>
      </p:sp>
    </p:spTree>
    <p:extLst>
      <p:ext uri="{BB962C8B-B14F-4D97-AF65-F5344CB8AC3E}">
        <p14:creationId xmlns:p14="http://schemas.microsoft.com/office/powerpoint/2010/main" val="3193023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15.8 sponges </a:t>
            </a:r>
          </a:p>
        </p:txBody>
      </p:sp>
      <p:pic>
        <p:nvPicPr>
          <p:cNvPr id="3" name="Figure" descr="The photo shows sponges on the ocean floor. The sponges are yellow with a bumpy surface, forming rounded clum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t>Sponges are members of the phylum </a:t>
            </a:r>
            <a:r>
              <a:rPr lang="en-US" sz="1600" dirty="0" err="1"/>
              <a:t>Porifera</a:t>
            </a:r>
            <a:r>
              <a:rPr lang="en-US" sz="1600" dirty="0"/>
              <a:t>, which contains the simplest animals. </a:t>
            </a:r>
            <a:r>
              <a:rPr lang="pl-PL" sz="1600" dirty="0"/>
              <a:t>(</a:t>
            </a:r>
            <a:r>
              <a:rPr lang="pl-PL" sz="1600" dirty="0" err="1"/>
              <a:t>credit</a:t>
            </a:r>
            <a:r>
              <a:rPr lang="pl-PL" sz="1600" dirty="0"/>
              <a:t>: Andrew Turner)</a:t>
            </a:r>
            <a:endParaRPr lang="en-US" sz="1600" dirty="0"/>
          </a:p>
        </p:txBody>
      </p:sp>
      <p:sp>
        <p:nvSpPr>
          <p:cNvPr id="6" name="Disclaimer">
            <a:extLst>
              <a:ext uri="{FF2B5EF4-FFF2-40B4-BE49-F238E27FC236}">
                <a16:creationId xmlns:a16="http://schemas.microsoft.com/office/drawing/2014/main" id="{CE05BE97-ACCF-45A2-A176-0F183EF8B6A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90683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15.9 sponge body plan</a:t>
            </a:r>
          </a:p>
        </p:txBody>
      </p:sp>
      <p:pic>
        <p:nvPicPr>
          <p:cNvPr id="2" name="Figure" descr="Image of a cross-section of a sponge, which is vase-shaped. The central cavity is called the spongocoel. The body is filled with a gel-like substance called mesohyl. Pores within the body, called ostia, allow water to enter the spongocoel. Water exits through a top opening called an oscul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524" r="-60524"/>
          <a:stretch>
            <a:fillRect/>
          </a:stretch>
        </p:blipFill>
        <p:spPr/>
      </p:pic>
      <p:sp>
        <p:nvSpPr>
          <p:cNvPr id="7" name="Figure Legend"/>
          <p:cNvSpPr>
            <a:spLocks noGrp="1"/>
          </p:cNvSpPr>
          <p:nvPr>
            <p:ph type="body" sz="quarter" idx="14"/>
          </p:nvPr>
        </p:nvSpPr>
        <p:spPr/>
        <p:txBody>
          <a:bodyPr>
            <a:normAutofit/>
          </a:bodyPr>
          <a:lstStyle/>
          <a:p>
            <a:r>
              <a:rPr lang="en-US" sz="1600" dirty="0"/>
              <a:t>The sponge’s basic body plan is shown.</a:t>
            </a:r>
          </a:p>
        </p:txBody>
      </p:sp>
      <p:sp>
        <p:nvSpPr>
          <p:cNvPr id="6" name="Disclaimer">
            <a:extLst>
              <a:ext uri="{FF2B5EF4-FFF2-40B4-BE49-F238E27FC236}">
                <a16:creationId xmlns:a16="http://schemas.microsoft.com/office/drawing/2014/main" id="{F499BC43-38F8-4E8E-BA08-18D16327CA6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175863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lstStyle/>
          <a:p>
            <a:r>
              <a:rPr lang="en-US" dirty="0"/>
              <a:t>Sponges </a:t>
            </a:r>
            <a:r>
              <a:rPr lang="en-US" dirty="0" smtClean="0"/>
              <a:t>2 of 2 (15.2</a:t>
            </a:r>
            <a:r>
              <a:rPr lang="en-US" dirty="0"/>
              <a:t>)</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266922" cy="5430416"/>
          </a:xfrm>
        </p:spPr>
        <p:txBody>
          <a:bodyPr>
            <a:normAutofit lnSpcReduction="10000"/>
          </a:bodyPr>
          <a:lstStyle/>
          <a:p>
            <a:pPr marL="342900" indent="-342900">
              <a:buFont typeface="Arial" panose="020B0604020202020204" pitchFamily="34" charset="0"/>
              <a:buChar char="•"/>
            </a:pPr>
            <a:r>
              <a:rPr lang="en-US" dirty="0"/>
              <a:t>Sponges reproduce both sexually and asexually.  </a:t>
            </a:r>
          </a:p>
          <a:p>
            <a:pPr marL="342900" indent="-342900">
              <a:buFont typeface="Arial" panose="020B0604020202020204" pitchFamily="34" charset="0"/>
              <a:buChar char="•"/>
            </a:pPr>
            <a:r>
              <a:rPr lang="en-US" dirty="0"/>
              <a:t>Asexual reproduction occurs by:</a:t>
            </a:r>
          </a:p>
          <a:p>
            <a:pPr marL="1074420" lvl="1" indent="-342900">
              <a:buFont typeface="Arial" panose="020B0604020202020204" pitchFamily="34" charset="0"/>
              <a:buChar char="•"/>
            </a:pPr>
            <a:r>
              <a:rPr lang="en-US" b="1" dirty="0">
                <a:solidFill>
                  <a:srgbClr val="6CB255"/>
                </a:solidFill>
              </a:rPr>
              <a:t>Budding</a:t>
            </a:r>
            <a:r>
              <a:rPr lang="en-US" dirty="0"/>
              <a:t>—a piece of the sponge breaks off and develops into a new individual</a:t>
            </a:r>
          </a:p>
          <a:p>
            <a:pPr marL="1074420" lvl="1" indent="-342900">
              <a:buFont typeface="Arial" panose="020B0604020202020204" pitchFamily="34" charset="0"/>
              <a:buChar char="•"/>
            </a:pPr>
            <a:r>
              <a:rPr lang="en-US" b="1" dirty="0">
                <a:solidFill>
                  <a:srgbClr val="6CB255"/>
                </a:solidFill>
              </a:rPr>
              <a:t>Fragmentation</a:t>
            </a:r>
            <a:r>
              <a:rPr lang="en-US" dirty="0"/>
              <a:t>—an outgrowth of the parent eventually detaches </a:t>
            </a:r>
          </a:p>
          <a:p>
            <a:pPr marL="1074420" lvl="1" indent="-342900">
              <a:buFont typeface="Arial" panose="020B0604020202020204" pitchFamily="34" charset="0"/>
              <a:buChar char="•"/>
            </a:pPr>
            <a:r>
              <a:rPr lang="en-US" dirty="0"/>
              <a:t>Formation of </a:t>
            </a:r>
            <a:r>
              <a:rPr lang="en-US" b="1" dirty="0">
                <a:solidFill>
                  <a:srgbClr val="6CB255"/>
                </a:solidFill>
              </a:rPr>
              <a:t>gemmules</a:t>
            </a:r>
            <a:r>
              <a:rPr lang="en-US" dirty="0"/>
              <a:t>—clusters of cells surrounded by a tough outer layer, which allows the sponge to be dormant and survive hostile conditions (such as winter).  </a:t>
            </a:r>
          </a:p>
          <a:p>
            <a:pPr marL="342900" indent="-342900">
              <a:buFont typeface="Arial" panose="020B0604020202020204" pitchFamily="34" charset="0"/>
              <a:buChar char="•"/>
            </a:pPr>
            <a:r>
              <a:rPr lang="en-US" dirty="0"/>
              <a:t>Sponges are </a:t>
            </a:r>
            <a:r>
              <a:rPr lang="en-US" b="1" dirty="0">
                <a:solidFill>
                  <a:srgbClr val="6CB255"/>
                </a:solidFill>
              </a:rPr>
              <a:t>hermaphroditic</a:t>
            </a:r>
            <a:r>
              <a:rPr lang="en-US" dirty="0"/>
              <a:t>, meaning that one individual produces both eggs and sperm.  </a:t>
            </a:r>
          </a:p>
          <a:p>
            <a:pPr marL="1074420" lvl="1" indent="-342900">
              <a:buFont typeface="Arial" panose="020B0604020202020204" pitchFamily="34" charset="0"/>
              <a:buChar char="•"/>
            </a:pPr>
            <a:r>
              <a:rPr lang="en-US" dirty="0"/>
              <a:t>Eggs remain in the sponge and sperm are released.</a:t>
            </a:r>
          </a:p>
          <a:p>
            <a:pPr marL="1074420" lvl="1" indent="-342900">
              <a:buFont typeface="Arial" panose="020B0604020202020204" pitchFamily="34" charset="0"/>
              <a:buChar char="•"/>
            </a:pPr>
            <a:r>
              <a:rPr lang="en-US" dirty="0"/>
              <a:t>Water carries the sperm to other sponges where fertilization can occur.</a:t>
            </a:r>
          </a:p>
          <a:p>
            <a:pPr marL="1074420" lvl="1" indent="-342900">
              <a:buFont typeface="Arial" panose="020B0604020202020204" pitchFamily="34" charset="0"/>
              <a:buChar char="•"/>
            </a:pPr>
            <a:r>
              <a:rPr lang="en-US" dirty="0"/>
              <a:t>Free-swimming larvae are released, which eventually settle down and become attached to a substrate (</a:t>
            </a:r>
            <a:r>
              <a:rPr lang="en-US" b="1" dirty="0">
                <a:solidFill>
                  <a:srgbClr val="6CB255"/>
                </a:solidFill>
              </a:rPr>
              <a:t>sessile</a:t>
            </a:r>
            <a:r>
              <a:rPr lang="en-US" dirty="0"/>
              <a:t>).</a:t>
            </a:r>
          </a:p>
        </p:txBody>
      </p:sp>
    </p:spTree>
    <p:extLst>
      <p:ext uri="{BB962C8B-B14F-4D97-AF65-F5344CB8AC3E}">
        <p14:creationId xmlns:p14="http://schemas.microsoft.com/office/powerpoint/2010/main" val="733452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Sponges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View this video that demonstrates the feeding of sponges.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http://openstaxcollege.org/l/sponge_feed</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1679017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lstStyle/>
          <a:p>
            <a:r>
              <a:rPr lang="en-US" dirty="0"/>
              <a:t>Cnidarians </a:t>
            </a:r>
            <a:r>
              <a:rPr lang="en-US" dirty="0" smtClean="0"/>
              <a:t>1 of 2 (15.2</a:t>
            </a:r>
            <a:r>
              <a:rPr lang="en-US" dirty="0"/>
              <a:t>)</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062912" cy="5393094"/>
          </a:xfrm>
        </p:spPr>
        <p:txBody>
          <a:bodyPr/>
          <a:lstStyle/>
          <a:p>
            <a:pPr marL="342900" indent="-342900">
              <a:buFont typeface="Arial" panose="020B0604020202020204" pitchFamily="34" charset="0"/>
              <a:buChar char="•"/>
            </a:pPr>
            <a:r>
              <a:rPr lang="en-US" dirty="0"/>
              <a:t>Phylum </a:t>
            </a:r>
            <a:r>
              <a:rPr lang="en-US" b="1" dirty="0">
                <a:solidFill>
                  <a:srgbClr val="6CB255"/>
                </a:solidFill>
              </a:rPr>
              <a:t>Cnidaria</a:t>
            </a:r>
            <a:r>
              <a:rPr lang="en-US" dirty="0"/>
              <a:t> contains diploblastic animals and includes jellyfish and their relatives.  Nearly all are marine.  </a:t>
            </a:r>
          </a:p>
          <a:p>
            <a:pPr marL="342900" indent="-342900">
              <a:buFont typeface="Arial" panose="020B0604020202020204" pitchFamily="34" charset="0"/>
              <a:buChar char="•"/>
            </a:pPr>
            <a:r>
              <a:rPr lang="en-US" dirty="0"/>
              <a:t>The cells of cnidarians are called </a:t>
            </a:r>
            <a:r>
              <a:rPr lang="en-US" b="1" dirty="0">
                <a:solidFill>
                  <a:srgbClr val="6CB255"/>
                </a:solidFill>
              </a:rPr>
              <a:t>cnidocytes</a:t>
            </a:r>
            <a:r>
              <a:rPr lang="en-US" dirty="0"/>
              <a:t>.  </a:t>
            </a:r>
          </a:p>
          <a:p>
            <a:pPr marL="342900" indent="-342900">
              <a:buFont typeface="Arial" panose="020B0604020202020204" pitchFamily="34" charset="0"/>
              <a:buChar char="•"/>
            </a:pPr>
            <a:r>
              <a:rPr lang="en-US" dirty="0"/>
              <a:t>Cnidocytes contain stinging cells called </a:t>
            </a:r>
            <a:r>
              <a:rPr lang="en-US" b="1" dirty="0">
                <a:solidFill>
                  <a:srgbClr val="6CB255"/>
                </a:solidFill>
              </a:rPr>
              <a:t>nematocysts</a:t>
            </a:r>
            <a:r>
              <a:rPr lang="en-US" dirty="0"/>
              <a:t>, which are concentrated around the mouth and tentacles and have toxins.  </a:t>
            </a:r>
          </a:p>
          <a:p>
            <a:pPr marL="1074420" lvl="1" indent="-342900">
              <a:buFont typeface="Arial" panose="020B0604020202020204" pitchFamily="34" charset="0"/>
              <a:buChar char="•"/>
            </a:pPr>
            <a:r>
              <a:rPr lang="en-US" dirty="0"/>
              <a:t>Nematocysts contain coiled threads with barbs which are discharged when something contacts a touch-sensitive hair-like projection (Figure 15.10).  </a:t>
            </a:r>
          </a:p>
          <a:p>
            <a:pPr marL="342900" indent="-342900">
              <a:buFont typeface="Arial" panose="020B0604020202020204" pitchFamily="34" charset="0"/>
              <a:buChar char="•"/>
            </a:pPr>
            <a:r>
              <a:rPr lang="en-US" dirty="0"/>
              <a:t>Cnidarians display 2 distinct body plans (Figure 15.11):</a:t>
            </a:r>
          </a:p>
          <a:p>
            <a:pPr marL="1074420" lvl="1" indent="-342900">
              <a:buFont typeface="Arial" panose="020B0604020202020204" pitchFamily="34" charset="0"/>
              <a:buChar char="•"/>
            </a:pPr>
            <a:r>
              <a:rPr lang="en-US" b="1" dirty="0">
                <a:solidFill>
                  <a:srgbClr val="6CB255"/>
                </a:solidFill>
              </a:rPr>
              <a:t>Polyp</a:t>
            </a:r>
            <a:r>
              <a:rPr lang="en-US" dirty="0"/>
              <a:t> (“stalk”), for example </a:t>
            </a:r>
            <a:r>
              <a:rPr lang="en-US" i="1" dirty="0"/>
              <a:t>Hydra </a:t>
            </a:r>
          </a:p>
          <a:p>
            <a:pPr marL="1074420" lvl="1" indent="-342900">
              <a:buFont typeface="Arial" panose="020B0604020202020204" pitchFamily="34" charset="0"/>
              <a:buChar char="•"/>
            </a:pPr>
            <a:r>
              <a:rPr lang="en-US" b="1" dirty="0">
                <a:solidFill>
                  <a:srgbClr val="6CB255"/>
                </a:solidFill>
              </a:rPr>
              <a:t>Medusa </a:t>
            </a:r>
            <a:r>
              <a:rPr lang="en-US" dirty="0"/>
              <a:t>(“bell”), jellyfish for example </a:t>
            </a:r>
          </a:p>
          <a:p>
            <a:pPr marL="342900" indent="-342900">
              <a:buFont typeface="Arial" panose="020B0604020202020204" pitchFamily="34" charset="0"/>
              <a:buChar char="•"/>
            </a:pPr>
            <a:r>
              <a:rPr lang="en-US" dirty="0"/>
              <a:t>Some cnidarians always exist as a polyp and some always exist as a medusa.  Others alternate between polyp and medusa forms.  </a:t>
            </a:r>
          </a:p>
        </p:txBody>
      </p:sp>
    </p:spTree>
    <p:extLst>
      <p:ext uri="{BB962C8B-B14F-4D97-AF65-F5344CB8AC3E}">
        <p14:creationId xmlns:p14="http://schemas.microsoft.com/office/powerpoint/2010/main" val="3295166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15.10 nematocysts </a:t>
            </a:r>
          </a:p>
        </p:txBody>
      </p:sp>
      <p:pic>
        <p:nvPicPr>
          <p:cNvPr id="6" name="Figure" descr="The illustration shows a nematocyst before (a) and after (b) firing. The nematocyst is a large, oval organelle inside a rectangular cnidocyte cell. The nematocyst is flush with the plasma membrane, and a touch-sensitive hairlike projection extends from the nematocyst to the cell’s exterior. Inside the nematocyst, a thread is coiled around an inverted barb. Upon firing, a lid on the nematocyst opens. The barb pops out of the cell and the thread uncoi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86" r="-39986"/>
          <a:stretch>
            <a:fillRect/>
          </a:stretch>
        </p:blipFill>
        <p:spPr/>
      </p:pic>
      <p:sp>
        <p:nvSpPr>
          <p:cNvPr id="7" name="Figure Legend"/>
          <p:cNvSpPr>
            <a:spLocks noGrp="1"/>
          </p:cNvSpPr>
          <p:nvPr>
            <p:ph type="body" sz="quarter" idx="14"/>
          </p:nvPr>
        </p:nvSpPr>
        <p:spPr/>
        <p:txBody>
          <a:bodyPr>
            <a:noAutofit/>
          </a:bodyPr>
          <a:lstStyle/>
          <a:p>
            <a:r>
              <a:rPr lang="en-US" sz="1600" dirty="0"/>
              <a:t>Animals from the phylum </a:t>
            </a:r>
            <a:r>
              <a:rPr lang="en-US" sz="1600" dirty="0" err="1"/>
              <a:t>Cnidaria</a:t>
            </a:r>
            <a:r>
              <a:rPr lang="en-US" sz="1600" dirty="0"/>
              <a:t> have stinging cells called </a:t>
            </a:r>
            <a:r>
              <a:rPr lang="en-US" sz="1600" dirty="0" err="1"/>
              <a:t>cnidocytes</a:t>
            </a:r>
            <a:r>
              <a:rPr lang="en-US" sz="1600" dirty="0"/>
              <a:t>. </a:t>
            </a:r>
            <a:r>
              <a:rPr lang="en-US" sz="1600" dirty="0" err="1"/>
              <a:t>Cnidocytes</a:t>
            </a:r>
            <a:r>
              <a:rPr lang="en-US" sz="1600" dirty="0"/>
              <a:t> contain large organelles called </a:t>
            </a:r>
            <a:r>
              <a:rPr lang="en-US" sz="1600" dirty="0">
                <a:solidFill>
                  <a:srgbClr val="6CB255"/>
                </a:solidFill>
              </a:rPr>
              <a:t>(a) </a:t>
            </a:r>
            <a:r>
              <a:rPr lang="en-US" sz="1600" dirty="0"/>
              <a:t>nematocysts that store a coiled thread and barb. When </a:t>
            </a:r>
            <a:r>
              <a:rPr lang="en-US" sz="1600" dirty="0" err="1"/>
              <a:t>hairlike</a:t>
            </a:r>
            <a:r>
              <a:rPr lang="en-US" sz="1600" dirty="0"/>
              <a:t> projections on the cell surface are touched, </a:t>
            </a:r>
            <a:r>
              <a:rPr lang="en-US" sz="1600" dirty="0">
                <a:solidFill>
                  <a:srgbClr val="6CB255"/>
                </a:solidFill>
              </a:rPr>
              <a:t>(b) </a:t>
            </a:r>
            <a:r>
              <a:rPr lang="en-US" sz="1600" dirty="0"/>
              <a:t>the thread, barb, and a toxin are fired from the </a:t>
            </a:r>
            <a:r>
              <a:rPr lang="fi-FI" sz="1600" dirty="0" err="1"/>
              <a:t>organelle</a:t>
            </a:r>
            <a:r>
              <a:rPr lang="fi-FI" sz="1600" dirty="0"/>
              <a:t>.</a:t>
            </a:r>
            <a:endParaRPr lang="en-US" sz="1600" dirty="0"/>
          </a:p>
        </p:txBody>
      </p:sp>
      <p:sp>
        <p:nvSpPr>
          <p:cNvPr id="9" name="Disclaimer">
            <a:extLst>
              <a:ext uri="{FF2B5EF4-FFF2-40B4-BE49-F238E27FC236}">
                <a16:creationId xmlns:a16="http://schemas.microsoft.com/office/drawing/2014/main" id="{C8EF2EF1-884B-4A6E-8D45-D3FF3277F72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23719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15.11 polyp vs medusa </a:t>
            </a:r>
          </a:p>
        </p:txBody>
      </p:sp>
      <p:pic>
        <p:nvPicPr>
          <p:cNvPr id="9" name="Figure" descr="The illustration compares the medusa (a) and polyp (b) body plans. The medusa is dome-shaped, with tentacle-like appendages hanging down from the edges of the dome. The polyp looks like a tree, with a trunk at the bottom and branches at the top. Both the medusa and polyp have two tissue layers, with mesoglea in between. The mesoglea is thicker in the dome of the medusa than in the polyp. Both also have a central body cav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399" r="-29399"/>
          <a:stretch>
            <a:fillRect/>
          </a:stretch>
        </p:blipFill>
        <p:spPr/>
      </p:pic>
      <p:sp>
        <p:nvSpPr>
          <p:cNvPr id="7" name="Figure Legend"/>
          <p:cNvSpPr>
            <a:spLocks noGrp="1"/>
          </p:cNvSpPr>
          <p:nvPr>
            <p:ph type="body" sz="quarter" idx="14"/>
          </p:nvPr>
        </p:nvSpPr>
        <p:spPr/>
        <p:txBody>
          <a:bodyPr>
            <a:noAutofit/>
          </a:bodyPr>
          <a:lstStyle/>
          <a:p>
            <a:r>
              <a:rPr lang="en-US" sz="1600" dirty="0"/>
              <a:t>Cnidarians have two distinct body plans, the </a:t>
            </a:r>
            <a:r>
              <a:rPr lang="en-US" sz="1600" dirty="0">
                <a:solidFill>
                  <a:srgbClr val="6CB255"/>
                </a:solidFill>
              </a:rPr>
              <a:t>(a)</a:t>
            </a:r>
            <a:r>
              <a:rPr lang="en-US" sz="1600" dirty="0"/>
              <a:t> medusa and the </a:t>
            </a:r>
            <a:r>
              <a:rPr lang="en-US" sz="1600" dirty="0">
                <a:solidFill>
                  <a:srgbClr val="6CB255"/>
                </a:solidFill>
              </a:rPr>
              <a:t>(b)</a:t>
            </a:r>
            <a:r>
              <a:rPr lang="en-US" sz="1600" dirty="0"/>
              <a:t> polyp. All cnidarians have two tissue layers, with a jelly-like </a:t>
            </a:r>
            <a:r>
              <a:rPr lang="en-US" sz="1600" dirty="0" err="1"/>
              <a:t>mesoglea</a:t>
            </a:r>
            <a:r>
              <a:rPr lang="en-US" sz="1600" dirty="0"/>
              <a:t> between them.</a:t>
            </a:r>
          </a:p>
        </p:txBody>
      </p:sp>
      <p:sp>
        <p:nvSpPr>
          <p:cNvPr id="6" name="Disclaimer">
            <a:extLst>
              <a:ext uri="{FF2B5EF4-FFF2-40B4-BE49-F238E27FC236}">
                <a16:creationId xmlns:a16="http://schemas.microsoft.com/office/drawing/2014/main" id="{D3680A3D-809E-4FE1-BEA9-6A64F64C376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816621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lstStyle/>
          <a:p>
            <a:r>
              <a:rPr lang="en-US" dirty="0" smtClean="0"/>
              <a:t>Cnidarians 2 of 2 </a:t>
            </a:r>
            <a:r>
              <a:rPr lang="en-US" dirty="0"/>
              <a:t>(15.2)</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5465"/>
            <a:ext cx="8304245" cy="4900021"/>
          </a:xfrm>
        </p:spPr>
        <p:txBody>
          <a:bodyPr>
            <a:normAutofit fontScale="92500" lnSpcReduction="10000"/>
          </a:bodyPr>
          <a:lstStyle/>
          <a:p>
            <a:pPr marL="342900" indent="-342900">
              <a:buFont typeface="Arial" panose="020B0604020202020204" pitchFamily="34" charset="0"/>
              <a:buChar char="•"/>
            </a:pPr>
            <a:r>
              <a:rPr lang="en-US" sz="2200" dirty="0"/>
              <a:t>All cnidarians have 2 tissue layers with a jelly-like, non-living substance between them called </a:t>
            </a:r>
            <a:r>
              <a:rPr lang="en-US" sz="2200" b="1" dirty="0">
                <a:solidFill>
                  <a:srgbClr val="6CB255"/>
                </a:solidFill>
              </a:rPr>
              <a:t>mesoglea</a:t>
            </a:r>
            <a:r>
              <a:rPr lang="en-US" sz="2200" dirty="0"/>
              <a:t>.</a:t>
            </a:r>
          </a:p>
          <a:p>
            <a:pPr marL="342900" indent="-342900">
              <a:buFont typeface="Arial" panose="020B0604020202020204" pitchFamily="34" charset="0"/>
              <a:buChar char="•"/>
            </a:pPr>
            <a:r>
              <a:rPr lang="en-US" sz="2200" dirty="0"/>
              <a:t>They have distinct cell types, but no organs or organ systems. </a:t>
            </a:r>
          </a:p>
          <a:p>
            <a:pPr marL="342900" indent="-342900">
              <a:buFont typeface="Arial" panose="020B0604020202020204" pitchFamily="34" charset="0"/>
              <a:buChar char="•"/>
            </a:pPr>
            <a:r>
              <a:rPr lang="en-US" sz="2200" dirty="0"/>
              <a:t>They have a primitive nervous system, with nerve cells scattered across the body in a network.</a:t>
            </a:r>
          </a:p>
          <a:p>
            <a:pPr marL="342900" indent="-342900">
              <a:buFont typeface="Arial" panose="020B0604020202020204" pitchFamily="34" charset="0"/>
              <a:buChar char="•"/>
            </a:pPr>
            <a:r>
              <a:rPr lang="en-US" sz="2200" dirty="0"/>
              <a:t>Cnidarians obtain carbon dioxide and oxygen gases by diffusion from the water.  </a:t>
            </a:r>
          </a:p>
          <a:p>
            <a:pPr marL="342900" indent="-342900">
              <a:buFont typeface="Arial" panose="020B0604020202020204" pitchFamily="34" charset="0"/>
              <a:buChar char="•"/>
            </a:pPr>
            <a:r>
              <a:rPr lang="en-US" sz="2200" dirty="0"/>
              <a:t>Cnidarians have extracellular digestion using enzymes secreted into the inside of a cavity called the </a:t>
            </a:r>
            <a:r>
              <a:rPr lang="en-US" sz="2200" b="1" dirty="0">
                <a:solidFill>
                  <a:srgbClr val="6CB255"/>
                </a:solidFill>
              </a:rPr>
              <a:t>gastrovascular cavity</a:t>
            </a:r>
            <a:r>
              <a:rPr lang="en-US" sz="2200" dirty="0"/>
              <a:t>.  The cavity has only one opening, which serves as both mouth and anus.</a:t>
            </a:r>
          </a:p>
          <a:p>
            <a:pPr marL="342900" indent="-342900">
              <a:buFont typeface="Arial" panose="020B0604020202020204" pitchFamily="34" charset="0"/>
              <a:buChar char="•"/>
            </a:pPr>
            <a:r>
              <a:rPr lang="en-US" sz="2200" dirty="0"/>
              <a:t>Phylum Cnidaria contains about 10,000 species in 4 classes (Figures 15.12, 15.13 and 15.14).</a:t>
            </a:r>
          </a:p>
          <a:p>
            <a:pPr marL="1074420" lvl="1" indent="-342900">
              <a:buFont typeface="Arial" panose="020B0604020202020204" pitchFamily="34" charset="0"/>
              <a:buChar char="•"/>
            </a:pPr>
            <a:r>
              <a:rPr lang="en-US" sz="2200" dirty="0"/>
              <a:t>Examples include sea anemones, corals, jellyfish, box jellies, </a:t>
            </a:r>
            <a:r>
              <a:rPr lang="en-US" sz="2200" i="1" dirty="0"/>
              <a:t>Hydra</a:t>
            </a:r>
            <a:r>
              <a:rPr lang="en-US" sz="2200" dirty="0"/>
              <a:t>, Portuguese Man </a:t>
            </a:r>
            <a:r>
              <a:rPr lang="en-US" sz="2200" dirty="0" err="1"/>
              <a:t>O’War</a:t>
            </a:r>
            <a:r>
              <a:rPr lang="en-US" sz="2200" dirty="0"/>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47449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15.12 sea anemone </a:t>
            </a:r>
          </a:p>
        </p:txBody>
      </p:sp>
      <p:pic>
        <p:nvPicPr>
          <p:cNvPr id="6" name="Figure" descr="A photo of a sea anemone with a pink, oval body surrounded by thick, waving tentac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t>Sea anemones are cnidarians of class </a:t>
            </a:r>
            <a:r>
              <a:rPr lang="en-US" sz="1600" dirty="0" err="1"/>
              <a:t>Anthozoa</a:t>
            </a:r>
            <a:r>
              <a:rPr lang="en-US" sz="1600" dirty="0"/>
              <a:t>. (credit: “Dancing With </a:t>
            </a:r>
            <a:r>
              <a:rPr lang="cs-CZ" sz="1600" dirty="0" err="1"/>
              <a:t>Ghosts</a:t>
            </a:r>
            <a:r>
              <a:rPr lang="en-US" sz="1600" dirty="0"/>
              <a:t>”</a:t>
            </a:r>
            <a:r>
              <a:rPr lang="cs-CZ" sz="1600" dirty="0"/>
              <a:t>/</a:t>
            </a:r>
            <a:r>
              <a:rPr lang="cs-CZ" sz="1600" dirty="0" err="1"/>
              <a:t>Flickr</a:t>
            </a:r>
            <a:r>
              <a:rPr lang="cs-CZ" sz="1600" dirty="0"/>
              <a:t>)</a:t>
            </a:r>
            <a:endParaRPr lang="en-US" sz="1600" dirty="0"/>
          </a:p>
        </p:txBody>
      </p:sp>
      <p:sp>
        <p:nvSpPr>
          <p:cNvPr id="9" name="Disclaimer">
            <a:extLst>
              <a:ext uri="{FF2B5EF4-FFF2-40B4-BE49-F238E27FC236}">
                <a16:creationId xmlns:a16="http://schemas.microsoft.com/office/drawing/2014/main" id="{7C4B5984-0C91-467D-9F07-47E15EE8A40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346870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15.1 leaf chameleon  </a:t>
            </a:r>
          </a:p>
        </p:txBody>
      </p:sp>
      <p:pic>
        <p:nvPicPr>
          <p:cNvPr id="9" name="Figure" descr="The photo shows a mottled brown chameleon that blends into the leaf it sits 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55" r="-6355"/>
          <a:stretch>
            <a:fillRect/>
          </a:stretch>
        </p:blipFill>
        <p:spPr/>
      </p:pic>
      <p:sp>
        <p:nvSpPr>
          <p:cNvPr id="7" name="Figure Legend"/>
          <p:cNvSpPr>
            <a:spLocks noGrp="1"/>
          </p:cNvSpPr>
          <p:nvPr>
            <p:ph type="body" sz="quarter" idx="14"/>
          </p:nvPr>
        </p:nvSpPr>
        <p:spPr/>
        <p:txBody>
          <a:bodyPr>
            <a:noAutofit/>
          </a:bodyPr>
          <a:lstStyle/>
          <a:p>
            <a:r>
              <a:rPr lang="en-US" sz="1600" dirty="0"/>
              <a:t>The leaf chameleon (</a:t>
            </a:r>
            <a:r>
              <a:rPr lang="en-US" sz="1600" i="1" dirty="0" err="1"/>
              <a:t>Brookesia</a:t>
            </a:r>
            <a:r>
              <a:rPr lang="en-US" sz="1600" i="1" dirty="0"/>
              <a:t> </a:t>
            </a:r>
            <a:r>
              <a:rPr lang="en-US" sz="1600" i="1" dirty="0" err="1"/>
              <a:t>micra</a:t>
            </a:r>
            <a:r>
              <a:rPr lang="en-US" sz="1600" dirty="0"/>
              <a:t>) was discovered in northern Madagascar in 2012. At just over one inch long, it is the smallest known chameleon. (credit: modification of work by Frank </a:t>
            </a:r>
            <a:r>
              <a:rPr lang="da-DK" sz="1600" dirty="0" err="1"/>
              <a:t>Glaw</a:t>
            </a:r>
            <a:r>
              <a:rPr lang="da-DK" sz="1600" dirty="0"/>
              <a:t>, et al., PLOS)</a:t>
            </a:r>
            <a:endParaRPr lang="en-US" sz="1600" dirty="0"/>
          </a:p>
        </p:txBody>
      </p:sp>
      <p:sp>
        <p:nvSpPr>
          <p:cNvPr id="6" name="Disclaimer">
            <a:extLst>
              <a:ext uri="{FF2B5EF4-FFF2-40B4-BE49-F238E27FC236}">
                <a16:creationId xmlns:a16="http://schemas.microsoft.com/office/drawing/2014/main" id="{F2CD2FB3-DFAF-4A44-9E46-267AF097C75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15.13 jellyfish </a:t>
            </a:r>
          </a:p>
        </p:txBody>
      </p:sp>
      <p:pic>
        <p:nvPicPr>
          <p:cNvPr id="6" name="Figure" descr="A photo of a bright red jellyfish with a dome-shaped body. Long tentacles drift from the bottom edge of the dome, and ribbon-like appendages trail from the middle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98" r="-36598"/>
          <a:stretch>
            <a:fillRect/>
          </a:stretch>
        </p:blipFill>
        <p:spPr/>
      </p:pic>
      <p:sp>
        <p:nvSpPr>
          <p:cNvPr id="7" name="Figure Legend"/>
          <p:cNvSpPr>
            <a:spLocks noGrp="1"/>
          </p:cNvSpPr>
          <p:nvPr>
            <p:ph type="body" sz="quarter" idx="14"/>
          </p:nvPr>
        </p:nvSpPr>
        <p:spPr/>
        <p:txBody>
          <a:bodyPr>
            <a:normAutofit/>
          </a:bodyPr>
          <a:lstStyle/>
          <a:p>
            <a:r>
              <a:rPr lang="en-US" sz="1600" dirty="0"/>
              <a:t>Scyphozoans include the jellies. (credit: “Jimg944”/Flickr)</a:t>
            </a:r>
          </a:p>
        </p:txBody>
      </p:sp>
      <p:sp>
        <p:nvSpPr>
          <p:cNvPr id="9" name="Disclaimer">
            <a:extLst>
              <a:ext uri="{FF2B5EF4-FFF2-40B4-BE49-F238E27FC236}">
                <a16:creationId xmlns:a16="http://schemas.microsoft.com/office/drawing/2014/main" id="{3684BFC6-2928-4673-B3F4-52A31F1B8CB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613334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15.14 box jelly </a:t>
            </a:r>
          </a:p>
        </p:txBody>
      </p:sp>
      <p:pic>
        <p:nvPicPr>
          <p:cNvPr id="9" name="Figure" descr="Part a shows an illustration of a Chirodropus gorilla box jellyfish. It has a tall, square dome with four pedalia, clusters of tentacles hanging down, and a delicate skirt inside. Part b is a light microscopy photo of a hydra, which is a long tubular stalk with eight long, thin, radially arranged tentacles at one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07" r="-26307"/>
          <a:stretch>
            <a:fillRect/>
          </a:stretch>
        </p:blipFill>
        <p:spPr/>
      </p:pic>
      <p:sp>
        <p:nvSpPr>
          <p:cNvPr id="7" name="Figure Legend"/>
          <p:cNvSpPr>
            <a:spLocks noGrp="1"/>
          </p:cNvSpPr>
          <p:nvPr>
            <p:ph type="body" sz="quarter" idx="14"/>
          </p:nvPr>
        </p:nvSpPr>
        <p:spPr/>
        <p:txBody>
          <a:bodyPr>
            <a:normAutofit/>
          </a:bodyPr>
          <a:lstStyle/>
          <a:p>
            <a:r>
              <a:rPr lang="en-US" sz="1600" dirty="0"/>
              <a:t>A </a:t>
            </a:r>
            <a:r>
              <a:rPr lang="en-US" sz="1600" dirty="0">
                <a:solidFill>
                  <a:srgbClr val="6CB255"/>
                </a:solidFill>
              </a:rPr>
              <a:t>(a)</a:t>
            </a:r>
            <a:r>
              <a:rPr lang="en-US" sz="1600" dirty="0"/>
              <a:t> box jelly is an example from class </a:t>
            </a:r>
            <a:r>
              <a:rPr lang="en-US" sz="1600" dirty="0" err="1"/>
              <a:t>Cubozoa</a:t>
            </a:r>
            <a:r>
              <a:rPr lang="en-US" sz="1600" dirty="0"/>
              <a:t>. The </a:t>
            </a:r>
            <a:r>
              <a:rPr lang="en-US" sz="1600" dirty="0">
                <a:solidFill>
                  <a:srgbClr val="6CB255"/>
                </a:solidFill>
              </a:rPr>
              <a:t>(b)</a:t>
            </a:r>
            <a:r>
              <a:rPr lang="en-US" sz="1600" dirty="0"/>
              <a:t> hydra is from class Hydrozoa. (credit b: scale-bar data from Matt Russell)</a:t>
            </a:r>
          </a:p>
        </p:txBody>
      </p:sp>
      <p:sp>
        <p:nvSpPr>
          <p:cNvPr id="6" name="Disclaimer">
            <a:extLst>
              <a:ext uri="{FF2B5EF4-FFF2-40B4-BE49-F238E27FC236}">
                <a16:creationId xmlns:a16="http://schemas.microsoft.com/office/drawing/2014/main" id="{2C550358-FF2D-4D47-A481-A902796B18C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530423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Jellyfish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View this video to learn more about the deadly toxins of the box jellyfish.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http://openstaxcollege.org/l/box_jellyfish</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1033803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normAutofit fontScale="90000"/>
          </a:bodyPr>
          <a:lstStyle/>
          <a:p>
            <a:r>
              <a:rPr lang="en-US" dirty="0"/>
              <a:t>Flatworms, nematodes and arthropods (15.3)</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062912" cy="4900021"/>
          </a:xfrm>
        </p:spPr>
        <p:txBody>
          <a:bodyPr/>
          <a:lstStyle/>
          <a:p>
            <a:pPr marL="342900" indent="-342900">
              <a:buFont typeface="Arial" panose="020B0604020202020204" pitchFamily="34" charset="0"/>
              <a:buChar char="•"/>
            </a:pPr>
            <a:r>
              <a:rPr lang="en-US" dirty="0"/>
              <a:t>All of the remaining animal phyla we will look at are triploblastic and bilaterally symmetrical.  </a:t>
            </a:r>
          </a:p>
          <a:p>
            <a:pPr marL="342900" indent="-342900">
              <a:buFont typeface="Arial" panose="020B0604020202020204" pitchFamily="34" charset="0"/>
              <a:buChar char="•"/>
            </a:pPr>
            <a:r>
              <a:rPr lang="en-US" dirty="0"/>
              <a:t>Associated with bilateralism is the development of </a:t>
            </a:r>
            <a:r>
              <a:rPr lang="en-US" b="1" dirty="0">
                <a:solidFill>
                  <a:srgbClr val="6CB255"/>
                </a:solidFill>
              </a:rPr>
              <a:t>cephalization</a:t>
            </a:r>
            <a:r>
              <a:rPr lang="en-US" dirty="0"/>
              <a:t>, the evolution of a concentration of nervous tissues and sensory organs in the head region of the organism.  </a:t>
            </a:r>
          </a:p>
          <a:p>
            <a:pPr marL="342900" indent="-342900">
              <a:buFont typeface="Arial" panose="020B0604020202020204" pitchFamily="34" charset="0"/>
              <a:buChar char="•"/>
            </a:pPr>
            <a:r>
              <a:rPr lang="en-US" dirty="0"/>
              <a:t>We will look at three phyla in this section:</a:t>
            </a:r>
          </a:p>
          <a:p>
            <a:pPr marL="1074420" lvl="1" indent="-342900">
              <a:buFont typeface="Arial" panose="020B0604020202020204" pitchFamily="34" charset="0"/>
              <a:buChar char="•"/>
            </a:pPr>
            <a:r>
              <a:rPr lang="en-US" dirty="0"/>
              <a:t>Flatworms</a:t>
            </a:r>
          </a:p>
          <a:p>
            <a:pPr marL="1074420" lvl="1" indent="-342900">
              <a:buFont typeface="Arial" panose="020B0604020202020204" pitchFamily="34" charset="0"/>
              <a:buChar char="•"/>
            </a:pPr>
            <a:r>
              <a:rPr lang="en-US" dirty="0"/>
              <a:t>Roundworms</a:t>
            </a:r>
          </a:p>
          <a:p>
            <a:pPr marL="1074420" lvl="1" indent="-342900">
              <a:buFont typeface="Arial" panose="020B0604020202020204" pitchFamily="34" charset="0"/>
              <a:buChar char="•"/>
            </a:pPr>
            <a:r>
              <a:rPr lang="en-US" dirty="0"/>
              <a:t>Arthropods</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555988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DC82-2698-4F61-9AD9-82F0A9A9D886}"/>
              </a:ext>
            </a:extLst>
          </p:cNvPr>
          <p:cNvSpPr>
            <a:spLocks noGrp="1"/>
          </p:cNvSpPr>
          <p:nvPr>
            <p:ph type="title"/>
          </p:nvPr>
        </p:nvSpPr>
        <p:spPr/>
        <p:txBody>
          <a:bodyPr>
            <a:normAutofit/>
          </a:bodyPr>
          <a:lstStyle/>
          <a:p>
            <a:r>
              <a:rPr lang="en-US" dirty="0"/>
              <a:t>Flatworms </a:t>
            </a:r>
            <a:r>
              <a:rPr lang="en-US" dirty="0" smtClean="0"/>
              <a:t>1 of 2 (15.3</a:t>
            </a:r>
            <a:r>
              <a:rPr lang="en-US" dirty="0"/>
              <a:t>)</a:t>
            </a:r>
          </a:p>
        </p:txBody>
      </p:sp>
      <p:sp>
        <p:nvSpPr>
          <p:cNvPr id="4" name="Text Placeholder 3">
            <a:extLst>
              <a:ext uri="{FF2B5EF4-FFF2-40B4-BE49-F238E27FC236}">
                <a16:creationId xmlns:a16="http://schemas.microsoft.com/office/drawing/2014/main" id="{FDE673F3-C622-4696-854E-10876EEB6CFA}"/>
              </a:ext>
            </a:extLst>
          </p:cNvPr>
          <p:cNvSpPr>
            <a:spLocks noGrp="1"/>
          </p:cNvSpPr>
          <p:nvPr>
            <p:ph type="body" sz="quarter" idx="14"/>
          </p:nvPr>
        </p:nvSpPr>
        <p:spPr>
          <a:xfrm>
            <a:off x="457199" y="1173480"/>
            <a:ext cx="8329749" cy="5079274"/>
          </a:xfrm>
        </p:spPr>
        <p:txBody>
          <a:bodyPr>
            <a:normAutofit/>
          </a:bodyPr>
          <a:lstStyle/>
          <a:p>
            <a:pPr marL="342900" indent="-342900">
              <a:buFont typeface="Arial" panose="020B0604020202020204" pitchFamily="34" charset="0"/>
              <a:buChar char="•"/>
            </a:pPr>
            <a:r>
              <a:rPr lang="en-US" dirty="0"/>
              <a:t>The flatworms  (</a:t>
            </a:r>
            <a:r>
              <a:rPr lang="en-US" b="1" dirty="0">
                <a:solidFill>
                  <a:srgbClr val="6CB255"/>
                </a:solidFill>
              </a:rPr>
              <a:t>Phylum Platyhelminthes</a:t>
            </a:r>
            <a:r>
              <a:rPr lang="en-US" dirty="0"/>
              <a:t>) include both free-living and parasitic forms.  They are acoelomate. </a:t>
            </a:r>
          </a:p>
          <a:p>
            <a:pPr marL="342900" indent="-342900">
              <a:buFont typeface="Arial" panose="020B0604020202020204" pitchFamily="34" charset="0"/>
              <a:buChar char="•"/>
            </a:pPr>
            <a:r>
              <a:rPr lang="en-US" dirty="0"/>
              <a:t>Free living forms are predators or scavengers.  </a:t>
            </a:r>
          </a:p>
          <a:p>
            <a:pPr marL="342900" indent="-342900">
              <a:buFont typeface="Arial" panose="020B0604020202020204" pitchFamily="34" charset="0"/>
              <a:buChar char="•"/>
            </a:pPr>
            <a:r>
              <a:rPr lang="en-US" dirty="0"/>
              <a:t>Parasitic forms feed from the tissues of their host.  </a:t>
            </a:r>
          </a:p>
          <a:p>
            <a:pPr marL="342900" indent="-342900">
              <a:buFont typeface="Arial" panose="020B0604020202020204" pitchFamily="34" charset="0"/>
              <a:buChar char="•"/>
            </a:pPr>
            <a:r>
              <a:rPr lang="en-US" dirty="0"/>
              <a:t>Most have a simple digestive system with one opening, the mouth, which is used to take in food and expel wastes (Figure 15.15).  </a:t>
            </a:r>
          </a:p>
          <a:p>
            <a:pPr marL="342900" indent="-342900">
              <a:buFont typeface="Arial" panose="020B0604020202020204" pitchFamily="34" charset="0"/>
              <a:buChar char="•"/>
            </a:pPr>
            <a:r>
              <a:rPr lang="en-US" dirty="0"/>
              <a:t>Flatworms also have a simple excretory system and nervous system.</a:t>
            </a:r>
          </a:p>
          <a:p>
            <a:pPr marL="342900" indent="-342900">
              <a:buFont typeface="Arial" panose="020B0604020202020204" pitchFamily="34" charset="0"/>
              <a:buChar char="•"/>
            </a:pPr>
            <a:r>
              <a:rPr lang="en-US" dirty="0"/>
              <a:t>They have no circulatory or respiratory system, thus, gas exchange is by diffusion through the body wall.  This is why they are so flat.  </a:t>
            </a:r>
          </a:p>
          <a:p>
            <a:pPr marL="342900" indent="-342900">
              <a:buFont typeface="Arial" panose="020B0604020202020204" pitchFamily="34" charset="0"/>
              <a:buChar char="•"/>
            </a:pPr>
            <a:r>
              <a:rPr lang="en-US" dirty="0"/>
              <a:t>Most flatworms are hermaphroditic.</a:t>
            </a:r>
          </a:p>
          <a:p>
            <a:pPr marL="342900" indent="-342900">
              <a:buFont typeface="Arial" panose="020B0604020202020204" pitchFamily="34" charset="0"/>
              <a:buChar char="•"/>
            </a:pPr>
            <a:r>
              <a:rPr lang="en-US" dirty="0"/>
              <a:t>Some are capable of asexual reproduction, in which an entire organism can be generated from just a piece of the worm.</a:t>
            </a:r>
          </a:p>
        </p:txBody>
      </p:sp>
    </p:spTree>
    <p:extLst>
      <p:ext uri="{BB962C8B-B14F-4D97-AF65-F5344CB8AC3E}">
        <p14:creationId xmlns:p14="http://schemas.microsoft.com/office/powerpoint/2010/main" val="3448768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DC82-2698-4F61-9AD9-82F0A9A9D886}"/>
              </a:ext>
            </a:extLst>
          </p:cNvPr>
          <p:cNvSpPr>
            <a:spLocks noGrp="1"/>
          </p:cNvSpPr>
          <p:nvPr>
            <p:ph type="title"/>
          </p:nvPr>
        </p:nvSpPr>
        <p:spPr/>
        <p:txBody>
          <a:bodyPr>
            <a:normAutofit/>
          </a:bodyPr>
          <a:lstStyle/>
          <a:p>
            <a:r>
              <a:rPr lang="en-US" dirty="0"/>
              <a:t>Diversity of Flatworms (15.3)</a:t>
            </a:r>
          </a:p>
        </p:txBody>
      </p:sp>
      <p:sp>
        <p:nvSpPr>
          <p:cNvPr id="4" name="Text Placeholder 3">
            <a:extLst>
              <a:ext uri="{FF2B5EF4-FFF2-40B4-BE49-F238E27FC236}">
                <a16:creationId xmlns:a16="http://schemas.microsoft.com/office/drawing/2014/main" id="{FDE673F3-C622-4696-854E-10876EEB6CFA}"/>
              </a:ext>
            </a:extLst>
          </p:cNvPr>
          <p:cNvSpPr>
            <a:spLocks noGrp="1"/>
          </p:cNvSpPr>
          <p:nvPr>
            <p:ph type="body" sz="quarter" idx="14"/>
          </p:nvPr>
        </p:nvSpPr>
        <p:spPr>
          <a:xfrm>
            <a:off x="457200" y="1173480"/>
            <a:ext cx="8062912" cy="4836884"/>
          </a:xfrm>
        </p:spPr>
        <p:txBody>
          <a:bodyPr/>
          <a:lstStyle/>
          <a:p>
            <a:pPr marL="342900" indent="-342900">
              <a:buFont typeface="Arial" panose="020B0604020202020204" pitchFamily="34" charset="0"/>
              <a:buChar char="•"/>
            </a:pPr>
            <a:r>
              <a:rPr lang="en-US" dirty="0"/>
              <a:t>Flatworms are classified into 3 classes (Figure 15.16).  </a:t>
            </a:r>
          </a:p>
          <a:p>
            <a:pPr marL="342900" indent="-342900">
              <a:buFont typeface="Arial" panose="020B0604020202020204" pitchFamily="34" charset="0"/>
              <a:buChar char="•"/>
            </a:pPr>
            <a:r>
              <a:rPr lang="en-US" dirty="0"/>
              <a:t>Free living flatworms are called planarians.  This group includes mainly marine species, although some live in freshwater or moist terrestrial environments.  </a:t>
            </a:r>
          </a:p>
          <a:p>
            <a:pPr marL="342900" indent="-342900">
              <a:buFont typeface="Arial" panose="020B0604020202020204" pitchFamily="34" charset="0"/>
              <a:buChar char="•"/>
            </a:pPr>
            <a:r>
              <a:rPr lang="en-US" dirty="0"/>
              <a:t>Another group includes external parasites of fish.  The adult either  produces enzymes that digests the host tissues or grazes on surface mucus and skin particles.  </a:t>
            </a:r>
          </a:p>
          <a:p>
            <a:pPr marL="342900" indent="-342900">
              <a:buFont typeface="Arial" panose="020B0604020202020204" pitchFamily="34" charset="0"/>
              <a:buChar char="•"/>
            </a:pPr>
            <a:r>
              <a:rPr lang="en-US" dirty="0"/>
              <a:t>The flukes are internal parasites of mollusks and other groups, including humans.  </a:t>
            </a:r>
          </a:p>
          <a:p>
            <a:pPr marL="1074420" lvl="1" indent="-342900">
              <a:buFont typeface="Arial" panose="020B0604020202020204" pitchFamily="34" charset="0"/>
              <a:buChar char="•"/>
            </a:pPr>
            <a:r>
              <a:rPr lang="en-US" dirty="0"/>
              <a:t>They have complex life cycles involving multiple hosts.  </a:t>
            </a:r>
          </a:p>
          <a:p>
            <a:pPr marL="1074420" lvl="1" indent="-342900">
              <a:buFont typeface="Arial" panose="020B0604020202020204" pitchFamily="34" charset="0"/>
              <a:buChar char="•"/>
            </a:pPr>
            <a:r>
              <a:rPr lang="en-US" dirty="0"/>
              <a:t>They are responsible for serious human diseases, including schistosomiasis, which is caused by a blood fluke.  This disease affects about 200 million people in the tropics.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7741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DC82-2698-4F61-9AD9-82F0A9A9D886}"/>
              </a:ext>
            </a:extLst>
          </p:cNvPr>
          <p:cNvSpPr>
            <a:spLocks noGrp="1"/>
          </p:cNvSpPr>
          <p:nvPr>
            <p:ph type="title"/>
          </p:nvPr>
        </p:nvSpPr>
        <p:spPr/>
        <p:txBody>
          <a:bodyPr>
            <a:normAutofit/>
          </a:bodyPr>
          <a:lstStyle/>
          <a:p>
            <a:r>
              <a:rPr lang="en-US" dirty="0" smtClean="0"/>
              <a:t>Flatworms 2 of 2 </a:t>
            </a:r>
            <a:r>
              <a:rPr lang="en-US" dirty="0"/>
              <a:t>(15.3)</a:t>
            </a:r>
          </a:p>
        </p:txBody>
      </p:sp>
      <p:sp>
        <p:nvSpPr>
          <p:cNvPr id="4" name="Text Placeholder 3">
            <a:extLst>
              <a:ext uri="{FF2B5EF4-FFF2-40B4-BE49-F238E27FC236}">
                <a16:creationId xmlns:a16="http://schemas.microsoft.com/office/drawing/2014/main" id="{FDE673F3-C622-4696-854E-10876EEB6CFA}"/>
              </a:ext>
            </a:extLst>
          </p:cNvPr>
          <p:cNvSpPr>
            <a:spLocks noGrp="1"/>
          </p:cNvSpPr>
          <p:nvPr>
            <p:ph type="body" sz="quarter" idx="14"/>
          </p:nvPr>
        </p:nvSpPr>
        <p:spPr>
          <a:xfrm>
            <a:off x="457199" y="1173480"/>
            <a:ext cx="8329749" cy="4836884"/>
          </a:xfrm>
        </p:spPr>
        <p:txBody>
          <a:bodyPr/>
          <a:lstStyle/>
          <a:p>
            <a:pPr marL="342900" indent="-342900">
              <a:buFont typeface="Arial" panose="020B0604020202020204" pitchFamily="34" charset="0"/>
              <a:buChar char="•"/>
            </a:pPr>
            <a:r>
              <a:rPr lang="en-US" dirty="0"/>
              <a:t>The final group of flatworms are the tapeworms.  They are also internal parasites, mainly of vertebrates.  </a:t>
            </a:r>
          </a:p>
          <a:p>
            <a:pPr marL="1074420" lvl="1" indent="-342900">
              <a:buFont typeface="Arial" panose="020B0604020202020204" pitchFamily="34" charset="0"/>
              <a:buChar char="•"/>
            </a:pPr>
            <a:r>
              <a:rPr lang="en-US" dirty="0"/>
              <a:t>Tapeworms live in the intestines of the primary host, remaining attached to the intestinal lining by its anterior end.  </a:t>
            </a:r>
          </a:p>
          <a:p>
            <a:pPr marL="1074420" lvl="1" indent="-342900">
              <a:buFont typeface="Arial" panose="020B0604020202020204" pitchFamily="34" charset="0"/>
              <a:buChar char="•"/>
            </a:pPr>
            <a:r>
              <a:rPr lang="en-US" dirty="0"/>
              <a:t>The rest of the tapeworm body is reproductive units, containing sperm and eggs.  </a:t>
            </a:r>
          </a:p>
          <a:p>
            <a:pPr marL="1074420" lvl="1" indent="-342900">
              <a:buFont typeface="Arial" panose="020B0604020202020204" pitchFamily="34" charset="0"/>
              <a:buChar char="•"/>
            </a:pPr>
            <a:r>
              <a:rPr lang="en-US" dirty="0"/>
              <a:t>They do not have a digestive system and absorb nutrients directly from the intestines of the host through their body wall.  </a:t>
            </a:r>
          </a:p>
        </p:txBody>
      </p:sp>
    </p:spTree>
    <p:extLst>
      <p:ext uri="{BB962C8B-B14F-4D97-AF65-F5344CB8AC3E}">
        <p14:creationId xmlns:p14="http://schemas.microsoft.com/office/powerpoint/2010/main" val="3995649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15.15 a free-living flatworm </a:t>
            </a:r>
          </a:p>
        </p:txBody>
      </p:sp>
      <p:pic>
        <p:nvPicPr>
          <p:cNvPr id="9" name="Figure" descr="The illustration shows the digestive, nervous, and excretory systems in a flat, worm-like Planaria. The digestive system starts at the ventral mouth opening in the middle of the animal, and then extends to the head and tail with many lateral branches. The nervous system has two cerebral ganglia at the eyes in the head, and two longitudinal nerve cords with transverse connections along the length of the body to the tail. The excretory system is arranged in two long mesh-like structures down each side of the body. An enlargement shows a detailed flame cell, which has a bundle of cilia at one end. The cilia extend down into an excretory tube, which has slits near the cilia to allow waste fluid to enter the excretory tube and exit the animal at the excretory po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316" r="-19316"/>
          <a:stretch>
            <a:fillRect/>
          </a:stretch>
        </p:blipFill>
        <p:spPr/>
      </p:pic>
      <p:sp>
        <p:nvSpPr>
          <p:cNvPr id="7" name="Figure Legend"/>
          <p:cNvSpPr>
            <a:spLocks noGrp="1"/>
          </p:cNvSpPr>
          <p:nvPr>
            <p:ph type="body" sz="quarter" idx="14"/>
          </p:nvPr>
        </p:nvSpPr>
        <p:spPr/>
        <p:txBody>
          <a:bodyPr>
            <a:normAutofit/>
          </a:bodyPr>
          <a:lstStyle/>
          <a:p>
            <a:r>
              <a:rPr lang="en-US" sz="1600" dirty="0"/>
              <a:t>This planarian is a free-living flatworm that has an incomplete digestive system, an excretory system with a network of tubules throughout the body, and a nervous system made up of nerve cords running the length of the body with a concentration of nerves and </a:t>
            </a:r>
            <a:r>
              <a:rPr lang="en-US" sz="1600" dirty="0" err="1"/>
              <a:t>photosensory</a:t>
            </a:r>
            <a:r>
              <a:rPr lang="en-US" sz="1600" dirty="0"/>
              <a:t> and chemosensory cells at the anterior end.</a:t>
            </a:r>
          </a:p>
        </p:txBody>
      </p:sp>
      <p:sp>
        <p:nvSpPr>
          <p:cNvPr id="6" name="Disclaimer">
            <a:extLst>
              <a:ext uri="{FF2B5EF4-FFF2-40B4-BE49-F238E27FC236}">
                <a16:creationId xmlns:a16="http://schemas.microsoft.com/office/drawing/2014/main" id="{4797810A-52B2-4CF8-AF3A-ED2AD2F8E5A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285252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15.16 diversity of flatworms </a:t>
            </a:r>
          </a:p>
        </p:txBody>
      </p:sp>
      <p:pic>
        <p:nvPicPr>
          <p:cNvPr id="10" name="Figure" descr="Four photos of flatworms are depicted. Photo a shows a dark, opaque, wavy-edged, speckled flatworm, about three times as long as it is wide. Photo b shows a transparent, brown flatworm, with a length about eight times the width, and a slightly arrow-shaped head with two eyes. Photo c shows an oval, transparent brown flatworm, with a circular sucker at the front end and one near the middle. Photo d shows a very long, narrow, flat, white tapewo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890" r="-48890"/>
          <a:stretch>
            <a:fillRect/>
          </a:stretch>
        </p:blipFill>
        <p:spPr/>
      </p:pic>
      <p:sp>
        <p:nvSpPr>
          <p:cNvPr id="7" name="Figure Legend"/>
          <p:cNvSpPr>
            <a:spLocks noGrp="1"/>
          </p:cNvSpPr>
          <p:nvPr>
            <p:ph type="body" sz="quarter" idx="14"/>
          </p:nvPr>
        </p:nvSpPr>
        <p:spPr/>
        <p:txBody>
          <a:bodyPr>
            <a:noAutofit/>
          </a:bodyPr>
          <a:lstStyle/>
          <a:p>
            <a:r>
              <a:rPr lang="en-US" sz="1330" dirty="0"/>
              <a:t>Phylum Platyhelminthes is divided into four classes: </a:t>
            </a:r>
            <a:r>
              <a:rPr lang="en-US" sz="1330" dirty="0">
                <a:solidFill>
                  <a:srgbClr val="6CB255"/>
                </a:solidFill>
              </a:rPr>
              <a:t>(a) </a:t>
            </a:r>
            <a:r>
              <a:rPr lang="en-US" sz="1330" dirty="0"/>
              <a:t>Bedford’s Flatworm (</a:t>
            </a:r>
            <a:r>
              <a:rPr lang="en-US" sz="1330" i="1" dirty="0" err="1"/>
              <a:t>Pseudobiceros</a:t>
            </a:r>
            <a:r>
              <a:rPr lang="en-US" sz="1330" i="1" dirty="0"/>
              <a:t> </a:t>
            </a:r>
            <a:r>
              <a:rPr lang="en-US" sz="1330" i="1" dirty="0" err="1"/>
              <a:t>bedfordi</a:t>
            </a:r>
            <a:r>
              <a:rPr lang="en-US" sz="1330" dirty="0"/>
              <a:t>) and the </a:t>
            </a:r>
            <a:r>
              <a:rPr lang="en-US" sz="1330" dirty="0">
                <a:solidFill>
                  <a:srgbClr val="6CB255"/>
                </a:solidFill>
              </a:rPr>
              <a:t>(b) </a:t>
            </a:r>
            <a:r>
              <a:rPr lang="en-US" sz="1330" dirty="0"/>
              <a:t>planarian belong to class </a:t>
            </a:r>
            <a:r>
              <a:rPr lang="en-US" sz="1330" dirty="0" err="1"/>
              <a:t>Turbellaria</a:t>
            </a:r>
            <a:r>
              <a:rPr lang="en-US" sz="1330" dirty="0"/>
              <a:t>; </a:t>
            </a:r>
            <a:r>
              <a:rPr lang="en-US" sz="1330" dirty="0">
                <a:solidFill>
                  <a:srgbClr val="6CB255"/>
                </a:solidFill>
              </a:rPr>
              <a:t>(c)</a:t>
            </a:r>
            <a:r>
              <a:rPr lang="en-US" sz="1330" dirty="0"/>
              <a:t> the </a:t>
            </a:r>
            <a:r>
              <a:rPr lang="en-US" sz="1330" dirty="0" err="1"/>
              <a:t>Trematoda</a:t>
            </a:r>
            <a:r>
              <a:rPr lang="en-US" sz="1330" dirty="0"/>
              <a:t> class includes about 20,000 species, most of which are parasitic; </a:t>
            </a:r>
            <a:r>
              <a:rPr lang="en-US" sz="1330" dirty="0">
                <a:solidFill>
                  <a:srgbClr val="6CB255"/>
                </a:solidFill>
              </a:rPr>
              <a:t>(d)</a:t>
            </a:r>
            <a:r>
              <a:rPr lang="en-US" sz="1330" dirty="0"/>
              <a:t> class </a:t>
            </a:r>
            <a:r>
              <a:rPr lang="en-US" sz="1330" dirty="0" err="1"/>
              <a:t>Cestoda</a:t>
            </a:r>
            <a:r>
              <a:rPr lang="en-US" sz="1330" dirty="0"/>
              <a:t> includes tapeworms such as this </a:t>
            </a:r>
            <a:r>
              <a:rPr lang="en-US" sz="1330" i="1" dirty="0" err="1"/>
              <a:t>Taenia</a:t>
            </a:r>
            <a:r>
              <a:rPr lang="en-US" sz="1330" i="1" dirty="0"/>
              <a:t> </a:t>
            </a:r>
            <a:r>
              <a:rPr lang="en-US" sz="1330" i="1" dirty="0" err="1"/>
              <a:t>saginata</a:t>
            </a:r>
            <a:r>
              <a:rPr lang="en-US" sz="1330" dirty="0"/>
              <a:t>; and the parasitic class </a:t>
            </a:r>
            <a:r>
              <a:rPr lang="en-US" sz="1330" dirty="0" err="1"/>
              <a:t>Monogenea</a:t>
            </a:r>
            <a:r>
              <a:rPr lang="en-US" sz="1330" dirty="0"/>
              <a:t> (not shown). (credit a: modification of work by Jan </a:t>
            </a:r>
            <a:r>
              <a:rPr lang="en-US" sz="1330" dirty="0" err="1"/>
              <a:t>Derk</a:t>
            </a:r>
            <a:r>
              <a:rPr lang="en-US" sz="1330" dirty="0"/>
              <a:t>; credit c: modification of work by “Sahaquiel9102”/Wikimedia Commons; credit d: modification of work by CDC)</a:t>
            </a:r>
          </a:p>
        </p:txBody>
      </p:sp>
      <p:sp>
        <p:nvSpPr>
          <p:cNvPr id="6" name="Disclaimer">
            <a:extLst>
              <a:ext uri="{FF2B5EF4-FFF2-40B4-BE49-F238E27FC236}">
                <a16:creationId xmlns:a16="http://schemas.microsoft.com/office/drawing/2014/main" id="{232A5F05-E843-4205-8F88-EFABA0E44D1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497006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DC82-2698-4F61-9AD9-82F0A9A9D886}"/>
              </a:ext>
            </a:extLst>
          </p:cNvPr>
          <p:cNvSpPr>
            <a:spLocks noGrp="1"/>
          </p:cNvSpPr>
          <p:nvPr>
            <p:ph type="title"/>
          </p:nvPr>
        </p:nvSpPr>
        <p:spPr/>
        <p:txBody>
          <a:bodyPr>
            <a:normAutofit/>
          </a:bodyPr>
          <a:lstStyle/>
          <a:p>
            <a:r>
              <a:rPr lang="en-US" dirty="0"/>
              <a:t>Nematodes (15.3)</a:t>
            </a:r>
          </a:p>
        </p:txBody>
      </p:sp>
      <p:sp>
        <p:nvSpPr>
          <p:cNvPr id="4" name="Text Placeholder 3">
            <a:extLst>
              <a:ext uri="{FF2B5EF4-FFF2-40B4-BE49-F238E27FC236}">
                <a16:creationId xmlns:a16="http://schemas.microsoft.com/office/drawing/2014/main" id="{FDE673F3-C622-4696-854E-10876EEB6CFA}"/>
              </a:ext>
            </a:extLst>
          </p:cNvPr>
          <p:cNvSpPr>
            <a:spLocks noGrp="1"/>
          </p:cNvSpPr>
          <p:nvPr>
            <p:ph type="body" sz="quarter" idx="14"/>
          </p:nvPr>
        </p:nvSpPr>
        <p:spPr>
          <a:xfrm>
            <a:off x="457199" y="1173480"/>
            <a:ext cx="8303623" cy="4836884"/>
          </a:xfrm>
        </p:spPr>
        <p:txBody>
          <a:bodyPr/>
          <a:lstStyle/>
          <a:p>
            <a:pPr marL="342900" indent="-342900">
              <a:buFont typeface="Arial" panose="020B0604020202020204" pitchFamily="34" charset="0"/>
              <a:buChar char="•"/>
            </a:pPr>
            <a:r>
              <a:rPr lang="en-US" dirty="0"/>
              <a:t>Phylum </a:t>
            </a:r>
            <a:r>
              <a:rPr lang="en-US" b="1" dirty="0">
                <a:solidFill>
                  <a:srgbClr val="6CB255"/>
                </a:solidFill>
              </a:rPr>
              <a:t>Nematoda</a:t>
            </a:r>
            <a:r>
              <a:rPr lang="en-US" dirty="0"/>
              <a:t> includes roundworms, which are pseudocoelomate.  </a:t>
            </a:r>
          </a:p>
          <a:p>
            <a:pPr marL="342900" indent="-342900">
              <a:buFont typeface="Arial" panose="020B0604020202020204" pitchFamily="34" charset="0"/>
              <a:buChar char="•"/>
            </a:pPr>
            <a:r>
              <a:rPr lang="en-US" dirty="0"/>
              <a:t>They are present in all habitats and are extremely common, although they are usually not visible (Figure 15.17).  </a:t>
            </a:r>
          </a:p>
          <a:p>
            <a:pPr marL="342900" indent="-342900">
              <a:buFont typeface="Arial" panose="020B0604020202020204" pitchFamily="34" charset="0"/>
              <a:buChar char="•"/>
            </a:pPr>
            <a:r>
              <a:rPr lang="en-US" dirty="0"/>
              <a:t>Nematodes have a flexible, outer exoskeleton called a </a:t>
            </a:r>
            <a:r>
              <a:rPr lang="en-US" b="1" dirty="0">
                <a:solidFill>
                  <a:srgbClr val="6CB255"/>
                </a:solidFill>
              </a:rPr>
              <a:t>cuticle</a:t>
            </a:r>
            <a:r>
              <a:rPr lang="en-US" dirty="0"/>
              <a:t>.  The cuticle is made of chitin.  (Recall that we also saw chitin in fungi).</a:t>
            </a:r>
          </a:p>
          <a:p>
            <a:pPr marL="342900" indent="-342900">
              <a:buFont typeface="Arial" panose="020B0604020202020204" pitchFamily="34" charset="0"/>
              <a:buChar char="•"/>
            </a:pPr>
            <a:r>
              <a:rPr lang="en-US" dirty="0"/>
              <a:t>Because the cuticle is so tough, it restricts movement of the worm and must be periodically shed.  This is called </a:t>
            </a:r>
            <a:r>
              <a:rPr lang="en-US" b="1" dirty="0">
                <a:solidFill>
                  <a:srgbClr val="6CB255"/>
                </a:solidFill>
              </a:rPr>
              <a:t>ecdysis</a:t>
            </a:r>
            <a:r>
              <a:rPr lang="en-US" dirty="0"/>
              <a:t>.  </a:t>
            </a:r>
          </a:p>
          <a:p>
            <a:pPr marL="342900" indent="-342900">
              <a:buFont typeface="Arial" panose="020B0604020202020204" pitchFamily="34" charset="0"/>
              <a:buChar char="•"/>
            </a:pPr>
            <a:r>
              <a:rPr lang="en-US" dirty="0"/>
              <a:t>This group includes both free-living and parasitic forms.  </a:t>
            </a:r>
          </a:p>
          <a:p>
            <a:pPr marL="342900" indent="-342900">
              <a:buFont typeface="Arial" panose="020B0604020202020204" pitchFamily="34" charset="0"/>
              <a:buChar char="•"/>
            </a:pPr>
            <a:r>
              <a:rPr lang="en-US" dirty="0"/>
              <a:t>They have complete digestive systems, with both a mouth and anus.  </a:t>
            </a:r>
          </a:p>
          <a:p>
            <a:pPr marL="342900" indent="-342900">
              <a:buFont typeface="Arial" panose="020B0604020202020204" pitchFamily="34" charset="0"/>
              <a:buChar char="•"/>
            </a:pPr>
            <a:r>
              <a:rPr lang="en-US" dirty="0"/>
              <a:t>Some are hermaphroditic but most have separate sexes.  </a:t>
            </a:r>
          </a:p>
        </p:txBody>
      </p:sp>
    </p:spTree>
    <p:extLst>
      <p:ext uri="{BB962C8B-B14F-4D97-AF65-F5344CB8AC3E}">
        <p14:creationId xmlns:p14="http://schemas.microsoft.com/office/powerpoint/2010/main" val="2829952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lstStyle/>
          <a:p>
            <a:r>
              <a:rPr lang="en-US" dirty="0"/>
              <a:t>FEATURES OF THE ANIMAL KINGDOM (15.1)</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062912" cy="4900021"/>
          </a:xfrm>
        </p:spPr>
        <p:txBody>
          <a:bodyPr/>
          <a:lstStyle/>
          <a:p>
            <a:pPr marL="342900" indent="-342900">
              <a:buFont typeface="Arial" panose="020B0604020202020204" pitchFamily="34" charset="0"/>
              <a:buChar char="•"/>
            </a:pPr>
            <a:r>
              <a:rPr lang="en-US" dirty="0"/>
              <a:t>All animals are eukaryotic and multicellular. </a:t>
            </a:r>
          </a:p>
          <a:p>
            <a:pPr marL="342900" indent="-342900">
              <a:buFont typeface="Arial" panose="020B0604020202020204" pitchFamily="34" charset="0"/>
              <a:buChar char="•"/>
            </a:pPr>
            <a:r>
              <a:rPr lang="en-US" dirty="0"/>
              <a:t>Most animals can move, at least during certain life stages.</a:t>
            </a:r>
          </a:p>
          <a:p>
            <a:pPr marL="342900" indent="-342900">
              <a:buFont typeface="Arial" panose="020B0604020202020204" pitchFamily="34" charset="0"/>
              <a:buChar char="•"/>
            </a:pPr>
            <a:r>
              <a:rPr lang="en-US" dirty="0"/>
              <a:t>Animals are </a:t>
            </a:r>
            <a:r>
              <a:rPr lang="en-US" b="1" dirty="0">
                <a:solidFill>
                  <a:srgbClr val="6CB255"/>
                </a:solidFill>
              </a:rPr>
              <a:t>heterotrophic</a:t>
            </a:r>
            <a:r>
              <a:rPr lang="en-US" dirty="0"/>
              <a:t>, ingesting living or dead organic matter (Figure 15.2). </a:t>
            </a:r>
          </a:p>
          <a:p>
            <a:pPr marL="342900" indent="-342900">
              <a:buFont typeface="Arial" panose="020B0604020202020204" pitchFamily="34" charset="0"/>
              <a:buChar char="•"/>
            </a:pPr>
            <a:r>
              <a:rPr lang="en-US" dirty="0"/>
              <a:t>Animals can be carnivores, herbivores, omnivores or parasites.</a:t>
            </a:r>
          </a:p>
          <a:p>
            <a:pPr marL="342900" indent="-342900">
              <a:buFont typeface="Arial" panose="020B0604020202020204" pitchFamily="34" charset="0"/>
              <a:buChar char="•"/>
            </a:pPr>
            <a:r>
              <a:rPr lang="en-US" dirty="0"/>
              <a:t>Most animals reproduce sexually. </a:t>
            </a:r>
          </a:p>
          <a:p>
            <a:pPr marL="342900" indent="-342900">
              <a:buFont typeface="Arial" panose="020B0604020202020204" pitchFamily="34" charset="0"/>
              <a:buChar char="•"/>
            </a:pPr>
            <a:r>
              <a:rPr lang="en-US" dirty="0"/>
              <a:t>Most animals have specialized tissues.  A </a:t>
            </a:r>
            <a:r>
              <a:rPr lang="en-US" b="1" dirty="0">
                <a:solidFill>
                  <a:srgbClr val="6CB255"/>
                </a:solidFill>
              </a:rPr>
              <a:t>tissue</a:t>
            </a:r>
            <a:r>
              <a:rPr lang="en-US" dirty="0"/>
              <a:t> is a collection of similar cells with specialized functions.  </a:t>
            </a:r>
          </a:p>
          <a:p>
            <a:pPr marL="1074420" lvl="1" indent="-342900">
              <a:buFont typeface="Arial" panose="020B0604020202020204" pitchFamily="34" charset="0"/>
              <a:buChar char="•"/>
            </a:pPr>
            <a:r>
              <a:rPr lang="en-US" dirty="0"/>
              <a:t>Examples of animal tissues are epithelial, connective, muscle and nervous.  </a:t>
            </a:r>
          </a:p>
          <a:p>
            <a:pPr marL="107442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71770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6CB255"/>
                </a:solidFill>
              </a:rPr>
              <a:t>Nematodes Figure 15.17</a:t>
            </a:r>
          </a:p>
        </p:txBody>
      </p:sp>
      <p:pic>
        <p:nvPicPr>
          <p:cNvPr id="3" name="Figure" descr="Photo a shows a scanning electron micrograph of a nematode. Figure b is a diagram of the anatomy of the nematode. The digestive system begins with a mouth at one end, then the pharynx, intestine, and anus toward the other end. A dorsal nerve runs along the top of the animal and joins a ring-like head ganglion at the front end. There is a long testis located centrally, and a cuticle covers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968088" y="1108075"/>
            <a:ext cx="3552024"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6CB255"/>
                </a:solidFill>
              </a:rPr>
              <a:t>(a) </a:t>
            </a:r>
            <a:r>
              <a:rPr lang="en-US" sz="1600" dirty="0">
                <a:solidFill>
                  <a:schemeClr val="tx1"/>
                </a:solidFill>
              </a:rPr>
              <a:t>An scanning electron micrograph of the nematode </a:t>
            </a:r>
            <a:r>
              <a:rPr lang="en-US" sz="1600" i="1" dirty="0" err="1">
                <a:solidFill>
                  <a:schemeClr val="tx1"/>
                </a:solidFill>
              </a:rPr>
              <a:t>Heterodera</a:t>
            </a:r>
            <a:r>
              <a:rPr lang="en-US" sz="1600" i="1" dirty="0">
                <a:solidFill>
                  <a:schemeClr val="tx1"/>
                </a:solidFill>
              </a:rPr>
              <a:t> </a:t>
            </a:r>
            <a:r>
              <a:rPr lang="en-US" sz="1600" i="1" dirty="0" err="1">
                <a:solidFill>
                  <a:schemeClr val="tx1"/>
                </a:solidFill>
              </a:rPr>
              <a:t>glycines</a:t>
            </a:r>
            <a:r>
              <a:rPr lang="en-US" sz="1600" i="1" dirty="0">
                <a:solidFill>
                  <a:schemeClr val="tx1"/>
                </a:solidFill>
              </a:rPr>
              <a:t> </a:t>
            </a:r>
            <a:r>
              <a:rPr lang="en-US" sz="1600" dirty="0">
                <a:solidFill>
                  <a:schemeClr val="tx1"/>
                </a:solidFill>
              </a:rPr>
              <a:t>and </a:t>
            </a:r>
            <a:r>
              <a:rPr lang="en-US" sz="1600" dirty="0">
                <a:solidFill>
                  <a:srgbClr val="6CB255"/>
                </a:solidFill>
              </a:rPr>
              <a:t>(b) </a:t>
            </a:r>
            <a:r>
              <a:rPr lang="en-US" sz="1600" dirty="0">
                <a:solidFill>
                  <a:schemeClr val="tx1"/>
                </a:solidFill>
              </a:rPr>
              <a:t>a schematic representation of the anatomy of a nematode are shown. (credit a: modification of work by USDA, ARS; scale-bar data from Matt Russell)</a:t>
            </a:r>
          </a:p>
        </p:txBody>
      </p:sp>
      <p:sp>
        <p:nvSpPr>
          <p:cNvPr id="6" name="Disclaimer">
            <a:extLst>
              <a:ext uri="{FF2B5EF4-FFF2-40B4-BE49-F238E27FC236}">
                <a16:creationId xmlns:a16="http://schemas.microsoft.com/office/drawing/2014/main" id="{0195F1BA-ED0D-42C8-98AD-7F85CD650EE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922054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Nematodes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View this video to see nematodes move about and feed on bacteria.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http://openstaxcollege.org/l/nematode</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10006960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DC82-2698-4F61-9AD9-82F0A9A9D886}"/>
              </a:ext>
            </a:extLst>
          </p:cNvPr>
          <p:cNvSpPr>
            <a:spLocks noGrp="1"/>
          </p:cNvSpPr>
          <p:nvPr>
            <p:ph type="title"/>
          </p:nvPr>
        </p:nvSpPr>
        <p:spPr/>
        <p:txBody>
          <a:bodyPr>
            <a:normAutofit/>
          </a:bodyPr>
          <a:lstStyle/>
          <a:p>
            <a:r>
              <a:rPr lang="en-US" dirty="0"/>
              <a:t>arthropods (15.3)</a:t>
            </a:r>
          </a:p>
        </p:txBody>
      </p:sp>
      <p:sp>
        <p:nvSpPr>
          <p:cNvPr id="4" name="Text Placeholder 3">
            <a:extLst>
              <a:ext uri="{FF2B5EF4-FFF2-40B4-BE49-F238E27FC236}">
                <a16:creationId xmlns:a16="http://schemas.microsoft.com/office/drawing/2014/main" id="{FDE673F3-C622-4696-854E-10876EEB6CFA}"/>
              </a:ext>
            </a:extLst>
          </p:cNvPr>
          <p:cNvSpPr>
            <a:spLocks noGrp="1"/>
          </p:cNvSpPr>
          <p:nvPr>
            <p:ph type="body" sz="quarter" idx="14"/>
          </p:nvPr>
        </p:nvSpPr>
        <p:spPr>
          <a:xfrm>
            <a:off x="457200" y="1173480"/>
            <a:ext cx="8062912" cy="4836884"/>
          </a:xfrm>
        </p:spPr>
        <p:txBody>
          <a:bodyPr/>
          <a:lstStyle/>
          <a:p>
            <a:pPr marL="342900" indent="-342900">
              <a:buFont typeface="Arial" panose="020B0604020202020204" pitchFamily="34" charset="0"/>
              <a:buChar char="•"/>
            </a:pPr>
            <a:r>
              <a:rPr lang="en-US" dirty="0"/>
              <a:t>The phylum </a:t>
            </a:r>
            <a:r>
              <a:rPr lang="en-US" b="1" dirty="0">
                <a:solidFill>
                  <a:srgbClr val="6CB255"/>
                </a:solidFill>
              </a:rPr>
              <a:t>Arthropoda</a:t>
            </a:r>
            <a:r>
              <a:rPr lang="en-US" dirty="0"/>
              <a:t> dominates the animal kingdom, with an estimated 85% of known species.  </a:t>
            </a:r>
          </a:p>
          <a:p>
            <a:pPr marL="342900" indent="-342900">
              <a:buFont typeface="Arial" panose="020B0604020202020204" pitchFamily="34" charset="0"/>
              <a:buChar char="•"/>
            </a:pPr>
            <a:r>
              <a:rPr lang="en-US" dirty="0"/>
              <a:t>Important characteristics of this group are segmentation of the body and jointed appendages (Figure 15.18).  </a:t>
            </a:r>
          </a:p>
          <a:p>
            <a:pPr marL="342900" indent="-342900">
              <a:buFont typeface="Arial" panose="020B0604020202020204" pitchFamily="34" charset="0"/>
              <a:buChar char="•"/>
            </a:pPr>
            <a:r>
              <a:rPr lang="en-US" dirty="0"/>
              <a:t>Arthropods are </a:t>
            </a:r>
            <a:r>
              <a:rPr lang="en-US" dirty="0" err="1"/>
              <a:t>eucoelomate</a:t>
            </a:r>
            <a:r>
              <a:rPr lang="en-US" dirty="0"/>
              <a:t> and also shed their tough exoskeleton made of chitin (like nematodes).  This is called ecdysis.  </a:t>
            </a:r>
          </a:p>
          <a:p>
            <a:pPr marL="342900" indent="-342900">
              <a:buFont typeface="Arial" panose="020B0604020202020204" pitchFamily="34" charset="0"/>
              <a:buChar char="•"/>
            </a:pPr>
            <a:r>
              <a:rPr lang="en-US" dirty="0"/>
              <a:t>Segments in arthropods fuse to give rise to functional sections of the body.  Examples include:</a:t>
            </a:r>
          </a:p>
          <a:p>
            <a:pPr marL="1074420" lvl="1" indent="-342900">
              <a:buFont typeface="Arial" panose="020B0604020202020204" pitchFamily="34" charset="0"/>
              <a:buChar char="•"/>
            </a:pPr>
            <a:r>
              <a:rPr lang="en-US" dirty="0"/>
              <a:t>Head, thorax, abdomen </a:t>
            </a:r>
          </a:p>
          <a:p>
            <a:pPr marL="1074420" lvl="1" indent="-342900">
              <a:buFont typeface="Arial" panose="020B0604020202020204" pitchFamily="34" charset="0"/>
              <a:buChar char="•"/>
            </a:pPr>
            <a:r>
              <a:rPr lang="en-US" dirty="0"/>
              <a:t>Cephalothorax (fused head and thorax), abdomen</a:t>
            </a:r>
          </a:p>
          <a:p>
            <a:pPr marL="342900" indent="-342900">
              <a:buFont typeface="Arial" panose="020B0604020202020204" pitchFamily="34" charset="0"/>
              <a:buChar char="•"/>
            </a:pPr>
            <a:r>
              <a:rPr lang="en-US" dirty="0"/>
              <a:t>This group has more developed body systems, including digestive, nervous, circulatory, respiratory and reproductive (Figure 15.19).  </a:t>
            </a:r>
          </a:p>
        </p:txBody>
      </p:sp>
    </p:spTree>
    <p:extLst>
      <p:ext uri="{BB962C8B-B14F-4D97-AF65-F5344CB8AC3E}">
        <p14:creationId xmlns:p14="http://schemas.microsoft.com/office/powerpoint/2010/main" val="118005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15.18 segmentation </a:t>
            </a:r>
            <a:br>
              <a:rPr lang="en-US" dirty="0"/>
            </a:br>
            <a:r>
              <a:rPr lang="en-US" dirty="0"/>
              <a:t>in arthropods </a:t>
            </a:r>
          </a:p>
        </p:txBody>
      </p:sp>
      <p:pic>
        <p:nvPicPr>
          <p:cNvPr id="9" name="Figure" descr="The fossilized trilobite resembles a footprint, with a rounded front end and ridges extending across the bod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142" r="-21142"/>
          <a:stretch>
            <a:fillRect/>
          </a:stretch>
        </p:blipFill>
        <p:spPr/>
      </p:pic>
      <p:sp>
        <p:nvSpPr>
          <p:cNvPr id="7" name="Figure Legend"/>
          <p:cNvSpPr>
            <a:spLocks noGrp="1"/>
          </p:cNvSpPr>
          <p:nvPr>
            <p:ph type="body" sz="quarter" idx="14"/>
          </p:nvPr>
        </p:nvSpPr>
        <p:spPr/>
        <p:txBody>
          <a:bodyPr>
            <a:normAutofit/>
          </a:bodyPr>
          <a:lstStyle/>
          <a:p>
            <a:r>
              <a:rPr lang="en-US" sz="1600" dirty="0"/>
              <a:t>Trilobites, like the one in this fossil, are an extinct group of arthropods. (credit: Kevin Walsh)</a:t>
            </a:r>
          </a:p>
        </p:txBody>
      </p:sp>
      <p:sp>
        <p:nvSpPr>
          <p:cNvPr id="6" name="Disclaimer">
            <a:extLst>
              <a:ext uri="{FF2B5EF4-FFF2-40B4-BE49-F238E27FC236}">
                <a16:creationId xmlns:a16="http://schemas.microsoft.com/office/drawing/2014/main" id="{D922AD54-63DB-4BAF-A261-7466BB8EEC1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4886187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15.19 respiratory structures </a:t>
            </a:r>
          </a:p>
        </p:txBody>
      </p:sp>
      <p:pic>
        <p:nvPicPr>
          <p:cNvPr id="3" name="Figure" descr="Part a is a diagram of a spider, showing an outline of the body, with the heart and lung inside. The book lung looks like a book with many pages and is located just anterior to a spiracle in the ventral abdomen. The heart is a long tube located in the dorsal portion of the abdomen. Part b is a photo of the underside of a horseshoe crab. The book gills are five pairs of plates near the tai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4" r="-424"/>
          <a:stretch>
            <a:fillRect/>
          </a:stretch>
        </p:blipFill>
        <p:spPr/>
      </p:pic>
      <p:sp>
        <p:nvSpPr>
          <p:cNvPr id="7" name="Figure Legend"/>
          <p:cNvSpPr>
            <a:spLocks noGrp="1"/>
          </p:cNvSpPr>
          <p:nvPr>
            <p:ph type="body" sz="quarter" idx="14"/>
          </p:nvPr>
        </p:nvSpPr>
        <p:spPr/>
        <p:txBody>
          <a:bodyPr>
            <a:noAutofit/>
          </a:bodyPr>
          <a:lstStyle/>
          <a:p>
            <a:r>
              <a:rPr lang="en-US" sz="1520" dirty="0"/>
              <a:t>The book lungs of </a:t>
            </a:r>
            <a:r>
              <a:rPr lang="en-US" sz="1520" dirty="0">
                <a:solidFill>
                  <a:srgbClr val="6CB255"/>
                </a:solidFill>
              </a:rPr>
              <a:t>(a)</a:t>
            </a:r>
            <a:r>
              <a:rPr lang="en-US" sz="1520" dirty="0"/>
              <a:t> arachnids are made up of alternating air pockets and </a:t>
            </a:r>
            <a:r>
              <a:rPr lang="en-US" sz="1520" dirty="0" err="1"/>
              <a:t>hemocoel</a:t>
            </a:r>
            <a:r>
              <a:rPr lang="en-US" sz="1520" dirty="0"/>
              <a:t> tissue shaped like a stack of books. The book gills of </a:t>
            </a:r>
            <a:r>
              <a:rPr lang="en-US" sz="1520" dirty="0">
                <a:solidFill>
                  <a:srgbClr val="6CB255"/>
                </a:solidFill>
              </a:rPr>
              <a:t>(b)</a:t>
            </a:r>
            <a:r>
              <a:rPr lang="en-US" sz="1520" dirty="0"/>
              <a:t> crustaceans are similar to book lungs but are external so that gas exchange can occur with the surrounding water. (credit a: modification of work by Ryan Wilson based on original work by John Henry Comstock; credit b: modification of work </a:t>
            </a:r>
            <a:r>
              <a:rPr lang="de-DE" sz="1520" dirty="0" err="1"/>
              <a:t>by</a:t>
            </a:r>
            <a:r>
              <a:rPr lang="de-DE" sz="1520" dirty="0"/>
              <a:t> Angel Schatz)</a:t>
            </a:r>
            <a:endParaRPr lang="en-US" sz="1520" dirty="0"/>
          </a:p>
        </p:txBody>
      </p:sp>
      <p:sp>
        <p:nvSpPr>
          <p:cNvPr id="6" name="Disclaimer">
            <a:extLst>
              <a:ext uri="{FF2B5EF4-FFF2-40B4-BE49-F238E27FC236}">
                <a16:creationId xmlns:a16="http://schemas.microsoft.com/office/drawing/2014/main" id="{4C8CEDB6-F6F2-4C28-95CC-D3FAF246C62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52883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DC82-2698-4F61-9AD9-82F0A9A9D886}"/>
              </a:ext>
            </a:extLst>
          </p:cNvPr>
          <p:cNvSpPr>
            <a:spLocks noGrp="1"/>
          </p:cNvSpPr>
          <p:nvPr>
            <p:ph type="title"/>
          </p:nvPr>
        </p:nvSpPr>
        <p:spPr/>
        <p:txBody>
          <a:bodyPr>
            <a:normAutofit/>
          </a:bodyPr>
          <a:lstStyle/>
          <a:p>
            <a:r>
              <a:rPr lang="en-US" dirty="0"/>
              <a:t>Arthropod </a:t>
            </a:r>
            <a:r>
              <a:rPr lang="en-US" dirty="0" smtClean="0"/>
              <a:t>diversity 1 of 2 </a:t>
            </a:r>
            <a:r>
              <a:rPr lang="en-US" dirty="0"/>
              <a:t>(15.3)</a:t>
            </a:r>
          </a:p>
        </p:txBody>
      </p:sp>
      <p:sp>
        <p:nvSpPr>
          <p:cNvPr id="4" name="Text Placeholder 3">
            <a:extLst>
              <a:ext uri="{FF2B5EF4-FFF2-40B4-BE49-F238E27FC236}">
                <a16:creationId xmlns:a16="http://schemas.microsoft.com/office/drawing/2014/main" id="{FDE673F3-C622-4696-854E-10876EEB6CFA}"/>
              </a:ext>
            </a:extLst>
          </p:cNvPr>
          <p:cNvSpPr>
            <a:spLocks noGrp="1"/>
          </p:cNvSpPr>
          <p:nvPr>
            <p:ph type="body" sz="quarter" idx="14"/>
          </p:nvPr>
        </p:nvSpPr>
        <p:spPr>
          <a:xfrm>
            <a:off x="457199" y="1173480"/>
            <a:ext cx="8373292" cy="5009606"/>
          </a:xfrm>
        </p:spPr>
        <p:txBody>
          <a:bodyPr/>
          <a:lstStyle/>
          <a:p>
            <a:pPr marL="342900" indent="-342900">
              <a:buFont typeface="Arial" panose="020B0604020202020204" pitchFamily="34" charset="0"/>
              <a:buChar char="•"/>
            </a:pPr>
            <a:r>
              <a:rPr lang="en-US" dirty="0"/>
              <a:t>Arthropods have been successful in colonizing terrestrial, aquatic and aerial habitats.  </a:t>
            </a:r>
          </a:p>
          <a:p>
            <a:pPr marL="342900" indent="-342900">
              <a:buFont typeface="Arial" panose="020B0604020202020204" pitchFamily="34" charset="0"/>
              <a:buChar char="•"/>
            </a:pPr>
            <a:r>
              <a:rPr lang="en-US" dirty="0"/>
              <a:t>The phylum is classified into 5 subphyla.  One of these is extinct-- trilobites, Figure 15.18).  </a:t>
            </a:r>
          </a:p>
          <a:p>
            <a:pPr marL="342900" indent="-342900">
              <a:buFont typeface="Arial" panose="020B0604020202020204" pitchFamily="34" charset="0"/>
              <a:buChar char="•"/>
            </a:pPr>
            <a:r>
              <a:rPr lang="en-US" dirty="0"/>
              <a:t>Hexapods include insects and their relatives.  They have a head, thorax and abdomen (Figure 15.20).  </a:t>
            </a:r>
          </a:p>
          <a:p>
            <a:pPr marL="1074420" lvl="1" indent="-342900">
              <a:buFont typeface="Arial" panose="020B0604020202020204" pitchFamily="34" charset="0"/>
              <a:buChar char="•"/>
            </a:pPr>
            <a:r>
              <a:rPr lang="en-US" dirty="0"/>
              <a:t>They have 3 pairs of legs and 2 pairs of wings on the thorax. </a:t>
            </a:r>
          </a:p>
          <a:p>
            <a:pPr marL="1074420" lvl="1" indent="-342900">
              <a:buFont typeface="Arial" panose="020B0604020202020204" pitchFamily="34" charset="0"/>
              <a:buChar char="•"/>
            </a:pPr>
            <a:r>
              <a:rPr lang="en-US" dirty="0"/>
              <a:t>Examples of hexapods are ants, roaches, butterflies and bees.</a:t>
            </a:r>
          </a:p>
          <a:p>
            <a:pPr marL="342900" indent="-342900">
              <a:buFont typeface="Arial" panose="020B0604020202020204" pitchFamily="34" charset="0"/>
              <a:buChar char="•"/>
            </a:pPr>
            <a:r>
              <a:rPr lang="en-US" dirty="0"/>
              <a:t>Myriapods include centipedes and millipedes (Figure 15.21).  </a:t>
            </a:r>
          </a:p>
          <a:p>
            <a:pPr marL="1074420" lvl="1" indent="-342900">
              <a:buFont typeface="Arial" panose="020B0604020202020204" pitchFamily="34" charset="0"/>
              <a:buChar char="•"/>
            </a:pPr>
            <a:r>
              <a:rPr lang="en-US" dirty="0"/>
              <a:t>They are terrestrial and prefer a humid environment.  </a:t>
            </a:r>
          </a:p>
          <a:p>
            <a:pPr marL="1074420" lvl="1" indent="-342900">
              <a:buFont typeface="Arial" panose="020B0604020202020204" pitchFamily="34" charset="0"/>
              <a:buChar char="•"/>
            </a:pPr>
            <a:r>
              <a:rPr lang="en-US" dirty="0"/>
              <a:t>They have legs that vary in number from 10-750.  </a:t>
            </a:r>
          </a:p>
        </p:txBody>
      </p:sp>
    </p:spTree>
    <p:extLst>
      <p:ext uri="{BB962C8B-B14F-4D97-AF65-F5344CB8AC3E}">
        <p14:creationId xmlns:p14="http://schemas.microsoft.com/office/powerpoint/2010/main" val="2047685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15.20a hexapod </a:t>
            </a:r>
          </a:p>
        </p:txBody>
      </p:sp>
      <p:pic>
        <p:nvPicPr>
          <p:cNvPr id="4" name="Figure" descr="The illustration shows the anatomy of a bee. The digestive system consists of a mouth, pharynx, stomach, intestine, and anus. The respiratory system consists of spiracles, or openings, along the side of the bee’s body that connect to tubes that run up and join a larger dorsal tube that connects all the spiracles together. The circulatory system consists of a dorsal blood vessel that has multiple hearts along its length. The nervous system consists of a cerebral ganglion in the head that connects to a ventral nerve co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455" r="-15455"/>
          <a:stretch>
            <a:fillRect/>
          </a:stretch>
        </p:blipFill>
        <p:spPr/>
      </p:pic>
      <p:sp>
        <p:nvSpPr>
          <p:cNvPr id="7" name="Figure Legend"/>
          <p:cNvSpPr>
            <a:spLocks noGrp="1"/>
          </p:cNvSpPr>
          <p:nvPr>
            <p:ph type="body" sz="quarter" idx="14"/>
          </p:nvPr>
        </p:nvSpPr>
        <p:spPr/>
        <p:txBody>
          <a:bodyPr>
            <a:normAutofit/>
          </a:bodyPr>
          <a:lstStyle/>
          <a:p>
            <a:r>
              <a:rPr lang="en-US" sz="1600" dirty="0"/>
              <a:t>In this basic anatomy of a hexapod, note that insects have a developed digestive system (yellow), a respiratory system (blue), a circulatory system (red), and a nervous system (purple).</a:t>
            </a:r>
          </a:p>
        </p:txBody>
      </p:sp>
      <p:sp>
        <p:nvSpPr>
          <p:cNvPr id="6" name="Disclaimer">
            <a:extLst>
              <a:ext uri="{FF2B5EF4-FFF2-40B4-BE49-F238E27FC236}">
                <a16:creationId xmlns:a16="http://schemas.microsoft.com/office/drawing/2014/main" id="{C0B62AEE-E090-48DA-9E35-AF3DD135277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1292683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15.21 myriapods </a:t>
            </a:r>
          </a:p>
        </p:txBody>
      </p:sp>
      <p:pic>
        <p:nvPicPr>
          <p:cNvPr id="3" name="Figure" descr="Photo a shows a light brown centipede with 15 pairs of long legs on the sides of the body. Photo b shows a black and red millipede with many pairs of little legs on the underside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277" b="-9277"/>
          <a:stretch>
            <a:fillRect/>
          </a:stretch>
        </p:blipFill>
        <p:spPr/>
      </p:pic>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The centipede </a:t>
            </a:r>
            <a:r>
              <a:rPr lang="en-US" sz="1600" i="1" dirty="0" err="1"/>
              <a:t>Scutigera</a:t>
            </a:r>
            <a:r>
              <a:rPr lang="en-US" sz="1600" i="1" dirty="0"/>
              <a:t> </a:t>
            </a:r>
            <a:r>
              <a:rPr lang="en-US" sz="1600" i="1" dirty="0" err="1"/>
              <a:t>coleoptrata</a:t>
            </a:r>
            <a:r>
              <a:rPr lang="en-US" sz="1600" b="1" i="1" dirty="0"/>
              <a:t> </a:t>
            </a:r>
            <a:r>
              <a:rPr lang="en-US" sz="1600" dirty="0"/>
              <a:t>has up to 15 pairs of legs.</a:t>
            </a:r>
          </a:p>
          <a:p>
            <a:pPr marL="342900" indent="-342900">
              <a:buAutoNum type="alphaLcParenBoth"/>
            </a:pPr>
            <a:r>
              <a:rPr lang="en-US" sz="1600" dirty="0"/>
              <a:t>This North American millipede (</a:t>
            </a:r>
            <a:r>
              <a:rPr lang="en-US" sz="1600" i="1" dirty="0" err="1"/>
              <a:t>Narceus</a:t>
            </a:r>
            <a:r>
              <a:rPr lang="en-US" sz="1600" i="1" dirty="0"/>
              <a:t> </a:t>
            </a:r>
            <a:r>
              <a:rPr lang="en-US" sz="1600" i="1" dirty="0" err="1"/>
              <a:t>americanus</a:t>
            </a:r>
            <a:r>
              <a:rPr lang="en-US" sz="1600" i="1" dirty="0"/>
              <a:t>) </a:t>
            </a:r>
            <a:r>
              <a:rPr lang="en-US" sz="1600" dirty="0"/>
              <a:t>bears many legs, although not one thousand, as its name might suggest. (credit a: modification of work by Bruce Marlin; credit b: modification of work by Cory </a:t>
            </a:r>
            <a:r>
              <a:rPr lang="en-US" sz="1600" dirty="0" err="1"/>
              <a:t>Zanker</a:t>
            </a:r>
            <a:r>
              <a:rPr lang="en-US" sz="1600" dirty="0"/>
              <a:t>)</a:t>
            </a:r>
          </a:p>
        </p:txBody>
      </p:sp>
      <p:sp>
        <p:nvSpPr>
          <p:cNvPr id="6" name="Disclaimer">
            <a:extLst>
              <a:ext uri="{FF2B5EF4-FFF2-40B4-BE49-F238E27FC236}">
                <a16:creationId xmlns:a16="http://schemas.microsoft.com/office/drawing/2014/main" id="{4C66BF2C-3B6C-4EA9-9501-7D09836033E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901230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DC82-2698-4F61-9AD9-82F0A9A9D886}"/>
              </a:ext>
            </a:extLst>
          </p:cNvPr>
          <p:cNvSpPr>
            <a:spLocks noGrp="1"/>
          </p:cNvSpPr>
          <p:nvPr>
            <p:ph type="title"/>
          </p:nvPr>
        </p:nvSpPr>
        <p:spPr/>
        <p:txBody>
          <a:bodyPr>
            <a:normAutofit/>
          </a:bodyPr>
          <a:lstStyle/>
          <a:p>
            <a:r>
              <a:rPr lang="en-US" dirty="0"/>
              <a:t>Arthropod </a:t>
            </a:r>
            <a:r>
              <a:rPr lang="en-US" dirty="0" smtClean="0"/>
              <a:t>diversity 2 of 2 </a:t>
            </a:r>
            <a:r>
              <a:rPr lang="en-US" dirty="0"/>
              <a:t>(15.3)</a:t>
            </a:r>
          </a:p>
        </p:txBody>
      </p:sp>
      <p:sp>
        <p:nvSpPr>
          <p:cNvPr id="4" name="Text Placeholder 3">
            <a:extLst>
              <a:ext uri="{FF2B5EF4-FFF2-40B4-BE49-F238E27FC236}">
                <a16:creationId xmlns:a16="http://schemas.microsoft.com/office/drawing/2014/main" id="{FDE673F3-C622-4696-854E-10876EEB6CFA}"/>
              </a:ext>
            </a:extLst>
          </p:cNvPr>
          <p:cNvSpPr>
            <a:spLocks noGrp="1"/>
          </p:cNvSpPr>
          <p:nvPr>
            <p:ph type="body" sz="quarter" idx="14"/>
          </p:nvPr>
        </p:nvSpPr>
        <p:spPr>
          <a:xfrm>
            <a:off x="457200" y="1173479"/>
            <a:ext cx="8062912" cy="5027023"/>
          </a:xfrm>
        </p:spPr>
        <p:txBody>
          <a:bodyPr>
            <a:normAutofit/>
          </a:bodyPr>
          <a:lstStyle/>
          <a:p>
            <a:pPr marL="342900" indent="-342900">
              <a:buFont typeface="Arial" panose="020B0604020202020204" pitchFamily="34" charset="0"/>
              <a:buChar char="•"/>
            </a:pPr>
            <a:r>
              <a:rPr lang="en-US" dirty="0"/>
              <a:t>Crustaceans (shrimp, lobsters, crabs, crayfish) are the dominant aquatic arthropods (Figure 15.22).  There are also a few terrestrial crustaceans like pill (sow) bugs.  </a:t>
            </a:r>
          </a:p>
          <a:p>
            <a:pPr marL="1074420" lvl="1" indent="-342900">
              <a:buFont typeface="Arial" panose="020B0604020202020204" pitchFamily="34" charset="0"/>
              <a:buChar char="•"/>
            </a:pPr>
            <a:r>
              <a:rPr lang="en-US" dirty="0"/>
              <a:t>They sometimes have a fused head and thorax (cephalothorax) and an abdomen.  </a:t>
            </a:r>
          </a:p>
          <a:p>
            <a:pPr marL="1074420" lvl="1" indent="-342900">
              <a:buFont typeface="Arial" panose="020B0604020202020204" pitchFamily="34" charset="0"/>
              <a:buChar char="•"/>
            </a:pPr>
            <a:r>
              <a:rPr lang="en-US" dirty="0"/>
              <a:t>Their exoskeleton is sometimes infused with calcium carbonate, making it very strong. </a:t>
            </a:r>
          </a:p>
          <a:p>
            <a:pPr marL="342900" indent="-342900">
              <a:buFont typeface="Arial" panose="020B0604020202020204" pitchFamily="34" charset="0"/>
              <a:buChar char="•"/>
            </a:pPr>
            <a:r>
              <a:rPr lang="en-US" dirty="0"/>
              <a:t>Chelicerates include spiders, scorpions, horseshoe crabs and sea spiders (Figure 15.23). </a:t>
            </a:r>
          </a:p>
          <a:p>
            <a:pPr marL="1074420" lvl="1" indent="-342900">
              <a:buFont typeface="Arial" panose="020B0604020202020204" pitchFamily="34" charset="0"/>
              <a:buChar char="•"/>
            </a:pPr>
            <a:r>
              <a:rPr lang="en-US" dirty="0"/>
              <a:t>The name is derived from their first pair of appendages (their mouthparts) which are called </a:t>
            </a:r>
            <a:r>
              <a:rPr lang="en-US" b="1" dirty="0">
                <a:solidFill>
                  <a:srgbClr val="6CB255"/>
                </a:solidFill>
              </a:rPr>
              <a:t>chelicerae</a:t>
            </a:r>
            <a:r>
              <a:rPr lang="en-US" dirty="0"/>
              <a:t>.  </a:t>
            </a:r>
          </a:p>
          <a:p>
            <a:pPr marL="1074420" lvl="1" indent="-342900">
              <a:buFont typeface="Arial" panose="020B0604020202020204" pitchFamily="34" charset="0"/>
              <a:buChar char="•"/>
            </a:pPr>
            <a:r>
              <a:rPr lang="en-US" dirty="0"/>
              <a:t>Chelicerae are mostly used for feeding but are modified to inject venom into prey in the spiders.  </a:t>
            </a:r>
          </a:p>
          <a:p>
            <a:pPr marL="1074420" lvl="1" indent="-342900">
              <a:buFont typeface="Arial" panose="020B0604020202020204" pitchFamily="34" charset="0"/>
              <a:buChar char="•"/>
            </a:pPr>
            <a:r>
              <a:rPr lang="en-US" dirty="0"/>
              <a:t>This group has a cephalothorax and abdomen.   </a:t>
            </a:r>
          </a:p>
        </p:txBody>
      </p:sp>
    </p:spTree>
    <p:extLst>
      <p:ext uri="{BB962C8B-B14F-4D97-AF65-F5344CB8AC3E}">
        <p14:creationId xmlns:p14="http://schemas.microsoft.com/office/powerpoint/2010/main" val="32428000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15.22 a crustacean </a:t>
            </a:r>
          </a:p>
        </p:txBody>
      </p:sp>
      <p:pic>
        <p:nvPicPr>
          <p:cNvPr id="4" name="Figure" descr="An illustration of a midsagittal cross-section of a crayfish shows the carapace around the cephalothorax and the heart in the dorsal thorax are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5075" b="-45075"/>
          <a:stretch>
            <a:fillRect/>
          </a:stretch>
        </p:blipFill>
        <p:spPr/>
      </p:pic>
      <p:sp>
        <p:nvSpPr>
          <p:cNvPr id="7" name="Figure Legend"/>
          <p:cNvSpPr>
            <a:spLocks noGrp="1"/>
          </p:cNvSpPr>
          <p:nvPr>
            <p:ph type="body" sz="quarter" idx="14"/>
          </p:nvPr>
        </p:nvSpPr>
        <p:spPr/>
        <p:txBody>
          <a:bodyPr>
            <a:normAutofit/>
          </a:bodyPr>
          <a:lstStyle/>
          <a:p>
            <a:r>
              <a:rPr lang="en-US" sz="1600" dirty="0"/>
              <a:t>The crayfish is an example of a crustacean. It has a carapace around the cephalothorax and the heart in the dorsal thorax area. (credit: Jane Whitney)</a:t>
            </a:r>
          </a:p>
        </p:txBody>
      </p:sp>
      <p:sp>
        <p:nvSpPr>
          <p:cNvPr id="6" name="Disclaimer">
            <a:extLst>
              <a:ext uri="{FF2B5EF4-FFF2-40B4-BE49-F238E27FC236}">
                <a16:creationId xmlns:a16="http://schemas.microsoft.com/office/drawing/2014/main" id="{A467C1D5-CD13-4E15-B7D7-5B446C13B42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23110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224022"/>
            <a:ext cx="8062912" cy="659535"/>
          </a:xfrm>
        </p:spPr>
        <p:txBody>
          <a:bodyPr/>
          <a:lstStyle/>
          <a:p>
            <a:r>
              <a:rPr lang="en-US" dirty="0"/>
              <a:t>Figure 15.2 heterotrophs </a:t>
            </a:r>
          </a:p>
        </p:txBody>
      </p:sp>
      <p:pic>
        <p:nvPicPr>
          <p:cNvPr id="6" name="Figure" descr="Part a shows a bear with a large fish in its mouth. Part b shows a heart in a jar. Long, threadlike worms extend from the hea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3" r="-5143"/>
          <a:stretch>
            <a:fillRect/>
          </a:stretch>
        </p:blipFill>
        <p:spPr/>
      </p:pic>
      <p:sp>
        <p:nvSpPr>
          <p:cNvPr id="7" name="Figure Legend"/>
          <p:cNvSpPr>
            <a:spLocks noGrp="1"/>
          </p:cNvSpPr>
          <p:nvPr>
            <p:ph type="body" sz="quarter" idx="14"/>
          </p:nvPr>
        </p:nvSpPr>
        <p:spPr/>
        <p:txBody>
          <a:bodyPr>
            <a:noAutofit/>
          </a:bodyPr>
          <a:lstStyle/>
          <a:p>
            <a:r>
              <a:rPr lang="en-US" sz="1520" dirty="0"/>
              <a:t>All animals that derive energy from food are heterotrophs. The </a:t>
            </a:r>
            <a:r>
              <a:rPr lang="en-US" sz="1520" dirty="0">
                <a:solidFill>
                  <a:srgbClr val="6CB255"/>
                </a:solidFill>
              </a:rPr>
              <a:t>(a) </a:t>
            </a:r>
            <a:r>
              <a:rPr lang="en-US" sz="1520" dirty="0"/>
              <a:t>black bear is an omnivore, eating both plants and animals. The </a:t>
            </a:r>
            <a:r>
              <a:rPr lang="en-US" sz="1520" dirty="0">
                <a:solidFill>
                  <a:srgbClr val="6CB255"/>
                </a:solidFill>
              </a:rPr>
              <a:t>(b) </a:t>
            </a:r>
            <a:r>
              <a:rPr lang="en-US" sz="1520" dirty="0"/>
              <a:t>heartworm </a:t>
            </a:r>
            <a:r>
              <a:rPr lang="en-US" sz="1520" i="1" dirty="0" err="1"/>
              <a:t>Dirofilaria</a:t>
            </a:r>
            <a:r>
              <a:rPr lang="en-US" sz="1520" i="1" dirty="0"/>
              <a:t> </a:t>
            </a:r>
            <a:r>
              <a:rPr lang="en-US" sz="1520" i="1" dirty="0" err="1"/>
              <a:t>immitis</a:t>
            </a:r>
            <a:r>
              <a:rPr lang="en-US" sz="1520" i="1" dirty="0"/>
              <a:t> </a:t>
            </a:r>
            <a:r>
              <a:rPr lang="en-US" sz="1520" dirty="0"/>
              <a:t>is a parasite that derives energy from its hosts. It spends its larval stage in mosquitos and its adult stage infesting the hearts of dogs and other mammals, as shown here. (credit a: modification of work by USDA Forest Service; credit b: modification of work by Clyde Robinson)</a:t>
            </a:r>
          </a:p>
        </p:txBody>
      </p:sp>
      <p:sp>
        <p:nvSpPr>
          <p:cNvPr id="9" name="Disclaimer">
            <a:extLst>
              <a:ext uri="{FF2B5EF4-FFF2-40B4-BE49-F238E27FC236}">
                <a16:creationId xmlns:a16="http://schemas.microsoft.com/office/drawing/2014/main" id="{F29A31CB-4546-4DC5-AE99-A0C539A0515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496634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15.23 chelicerates </a:t>
            </a:r>
          </a:p>
        </p:txBody>
      </p:sp>
      <p:pic>
        <p:nvPicPr>
          <p:cNvPr id="4" name="Figure" descr="Photo a shows a black, shiny scorpion. Photo b shows a spider with a thick, hairy body and eight long le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485" b="-12485"/>
          <a:stretch>
            <a:fillRect/>
          </a:stretch>
        </p:blipFill>
        <p:spPr/>
      </p:pic>
      <p:sp>
        <p:nvSpPr>
          <p:cNvPr id="7" name="Figure Legend"/>
          <p:cNvSpPr>
            <a:spLocks noGrp="1"/>
          </p:cNvSpPr>
          <p:nvPr>
            <p:ph type="body" sz="quarter" idx="14"/>
          </p:nvPr>
        </p:nvSpPr>
        <p:spPr/>
        <p:txBody>
          <a:bodyPr>
            <a:normAutofit/>
          </a:bodyPr>
          <a:lstStyle/>
          <a:p>
            <a:r>
              <a:rPr lang="en-US" sz="1600" dirty="0"/>
              <a:t>The chelicerae (first set of appendages) are well developed in the </a:t>
            </a:r>
            <a:r>
              <a:rPr lang="en-US" sz="1600" dirty="0" err="1"/>
              <a:t>Chelicerata</a:t>
            </a:r>
            <a:r>
              <a:rPr lang="en-US" sz="1600" dirty="0"/>
              <a:t>, which includes scorpions </a:t>
            </a:r>
            <a:r>
              <a:rPr lang="en-US" sz="1600" dirty="0">
                <a:solidFill>
                  <a:srgbClr val="6CB255"/>
                </a:solidFill>
              </a:rPr>
              <a:t>(a)</a:t>
            </a:r>
            <a:r>
              <a:rPr lang="en-US" sz="1600" dirty="0"/>
              <a:t> and spiders </a:t>
            </a:r>
            <a:r>
              <a:rPr lang="en-US" sz="1600" dirty="0">
                <a:solidFill>
                  <a:srgbClr val="6CB255"/>
                </a:solidFill>
              </a:rPr>
              <a:t>(b)</a:t>
            </a:r>
            <a:r>
              <a:rPr lang="en-US" sz="1600" dirty="0"/>
              <a:t>. (credit a: modification of work by Kevin Walsh; credit b: modification of work by Marshal Hedin)</a:t>
            </a:r>
          </a:p>
        </p:txBody>
      </p:sp>
      <p:sp>
        <p:nvSpPr>
          <p:cNvPr id="6" name="Disclaimer">
            <a:extLst>
              <a:ext uri="{FF2B5EF4-FFF2-40B4-BE49-F238E27FC236}">
                <a16:creationId xmlns:a16="http://schemas.microsoft.com/office/drawing/2014/main" id="{0FBDD21A-6C36-46D1-8DE0-16A9247ACC1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66092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Arthropod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Click through this lesson on arthropods to explore interactive habitat maps and more.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http://openstaxcollege.org/l/arthropod2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13210117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4CB2-DCCA-48BD-B4EE-4FF27B42F1E6}"/>
              </a:ext>
            </a:extLst>
          </p:cNvPr>
          <p:cNvSpPr>
            <a:spLocks noGrp="1"/>
          </p:cNvSpPr>
          <p:nvPr>
            <p:ph type="title"/>
          </p:nvPr>
        </p:nvSpPr>
        <p:spPr/>
        <p:txBody>
          <a:bodyPr/>
          <a:lstStyle/>
          <a:p>
            <a:r>
              <a:rPr lang="en-US" dirty="0"/>
              <a:t>Mollusks and annelids (15.4) </a:t>
            </a:r>
          </a:p>
        </p:txBody>
      </p:sp>
      <p:sp>
        <p:nvSpPr>
          <p:cNvPr id="4" name="Text Placeholder 3">
            <a:extLst>
              <a:ext uri="{FF2B5EF4-FFF2-40B4-BE49-F238E27FC236}">
                <a16:creationId xmlns:a16="http://schemas.microsoft.com/office/drawing/2014/main" id="{AF7884F8-652F-40D1-ADE8-AC83FDC14E07}"/>
              </a:ext>
            </a:extLst>
          </p:cNvPr>
          <p:cNvSpPr>
            <a:spLocks noGrp="1"/>
          </p:cNvSpPr>
          <p:nvPr>
            <p:ph type="body" sz="quarter" idx="14"/>
          </p:nvPr>
        </p:nvSpPr>
        <p:spPr>
          <a:xfrm>
            <a:off x="457200" y="1027611"/>
            <a:ext cx="8062912" cy="4982753"/>
          </a:xfrm>
        </p:spPr>
        <p:txBody>
          <a:bodyPr>
            <a:normAutofit/>
          </a:bodyPr>
          <a:lstStyle/>
          <a:p>
            <a:pPr marL="342900" indent="-342900">
              <a:buFont typeface="Arial" panose="020B0604020202020204" pitchFamily="34" charset="0"/>
              <a:buChar char="•"/>
            </a:pPr>
            <a:r>
              <a:rPr lang="en-US" dirty="0"/>
              <a:t>In this section, we will discuss 2 phyla which are related based on analysis of their DNA:</a:t>
            </a:r>
          </a:p>
          <a:p>
            <a:pPr marL="1600200" lvl="2">
              <a:buFont typeface="Arial" panose="020B0604020202020204" pitchFamily="34" charset="0"/>
              <a:buChar char="•"/>
            </a:pPr>
            <a:r>
              <a:rPr lang="en-US" sz="2000" dirty="0"/>
              <a:t>Mollusks, which include squid, octopuses, snails, and their relatives.  </a:t>
            </a:r>
          </a:p>
          <a:p>
            <a:pPr marL="1600200" lvl="2">
              <a:buFont typeface="Arial" panose="020B0604020202020204" pitchFamily="34" charset="0"/>
              <a:buChar char="•"/>
            </a:pPr>
            <a:r>
              <a:rPr lang="en-US" sz="2000" dirty="0"/>
              <a:t>Annelids, which are segmented worms and include earthworms, leeches and a marine group.     </a:t>
            </a:r>
          </a:p>
        </p:txBody>
      </p:sp>
    </p:spTree>
    <p:extLst>
      <p:ext uri="{BB962C8B-B14F-4D97-AF65-F5344CB8AC3E}">
        <p14:creationId xmlns:p14="http://schemas.microsoft.com/office/powerpoint/2010/main" val="1533803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4CB2-DCCA-48BD-B4EE-4FF27B42F1E6}"/>
              </a:ext>
            </a:extLst>
          </p:cNvPr>
          <p:cNvSpPr>
            <a:spLocks noGrp="1"/>
          </p:cNvSpPr>
          <p:nvPr>
            <p:ph type="title"/>
          </p:nvPr>
        </p:nvSpPr>
        <p:spPr/>
        <p:txBody>
          <a:bodyPr/>
          <a:lstStyle/>
          <a:p>
            <a:r>
              <a:rPr lang="en-US" dirty="0"/>
              <a:t>Phylum Mollusca (15.4) </a:t>
            </a:r>
          </a:p>
        </p:txBody>
      </p:sp>
      <p:sp>
        <p:nvSpPr>
          <p:cNvPr id="4" name="Text Placeholder 3">
            <a:extLst>
              <a:ext uri="{FF2B5EF4-FFF2-40B4-BE49-F238E27FC236}">
                <a16:creationId xmlns:a16="http://schemas.microsoft.com/office/drawing/2014/main" id="{AF7884F8-652F-40D1-ADE8-AC83FDC14E07}"/>
              </a:ext>
            </a:extLst>
          </p:cNvPr>
          <p:cNvSpPr>
            <a:spLocks noGrp="1"/>
          </p:cNvSpPr>
          <p:nvPr>
            <p:ph type="body" sz="quarter" idx="14"/>
          </p:nvPr>
        </p:nvSpPr>
        <p:spPr>
          <a:xfrm>
            <a:off x="457200" y="1027611"/>
            <a:ext cx="8062912" cy="4982753"/>
          </a:xfrm>
        </p:spPr>
        <p:txBody>
          <a:bodyPr/>
          <a:lstStyle/>
          <a:p>
            <a:pPr marL="342900" indent="-342900">
              <a:buFont typeface="Arial" panose="020B0604020202020204" pitchFamily="34" charset="0"/>
              <a:buChar char="•"/>
            </a:pPr>
            <a:r>
              <a:rPr lang="en-US" dirty="0"/>
              <a:t>Phylum </a:t>
            </a:r>
            <a:r>
              <a:rPr lang="en-US" b="1" dirty="0">
                <a:solidFill>
                  <a:srgbClr val="6CB255"/>
                </a:solidFill>
              </a:rPr>
              <a:t>Mollusca</a:t>
            </a:r>
            <a:r>
              <a:rPr lang="en-US" dirty="0">
                <a:solidFill>
                  <a:srgbClr val="6CB255"/>
                </a:solidFill>
              </a:rPr>
              <a:t> </a:t>
            </a:r>
            <a:r>
              <a:rPr lang="en-US" dirty="0"/>
              <a:t>is the predominant phylum in marine environments.</a:t>
            </a:r>
          </a:p>
          <a:p>
            <a:pPr marL="342900" indent="-342900">
              <a:buFont typeface="Arial" panose="020B0604020202020204" pitchFamily="34" charset="0"/>
              <a:buChar char="•"/>
            </a:pPr>
            <a:r>
              <a:rPr lang="en-US" dirty="0"/>
              <a:t>It is the second most diverse phylum after arthropods.  </a:t>
            </a:r>
          </a:p>
          <a:p>
            <a:pPr marL="342900" indent="-342900">
              <a:buFont typeface="Arial" panose="020B0604020202020204" pitchFamily="34" charset="0"/>
              <a:buChar char="•"/>
            </a:pPr>
            <a:r>
              <a:rPr lang="en-US" dirty="0"/>
              <a:t>Mollusks are </a:t>
            </a:r>
            <a:r>
              <a:rPr lang="en-US" dirty="0" err="1"/>
              <a:t>eucoelomate</a:t>
            </a:r>
            <a:r>
              <a:rPr lang="en-US" dirty="0"/>
              <a:t> but the coelom is small. </a:t>
            </a:r>
          </a:p>
          <a:p>
            <a:pPr marL="342900" indent="-342900">
              <a:buFont typeface="Arial" panose="020B0604020202020204" pitchFamily="34" charset="0"/>
              <a:buChar char="•"/>
            </a:pPr>
            <a:r>
              <a:rPr lang="en-US" dirty="0"/>
              <a:t>Many mollusks have a shell made of calcium carbonate.</a:t>
            </a:r>
          </a:p>
          <a:p>
            <a:pPr marL="342900" indent="-342900">
              <a:buFont typeface="Arial" panose="020B0604020202020204" pitchFamily="34" charset="0"/>
              <a:buChar char="•"/>
            </a:pPr>
            <a:r>
              <a:rPr lang="en-US" dirty="0"/>
              <a:t>Mollusk body forms vary but they share distinct characteristics Figure 15.24):</a:t>
            </a:r>
          </a:p>
          <a:p>
            <a:pPr marL="1074420" lvl="1" indent="-342900">
              <a:buFont typeface="Arial" panose="020B0604020202020204" pitchFamily="34" charset="0"/>
              <a:buChar char="•"/>
            </a:pPr>
            <a:r>
              <a:rPr lang="en-US" dirty="0"/>
              <a:t>A muscular </a:t>
            </a:r>
            <a:r>
              <a:rPr lang="en-US" b="1" dirty="0">
                <a:solidFill>
                  <a:srgbClr val="6CB255"/>
                </a:solidFill>
              </a:rPr>
              <a:t>foot </a:t>
            </a:r>
            <a:r>
              <a:rPr lang="en-US" dirty="0"/>
              <a:t>that is typically used for locomotion</a:t>
            </a:r>
          </a:p>
          <a:p>
            <a:pPr marL="1074420" lvl="1" indent="-342900">
              <a:buFont typeface="Arial" panose="020B0604020202020204" pitchFamily="34" charset="0"/>
              <a:buChar char="•"/>
            </a:pPr>
            <a:r>
              <a:rPr lang="en-US" dirty="0"/>
              <a:t>A </a:t>
            </a:r>
            <a:r>
              <a:rPr lang="en-US" b="1" dirty="0">
                <a:solidFill>
                  <a:srgbClr val="6CB255"/>
                </a:solidFill>
              </a:rPr>
              <a:t>visceral mass </a:t>
            </a:r>
            <a:r>
              <a:rPr lang="en-US" dirty="0"/>
              <a:t>that contains most of the organs </a:t>
            </a:r>
          </a:p>
          <a:p>
            <a:pPr marL="1074420" lvl="1" indent="-342900">
              <a:buFont typeface="Arial" panose="020B0604020202020204" pitchFamily="34" charset="0"/>
              <a:buChar char="•"/>
            </a:pPr>
            <a:r>
              <a:rPr lang="en-US" dirty="0"/>
              <a:t>A </a:t>
            </a:r>
            <a:r>
              <a:rPr lang="en-US" b="1" dirty="0">
                <a:solidFill>
                  <a:srgbClr val="6CB255"/>
                </a:solidFill>
              </a:rPr>
              <a:t>mantle</a:t>
            </a:r>
            <a:r>
              <a:rPr lang="en-US" dirty="0"/>
              <a:t>, which is a flap of tissue over the visceral mass that sometimes secretes a shell</a:t>
            </a:r>
          </a:p>
          <a:p>
            <a:pPr marL="1074420" lvl="1" indent="-342900">
              <a:buFont typeface="Arial" panose="020B0604020202020204" pitchFamily="34" charset="0"/>
              <a:buChar char="•"/>
            </a:pPr>
            <a:r>
              <a:rPr lang="en-US" dirty="0"/>
              <a:t>A </a:t>
            </a:r>
            <a:r>
              <a:rPr lang="en-US" b="1" dirty="0">
                <a:solidFill>
                  <a:srgbClr val="6CB255"/>
                </a:solidFill>
              </a:rPr>
              <a:t>radula</a:t>
            </a:r>
            <a:r>
              <a:rPr lang="en-US" dirty="0"/>
              <a:t>, which is a scraping structure located at the mouth </a:t>
            </a:r>
          </a:p>
          <a:p>
            <a:endParaRPr lang="en-US" dirty="0"/>
          </a:p>
          <a:p>
            <a:pPr lvl="1" indent="0">
              <a:buNone/>
            </a:pPr>
            <a:endParaRPr lang="en-US" dirty="0"/>
          </a:p>
        </p:txBody>
      </p:sp>
    </p:spTree>
    <p:extLst>
      <p:ext uri="{BB962C8B-B14F-4D97-AF65-F5344CB8AC3E}">
        <p14:creationId xmlns:p14="http://schemas.microsoft.com/office/powerpoint/2010/main" val="33666325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15.24 a mollusk </a:t>
            </a:r>
          </a:p>
        </p:txBody>
      </p:sp>
      <p:pic>
        <p:nvPicPr>
          <p:cNvPr id="4" name="Figure" descr="The illustration shows a cross-section of a snail. The body of the snail is called the visceral mass. The mouth leads to the stomach and intestines, which are located dorsally in the visceral mass, and then to the anus, which opens into the cavity inside the mantle at the front of the shell. A digestive gland connects to the stomach. Two nerve cords wrap around the esophagus and extend back along the bottom of the animal. The heart is located near the stomach, and is connected to the gill in the front mantle cavity. The coelom is near the heart and gills. The visceral mass is surrounded by a mantle. A shell covers the mant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783" r="-17783"/>
          <a:stretch>
            <a:fillRect/>
          </a:stretch>
        </p:blipFill>
        <p:spPr/>
      </p:pic>
      <p:sp>
        <p:nvSpPr>
          <p:cNvPr id="7" name="Figure Legend"/>
          <p:cNvSpPr>
            <a:spLocks noGrp="1"/>
          </p:cNvSpPr>
          <p:nvPr>
            <p:ph type="body" sz="quarter" idx="14"/>
          </p:nvPr>
        </p:nvSpPr>
        <p:spPr/>
        <p:txBody>
          <a:bodyPr>
            <a:normAutofit/>
          </a:bodyPr>
          <a:lstStyle/>
          <a:p>
            <a:r>
              <a:rPr lang="en-US" sz="1600" dirty="0"/>
              <a:t>There are many species and variations of mollusks; the gastropod mollusk anatomy is shown here, which shares many characteristics common with other groups.</a:t>
            </a:r>
          </a:p>
        </p:txBody>
      </p:sp>
      <p:sp>
        <p:nvSpPr>
          <p:cNvPr id="6" name="Disclaimer">
            <a:extLst>
              <a:ext uri="{FF2B5EF4-FFF2-40B4-BE49-F238E27FC236}">
                <a16:creationId xmlns:a16="http://schemas.microsoft.com/office/drawing/2014/main" id="{1935D298-9067-4784-BFC8-063718D8518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51238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4CB2-DCCA-48BD-B4EE-4FF27B42F1E6}"/>
              </a:ext>
            </a:extLst>
          </p:cNvPr>
          <p:cNvSpPr>
            <a:spLocks noGrp="1"/>
          </p:cNvSpPr>
          <p:nvPr>
            <p:ph type="title"/>
          </p:nvPr>
        </p:nvSpPr>
        <p:spPr/>
        <p:txBody>
          <a:bodyPr/>
          <a:lstStyle/>
          <a:p>
            <a:r>
              <a:rPr lang="en-US" dirty="0"/>
              <a:t>Mollusk diversity </a:t>
            </a:r>
            <a:r>
              <a:rPr lang="en-US" dirty="0" smtClean="0"/>
              <a:t>1 of 2 (15.4</a:t>
            </a:r>
            <a:r>
              <a:rPr lang="en-US" dirty="0"/>
              <a:t>) </a:t>
            </a:r>
          </a:p>
        </p:txBody>
      </p:sp>
      <p:sp>
        <p:nvSpPr>
          <p:cNvPr id="4" name="Text Placeholder 3">
            <a:extLst>
              <a:ext uri="{FF2B5EF4-FFF2-40B4-BE49-F238E27FC236}">
                <a16:creationId xmlns:a16="http://schemas.microsoft.com/office/drawing/2014/main" id="{AF7884F8-652F-40D1-ADE8-AC83FDC14E07}"/>
              </a:ext>
            </a:extLst>
          </p:cNvPr>
          <p:cNvSpPr>
            <a:spLocks noGrp="1"/>
          </p:cNvSpPr>
          <p:nvPr>
            <p:ph type="body" sz="quarter" idx="14"/>
          </p:nvPr>
        </p:nvSpPr>
        <p:spPr>
          <a:xfrm>
            <a:off x="457200" y="1027611"/>
            <a:ext cx="8062912" cy="4982753"/>
          </a:xfrm>
        </p:spPr>
        <p:txBody>
          <a:bodyPr>
            <a:normAutofit/>
          </a:bodyPr>
          <a:lstStyle/>
          <a:p>
            <a:pPr marL="342900" indent="-342900">
              <a:buFont typeface="Arial" panose="020B0604020202020204" pitchFamily="34" charset="0"/>
              <a:buChar char="•"/>
            </a:pPr>
            <a:r>
              <a:rPr lang="en-US" dirty="0"/>
              <a:t>The phylum is composed of 7 classes.  We will mention 4 of them.  </a:t>
            </a:r>
          </a:p>
          <a:p>
            <a:pPr marL="342900" indent="-342900">
              <a:buFont typeface="Arial" panose="020B0604020202020204" pitchFamily="34" charset="0"/>
              <a:buChar char="•"/>
            </a:pPr>
            <a:r>
              <a:rPr lang="en-US" dirty="0"/>
              <a:t>Chitons are marine animals that bear armor-like eight-plated shells (Figure 15.25).</a:t>
            </a:r>
          </a:p>
          <a:p>
            <a:pPr marL="1074420" lvl="1" indent="-342900">
              <a:buFont typeface="Arial" panose="020B0604020202020204" pitchFamily="34" charset="0"/>
              <a:buChar char="•"/>
            </a:pPr>
            <a:r>
              <a:rPr lang="en-US" dirty="0"/>
              <a:t>They have a foot that is adapted for attachment to rocks.</a:t>
            </a:r>
          </a:p>
          <a:p>
            <a:pPr marL="1074420" lvl="1" indent="-342900">
              <a:buFont typeface="Arial" panose="020B0604020202020204" pitchFamily="34" charset="0"/>
              <a:buChar char="•"/>
            </a:pPr>
            <a:r>
              <a:rPr lang="en-US" dirty="0"/>
              <a:t>They have a radula modified for scraping.  </a:t>
            </a:r>
          </a:p>
          <a:p>
            <a:pPr marL="342900" indent="-342900">
              <a:buFont typeface="Arial" panose="020B0604020202020204" pitchFamily="34" charset="0"/>
              <a:buChar char="•"/>
            </a:pPr>
            <a:r>
              <a:rPr lang="en-US" dirty="0"/>
              <a:t>Bivalves include clams, oysters, mussels and scallops .  </a:t>
            </a:r>
          </a:p>
          <a:p>
            <a:pPr marL="1074420" lvl="1" indent="-342900">
              <a:buFont typeface="Arial" panose="020B0604020202020204" pitchFamily="34" charset="0"/>
              <a:buChar char="•"/>
            </a:pPr>
            <a:r>
              <a:rPr lang="en-US" dirty="0"/>
              <a:t>They are found in marine and freshwater.  </a:t>
            </a:r>
          </a:p>
          <a:p>
            <a:pPr marL="1074420" lvl="1" indent="-342900">
              <a:buFont typeface="Arial" panose="020B0604020202020204" pitchFamily="34" charset="0"/>
              <a:buChar char="•"/>
            </a:pPr>
            <a:r>
              <a:rPr lang="en-US" dirty="0"/>
              <a:t>They are enclosed in a pair of shells that are hinged on the side.  </a:t>
            </a:r>
          </a:p>
          <a:p>
            <a:pPr marL="1074420" lvl="1" indent="-342900">
              <a:buFont typeface="Arial" panose="020B0604020202020204" pitchFamily="34" charset="0"/>
              <a:buChar char="•"/>
            </a:pPr>
            <a:r>
              <a:rPr lang="en-US" dirty="0"/>
              <a:t>Bivalves feed by filtering food from the water and a radula is absent.  </a:t>
            </a:r>
          </a:p>
          <a:p>
            <a:pPr marL="1074420" lvl="1" indent="-342900">
              <a:buFont typeface="Arial" panose="020B0604020202020204" pitchFamily="34" charset="0"/>
              <a:buChar char="•"/>
            </a:pPr>
            <a:r>
              <a:rPr lang="en-US" dirty="0"/>
              <a:t>This group is commercially important as food as wall as for jewelry (pearls, mother of pearl). </a:t>
            </a:r>
          </a:p>
        </p:txBody>
      </p:sp>
    </p:spTree>
    <p:extLst>
      <p:ext uri="{BB962C8B-B14F-4D97-AF65-F5344CB8AC3E}">
        <p14:creationId xmlns:p14="http://schemas.microsoft.com/office/powerpoint/2010/main" val="37646362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15.25 a chiton </a:t>
            </a:r>
          </a:p>
        </p:txBody>
      </p:sp>
      <p:pic>
        <p:nvPicPr>
          <p:cNvPr id="3" name="Figure" descr="The photo shows a chiton, which has an oval body with plate-like armor divided into segmen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sp>
        <p:nvSpPr>
          <p:cNvPr id="7" name="Figure Legend"/>
          <p:cNvSpPr>
            <a:spLocks noGrp="1"/>
          </p:cNvSpPr>
          <p:nvPr>
            <p:ph type="body" sz="quarter" idx="14"/>
          </p:nvPr>
        </p:nvSpPr>
        <p:spPr/>
        <p:txBody>
          <a:bodyPr>
            <a:normAutofit/>
          </a:bodyPr>
          <a:lstStyle/>
          <a:p>
            <a:r>
              <a:rPr lang="en-US" sz="1600" dirty="0"/>
              <a:t>This </a:t>
            </a:r>
            <a:r>
              <a:rPr lang="en-US" sz="1600" dirty="0" err="1"/>
              <a:t>chiton</a:t>
            </a:r>
            <a:r>
              <a:rPr lang="en-US" sz="1600" dirty="0"/>
              <a:t> from the class </a:t>
            </a:r>
            <a:r>
              <a:rPr lang="en-US" sz="1600" dirty="0" err="1"/>
              <a:t>Polyplacophora</a:t>
            </a:r>
            <a:r>
              <a:rPr lang="en-US" sz="1600" dirty="0"/>
              <a:t> has the eight-plated shell indicative of its </a:t>
            </a:r>
            <a:r>
              <a:rPr lang="it-IT" sz="1600" dirty="0" err="1"/>
              <a:t>class</a:t>
            </a:r>
            <a:r>
              <a:rPr lang="it-IT" sz="1600" dirty="0"/>
              <a:t>. (credit: Jerry </a:t>
            </a:r>
            <a:r>
              <a:rPr lang="it-IT" sz="1600" dirty="0" err="1"/>
              <a:t>Kirkhart</a:t>
            </a:r>
            <a:r>
              <a:rPr lang="it-IT" sz="1600" dirty="0"/>
              <a:t>)</a:t>
            </a:r>
            <a:endParaRPr lang="en-US" sz="1600" dirty="0"/>
          </a:p>
        </p:txBody>
      </p:sp>
      <p:sp>
        <p:nvSpPr>
          <p:cNvPr id="6" name="Disclaimer">
            <a:extLst>
              <a:ext uri="{FF2B5EF4-FFF2-40B4-BE49-F238E27FC236}">
                <a16:creationId xmlns:a16="http://schemas.microsoft.com/office/drawing/2014/main" id="{410279DC-9D3A-4D9A-A2EB-0196E14F10D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406964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Clams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540544" y="1180633"/>
            <a:ext cx="8062912" cy="4890691"/>
          </a:xfrm>
        </p:spPr>
        <p:txBody>
          <a:bodyPr/>
          <a:lstStyle/>
          <a:p>
            <a:r>
              <a:rPr lang="en-US" dirty="0"/>
              <a:t>Watch animations of clams feeding to understand more about bivalves.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http://openstaxcollege.org/l/clams2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33098340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4CB2-DCCA-48BD-B4EE-4FF27B42F1E6}"/>
              </a:ext>
            </a:extLst>
          </p:cNvPr>
          <p:cNvSpPr>
            <a:spLocks noGrp="1"/>
          </p:cNvSpPr>
          <p:nvPr>
            <p:ph type="title"/>
          </p:nvPr>
        </p:nvSpPr>
        <p:spPr/>
        <p:txBody>
          <a:bodyPr/>
          <a:lstStyle/>
          <a:p>
            <a:r>
              <a:rPr lang="en-US" dirty="0"/>
              <a:t>Mollusk diversity </a:t>
            </a:r>
            <a:r>
              <a:rPr lang="en-US" dirty="0" smtClean="0"/>
              <a:t>2 of 2 (15.4</a:t>
            </a:r>
            <a:r>
              <a:rPr lang="en-US" dirty="0"/>
              <a:t>) </a:t>
            </a:r>
          </a:p>
        </p:txBody>
      </p:sp>
      <p:sp>
        <p:nvSpPr>
          <p:cNvPr id="4" name="Text Placeholder 3">
            <a:extLst>
              <a:ext uri="{FF2B5EF4-FFF2-40B4-BE49-F238E27FC236}">
                <a16:creationId xmlns:a16="http://schemas.microsoft.com/office/drawing/2014/main" id="{AF7884F8-652F-40D1-ADE8-AC83FDC14E07}"/>
              </a:ext>
            </a:extLst>
          </p:cNvPr>
          <p:cNvSpPr>
            <a:spLocks noGrp="1"/>
          </p:cNvSpPr>
          <p:nvPr>
            <p:ph type="body" sz="quarter" idx="14"/>
          </p:nvPr>
        </p:nvSpPr>
        <p:spPr>
          <a:xfrm>
            <a:off x="457199" y="1027611"/>
            <a:ext cx="8425544" cy="5477692"/>
          </a:xfrm>
        </p:spPr>
        <p:txBody>
          <a:bodyPr>
            <a:normAutofit lnSpcReduction="10000"/>
          </a:bodyPr>
          <a:lstStyle/>
          <a:p>
            <a:pPr marL="342900" indent="-342900">
              <a:buFont typeface="Arial" panose="020B0604020202020204" pitchFamily="34" charset="0"/>
              <a:buChar char="•"/>
            </a:pPr>
            <a:r>
              <a:rPr lang="en-US" dirty="0"/>
              <a:t>Gastropods include snails, slugs and conchs (Figure 15.26). </a:t>
            </a:r>
          </a:p>
          <a:p>
            <a:pPr marL="1074420" lvl="1" indent="-342900">
              <a:buFont typeface="Arial" panose="020B0604020202020204" pitchFamily="34" charset="0"/>
              <a:buChar char="•"/>
            </a:pPr>
            <a:r>
              <a:rPr lang="en-US" dirty="0"/>
              <a:t>This group includes members with coiled shells as well as members without shells.  </a:t>
            </a:r>
          </a:p>
          <a:p>
            <a:pPr marL="1074420" lvl="1" indent="-342900">
              <a:buFont typeface="Arial" panose="020B0604020202020204" pitchFamily="34" charset="0"/>
              <a:buChar char="•"/>
            </a:pPr>
            <a:r>
              <a:rPr lang="en-US" dirty="0"/>
              <a:t>The foot is modified for crawling and the visceral mass is twisted in shelled species.  </a:t>
            </a:r>
          </a:p>
          <a:p>
            <a:pPr marL="1074420" lvl="1" indent="-342900">
              <a:buFont typeface="Arial" panose="020B0604020202020204" pitchFamily="34" charset="0"/>
              <a:buChar char="•"/>
            </a:pPr>
            <a:r>
              <a:rPr lang="en-US" dirty="0"/>
              <a:t>Most have tentacles with eyes and a complex radula used to scrape food particles.</a:t>
            </a:r>
          </a:p>
          <a:p>
            <a:pPr marL="342900" indent="-342900">
              <a:buFont typeface="Arial" panose="020B0604020202020204" pitchFamily="34" charset="0"/>
              <a:buChar char="•"/>
            </a:pPr>
            <a:r>
              <a:rPr lang="en-US" dirty="0"/>
              <a:t>Cephalopods include octopuses, squids, cuttlefish and the nautilus (Figure 15.27).  </a:t>
            </a:r>
          </a:p>
          <a:p>
            <a:pPr marL="1074420" lvl="1" indent="-342900">
              <a:buFont typeface="Arial" panose="020B0604020202020204" pitchFamily="34" charset="0"/>
              <a:buChar char="•"/>
            </a:pPr>
            <a:r>
              <a:rPr lang="en-US" dirty="0"/>
              <a:t>This group includes members with and without shells.</a:t>
            </a:r>
          </a:p>
          <a:p>
            <a:pPr marL="1074420" lvl="1" indent="-342900">
              <a:buFont typeface="Arial" panose="020B0604020202020204" pitchFamily="34" charset="0"/>
              <a:buChar char="•"/>
            </a:pPr>
            <a:r>
              <a:rPr lang="en-US" dirty="0"/>
              <a:t>They display vivid coloration used for camouflage. Some octopuses can rapidly adjust their colors to mimic a background pattern.</a:t>
            </a:r>
          </a:p>
          <a:p>
            <a:pPr marL="1074420" lvl="1" indent="-342900">
              <a:buFont typeface="Arial" panose="020B0604020202020204" pitchFamily="34" charset="0"/>
              <a:buChar char="•"/>
            </a:pPr>
            <a:r>
              <a:rPr lang="en-US" dirty="0"/>
              <a:t>This group includes the largest and smartest invertebrates.</a:t>
            </a:r>
          </a:p>
          <a:p>
            <a:pPr marL="1074420" lvl="1" indent="-342900">
              <a:buFont typeface="Arial" panose="020B0604020202020204" pitchFamily="34" charset="0"/>
              <a:buChar char="•"/>
            </a:pPr>
            <a:r>
              <a:rPr lang="en-US" dirty="0"/>
              <a:t>Cephalopods can move quickly via jet propulsion of water from the mantle cavity.  </a:t>
            </a:r>
          </a:p>
        </p:txBody>
      </p:sp>
    </p:spTree>
    <p:extLst>
      <p:ext uri="{BB962C8B-B14F-4D97-AF65-F5344CB8AC3E}">
        <p14:creationId xmlns:p14="http://schemas.microsoft.com/office/powerpoint/2010/main" val="2054581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15.26 gastropods </a:t>
            </a:r>
          </a:p>
        </p:txBody>
      </p:sp>
      <p:pic>
        <p:nvPicPr>
          <p:cNvPr id="4" name="Figure" descr="Part a shows a land snail with a coiled shell and long tentacles. Part b shows a slug, which looks like a snail without a sh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38" b="-2138"/>
          <a:stretch>
            <a:fillRect/>
          </a:stretch>
        </p:blipFill>
        <p:spPr>
          <a:xfrm>
            <a:off x="540543" y="1095972"/>
            <a:ext cx="8062913" cy="3500071"/>
          </a:xfrm>
        </p:spPr>
      </p:pic>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Like many gastropods, this snail has a stomach foot and a coiled shell.</a:t>
            </a:r>
          </a:p>
          <a:p>
            <a:pPr marL="342900" indent="-342900">
              <a:buAutoNum type="alphaLcParenBoth"/>
            </a:pPr>
            <a:r>
              <a:rPr lang="en-US" sz="1600" dirty="0"/>
              <a:t>This slug, which is also a gastropod, lacks a shell. (credit a: modification of work by Murray Stevenson; credit b: modification of work by </a:t>
            </a:r>
            <a:r>
              <a:rPr lang="en-US" sz="1600" dirty="0" err="1"/>
              <a:t>Rosendahl</a:t>
            </a:r>
            <a:r>
              <a:rPr lang="en-US" sz="1600" dirty="0"/>
              <a:t>)</a:t>
            </a:r>
          </a:p>
        </p:txBody>
      </p:sp>
      <p:sp>
        <p:nvSpPr>
          <p:cNvPr id="6" name="Disclaimer">
            <a:extLst>
              <a:ext uri="{FF2B5EF4-FFF2-40B4-BE49-F238E27FC236}">
                <a16:creationId xmlns:a16="http://schemas.microsoft.com/office/drawing/2014/main" id="{E3C2A79E-0A45-4A58-9EDC-376A1C839C9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467821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Biodiversity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View this video to watch a presentation by biologist E.O. Wilson on the importance of biodiversity.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http://openstaxcollege.org/l/saving_life2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1783161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15.27 cephalopods </a:t>
            </a:r>
          </a:p>
        </p:txBody>
      </p:sp>
      <p:pic>
        <p:nvPicPr>
          <p:cNvPr id="3" name="Figure" descr="Part a shows a nautilus with a coiled, brown-and-white striped shell. Tentacles protrude from the front end. Part b shows a cuttlefish wish a squat body and short tentacles that blends into its surroundings. Part c shows a reef squid with an eye located behind its long beak. Long, thick tentacles project back from the body. Part d shows an octopus with bright blue rings all over its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302" r="-49302"/>
          <a:stretch>
            <a:fillRect/>
          </a:stretch>
        </p:blipFill>
        <p:spPr/>
      </p:pic>
      <p:sp>
        <p:nvSpPr>
          <p:cNvPr id="7" name="Figure Legend"/>
          <p:cNvSpPr>
            <a:spLocks noGrp="1"/>
          </p:cNvSpPr>
          <p:nvPr>
            <p:ph type="body" sz="quarter" idx="14"/>
          </p:nvPr>
        </p:nvSpPr>
        <p:spPr/>
        <p:txBody>
          <a:bodyPr>
            <a:normAutofit/>
          </a:bodyPr>
          <a:lstStyle/>
          <a:p>
            <a:r>
              <a:rPr lang="nl-NL" sz="1600" dirty="0"/>
              <a:t>The </a:t>
            </a:r>
            <a:r>
              <a:rPr lang="nl-NL" sz="1600" dirty="0">
                <a:solidFill>
                  <a:srgbClr val="6CB255"/>
                </a:solidFill>
              </a:rPr>
              <a:t>(a)</a:t>
            </a:r>
            <a:r>
              <a:rPr lang="nl-NL" sz="1600" dirty="0"/>
              <a:t> nautilus, </a:t>
            </a:r>
            <a:r>
              <a:rPr lang="nl-NL" sz="1600" dirty="0">
                <a:solidFill>
                  <a:srgbClr val="6CB255"/>
                </a:solidFill>
              </a:rPr>
              <a:t>(b)</a:t>
            </a:r>
            <a:r>
              <a:rPr lang="nl-NL" sz="1600" dirty="0"/>
              <a:t> </a:t>
            </a:r>
            <a:r>
              <a:rPr lang="nl-NL" sz="1600" dirty="0" err="1"/>
              <a:t>giant</a:t>
            </a:r>
            <a:r>
              <a:rPr lang="nl-NL" sz="1600" dirty="0"/>
              <a:t> </a:t>
            </a:r>
            <a:r>
              <a:rPr lang="nl-NL" sz="1600" dirty="0" err="1"/>
              <a:t>cuttlefish</a:t>
            </a:r>
            <a:r>
              <a:rPr lang="nl-NL" sz="1600" dirty="0"/>
              <a:t>, </a:t>
            </a:r>
            <a:r>
              <a:rPr lang="nl-NL" sz="1600" dirty="0">
                <a:solidFill>
                  <a:srgbClr val="6CB255"/>
                </a:solidFill>
              </a:rPr>
              <a:t>(c)</a:t>
            </a:r>
            <a:r>
              <a:rPr lang="nl-NL" sz="1600" dirty="0"/>
              <a:t> reef </a:t>
            </a:r>
            <a:r>
              <a:rPr lang="nl-NL" sz="1600" dirty="0" err="1"/>
              <a:t>squid</a:t>
            </a:r>
            <a:r>
              <a:rPr lang="nl-NL" sz="1600" dirty="0"/>
              <a:t>, </a:t>
            </a:r>
            <a:r>
              <a:rPr lang="nl-NL" sz="1600" dirty="0" err="1"/>
              <a:t>and</a:t>
            </a:r>
            <a:r>
              <a:rPr lang="nl-NL" sz="1600" dirty="0"/>
              <a:t> </a:t>
            </a:r>
            <a:r>
              <a:rPr lang="nl-NL" sz="1600" dirty="0">
                <a:solidFill>
                  <a:srgbClr val="6CB255"/>
                </a:solidFill>
              </a:rPr>
              <a:t>(d)</a:t>
            </a:r>
            <a:r>
              <a:rPr lang="nl-NL" sz="1600" dirty="0"/>
              <a:t> blue-ring octopus are </a:t>
            </a:r>
            <a:r>
              <a:rPr lang="en-US" sz="1600" dirty="0"/>
              <a:t>all members of the class </a:t>
            </a:r>
            <a:r>
              <a:rPr lang="en-US" sz="1600" dirty="0" err="1"/>
              <a:t>Cephalopoda</a:t>
            </a:r>
            <a:r>
              <a:rPr lang="en-US" sz="1600" dirty="0"/>
              <a:t>. (credit a: modification of work by J. </a:t>
            </a:r>
            <a:r>
              <a:rPr lang="en-US" sz="1600" dirty="0" err="1"/>
              <a:t>Baecker</a:t>
            </a:r>
            <a:r>
              <a:rPr lang="en-US" sz="1600" dirty="0"/>
              <a:t>; credit b: modification of work by Adrian </a:t>
            </a:r>
            <a:r>
              <a:rPr lang="en-US" sz="1600" dirty="0" err="1"/>
              <a:t>Mohedano</a:t>
            </a:r>
            <a:r>
              <a:rPr lang="en-US" sz="1600" dirty="0"/>
              <a:t>; credit c: modification of work by </a:t>
            </a:r>
            <a:r>
              <a:rPr lang="en-US" sz="1600" dirty="0" err="1"/>
              <a:t>Silke</a:t>
            </a:r>
            <a:r>
              <a:rPr lang="en-US" sz="1600" dirty="0"/>
              <a:t> Baron; credit d: modification of work by Angell Williams)</a:t>
            </a:r>
          </a:p>
        </p:txBody>
      </p:sp>
      <p:sp>
        <p:nvSpPr>
          <p:cNvPr id="6" name="Disclaimer">
            <a:extLst>
              <a:ext uri="{FF2B5EF4-FFF2-40B4-BE49-F238E27FC236}">
                <a16:creationId xmlns:a16="http://schemas.microsoft.com/office/drawing/2014/main" id="{32F21DF6-FE41-430E-8433-5FCB37D5A6A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91359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4CB2-DCCA-48BD-B4EE-4FF27B42F1E6}"/>
              </a:ext>
            </a:extLst>
          </p:cNvPr>
          <p:cNvSpPr>
            <a:spLocks noGrp="1"/>
          </p:cNvSpPr>
          <p:nvPr>
            <p:ph type="title"/>
          </p:nvPr>
        </p:nvSpPr>
        <p:spPr/>
        <p:txBody>
          <a:bodyPr/>
          <a:lstStyle/>
          <a:p>
            <a:r>
              <a:rPr lang="en-US" dirty="0"/>
              <a:t>Phylum </a:t>
            </a:r>
            <a:r>
              <a:rPr lang="en-US" dirty="0" err="1"/>
              <a:t>annelida</a:t>
            </a:r>
            <a:r>
              <a:rPr lang="en-US" dirty="0"/>
              <a:t> (15.4) </a:t>
            </a:r>
          </a:p>
        </p:txBody>
      </p:sp>
      <p:sp>
        <p:nvSpPr>
          <p:cNvPr id="4" name="Text Placeholder 3">
            <a:extLst>
              <a:ext uri="{FF2B5EF4-FFF2-40B4-BE49-F238E27FC236}">
                <a16:creationId xmlns:a16="http://schemas.microsoft.com/office/drawing/2014/main" id="{AF7884F8-652F-40D1-ADE8-AC83FDC14E07}"/>
              </a:ext>
            </a:extLst>
          </p:cNvPr>
          <p:cNvSpPr>
            <a:spLocks noGrp="1"/>
          </p:cNvSpPr>
          <p:nvPr>
            <p:ph type="body" sz="quarter" idx="14"/>
          </p:nvPr>
        </p:nvSpPr>
        <p:spPr>
          <a:xfrm>
            <a:off x="457200" y="1027611"/>
            <a:ext cx="8062912" cy="4982753"/>
          </a:xfrm>
        </p:spPr>
        <p:txBody>
          <a:bodyPr/>
          <a:lstStyle/>
          <a:p>
            <a:pPr marL="342900" indent="-342900">
              <a:buFont typeface="Arial" panose="020B0604020202020204" pitchFamily="34" charset="0"/>
              <a:buChar char="•"/>
            </a:pPr>
            <a:r>
              <a:rPr lang="en-US" dirty="0"/>
              <a:t>Phylum </a:t>
            </a:r>
            <a:r>
              <a:rPr lang="en-US" b="1" dirty="0">
                <a:solidFill>
                  <a:srgbClr val="6CB255"/>
                </a:solidFill>
              </a:rPr>
              <a:t>Annelida</a:t>
            </a:r>
            <a:r>
              <a:rPr lang="en-US" dirty="0"/>
              <a:t> includes segmented worms found in marine, terrestrial and freshwater habitats.  They need moisture to survive in terrestrial habitats, however.  </a:t>
            </a:r>
          </a:p>
          <a:p>
            <a:pPr marL="342900" indent="-342900">
              <a:buFont typeface="Arial" panose="020B0604020202020204" pitchFamily="34" charset="0"/>
              <a:buChar char="•"/>
            </a:pPr>
            <a:r>
              <a:rPr lang="en-US" dirty="0"/>
              <a:t>The phylum contains earthworms, </a:t>
            </a:r>
            <a:r>
              <a:rPr lang="en-US" dirty="0" err="1"/>
              <a:t>polychaetes</a:t>
            </a:r>
            <a:r>
              <a:rPr lang="en-US" dirty="0"/>
              <a:t> (marine worms) and leeches. </a:t>
            </a:r>
          </a:p>
          <a:p>
            <a:pPr marL="342900" indent="-342900">
              <a:buFont typeface="Arial" panose="020B0604020202020204" pitchFamily="34" charset="0"/>
              <a:buChar char="•"/>
            </a:pPr>
            <a:r>
              <a:rPr lang="en-US" dirty="0"/>
              <a:t>Hair-like extensions called </a:t>
            </a:r>
            <a:r>
              <a:rPr lang="en-US" b="1" dirty="0">
                <a:solidFill>
                  <a:srgbClr val="6CB255"/>
                </a:solidFill>
              </a:rPr>
              <a:t>chaetae</a:t>
            </a:r>
            <a:r>
              <a:rPr lang="en-US" dirty="0"/>
              <a:t> are present in every segment in most groups.  </a:t>
            </a:r>
          </a:p>
          <a:p>
            <a:pPr marL="342900" indent="-342900">
              <a:buFont typeface="Arial" panose="020B0604020202020204" pitchFamily="34" charset="0"/>
              <a:buChar char="•"/>
            </a:pPr>
            <a:r>
              <a:rPr lang="en-US" dirty="0"/>
              <a:t>They have 2 layers of muscle underneath their outer covering (cuticle) </a:t>
            </a:r>
          </a:p>
          <a:p>
            <a:pPr marL="342900" indent="-342900">
              <a:buFont typeface="Arial" panose="020B0604020202020204" pitchFamily="34" charset="0"/>
              <a:buChar char="•"/>
            </a:pPr>
            <a:r>
              <a:rPr lang="en-US" dirty="0"/>
              <a:t>Annelids are </a:t>
            </a:r>
            <a:r>
              <a:rPr lang="en-US" dirty="0" err="1"/>
              <a:t>eucoelomate</a:t>
            </a:r>
            <a:r>
              <a:rPr lang="en-US" dirty="0"/>
              <a:t> and have well-developed body system, including digestive, nervous, excretory and reproductive (Figure 15.29).</a:t>
            </a:r>
          </a:p>
          <a:p>
            <a:pPr marL="342900" indent="-342900">
              <a:buFont typeface="Arial" panose="020B0604020202020204" pitchFamily="34" charset="0"/>
              <a:buChar char="•"/>
            </a:pPr>
            <a:r>
              <a:rPr lang="en-US" dirty="0"/>
              <a:t>They can be hermaphroditic or have separate sexes.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388909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15.29 anatomy of an annelid </a:t>
            </a:r>
          </a:p>
        </p:txBody>
      </p:sp>
      <p:pic>
        <p:nvPicPr>
          <p:cNvPr id="3" name="Figure" descr="The illustration shows a cross-section of an annelid. The body is divided into segmented compartments. A U-shaped intestine runs through the middle of the compartments, and two ventral nerve cords run along the bottom. In each segment, the nerve cords are connected to each other. A dorsal blood vessel sits on top of the intestine, and a ventral blood vessel rests beneath it. Other vessels connect the dorsal and ventral vessels together. The nephridium is connected to the barrier separating the compartments and consists of a long coil connected to a trumpet-like b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532" r="-23532"/>
          <a:stretch>
            <a:fillRect/>
          </a:stretch>
        </p:blipFill>
        <p:spPr/>
      </p:pic>
      <p:sp>
        <p:nvSpPr>
          <p:cNvPr id="7" name="Figure Legend"/>
          <p:cNvSpPr>
            <a:spLocks noGrp="1"/>
          </p:cNvSpPr>
          <p:nvPr>
            <p:ph type="body" sz="quarter" idx="14"/>
          </p:nvPr>
        </p:nvSpPr>
        <p:spPr/>
        <p:txBody>
          <a:bodyPr>
            <a:normAutofit/>
          </a:bodyPr>
          <a:lstStyle/>
          <a:p>
            <a:r>
              <a:rPr lang="en-US" sz="1600" dirty="0"/>
              <a:t>In this schematic showing the basic anatomy of annelids, the digestive system is indicated in green, the nervous system is indicated in yellow, and the circulatory system is indicated </a:t>
            </a:r>
            <a:r>
              <a:rPr lang="da-DK" sz="1600" dirty="0"/>
              <a:t>in red.</a:t>
            </a:r>
            <a:endParaRPr lang="en-US" sz="1600" dirty="0"/>
          </a:p>
        </p:txBody>
      </p:sp>
      <p:sp>
        <p:nvSpPr>
          <p:cNvPr id="6" name="Disclaimer">
            <a:extLst>
              <a:ext uri="{FF2B5EF4-FFF2-40B4-BE49-F238E27FC236}">
                <a16:creationId xmlns:a16="http://schemas.microsoft.com/office/drawing/2014/main" id="{EEB578F4-5779-43E9-A5AC-7BE66AB9178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425010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Annelid anatomy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653755" y="1180633"/>
            <a:ext cx="8062912" cy="4890691"/>
          </a:xfrm>
        </p:spPr>
        <p:txBody>
          <a:bodyPr/>
          <a:lstStyle/>
          <a:p>
            <a:r>
              <a:rPr lang="en-US" dirty="0"/>
              <a:t>This video and animation provides a close-up look at annelid anatomy.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http://openstaxcollege.org/l/annelid2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38956375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4CB2-DCCA-48BD-B4EE-4FF27B42F1E6}"/>
              </a:ext>
            </a:extLst>
          </p:cNvPr>
          <p:cNvSpPr>
            <a:spLocks noGrp="1"/>
          </p:cNvSpPr>
          <p:nvPr>
            <p:ph type="title"/>
          </p:nvPr>
        </p:nvSpPr>
        <p:spPr/>
        <p:txBody>
          <a:bodyPr/>
          <a:lstStyle/>
          <a:p>
            <a:r>
              <a:rPr lang="en-US" dirty="0"/>
              <a:t>Annelid diversity (15.4) </a:t>
            </a:r>
          </a:p>
        </p:txBody>
      </p:sp>
      <p:sp>
        <p:nvSpPr>
          <p:cNvPr id="4" name="Text Placeholder 3">
            <a:extLst>
              <a:ext uri="{FF2B5EF4-FFF2-40B4-BE49-F238E27FC236}">
                <a16:creationId xmlns:a16="http://schemas.microsoft.com/office/drawing/2014/main" id="{AF7884F8-652F-40D1-ADE8-AC83FDC14E07}"/>
              </a:ext>
            </a:extLst>
          </p:cNvPr>
          <p:cNvSpPr>
            <a:spLocks noGrp="1"/>
          </p:cNvSpPr>
          <p:nvPr>
            <p:ph type="body" sz="quarter" idx="14"/>
          </p:nvPr>
        </p:nvSpPr>
        <p:spPr>
          <a:xfrm>
            <a:off x="457200" y="1027611"/>
            <a:ext cx="8062912" cy="5268686"/>
          </a:xfrm>
        </p:spPr>
        <p:txBody>
          <a:bodyPr>
            <a:normAutofit lnSpcReduction="10000"/>
          </a:bodyPr>
          <a:lstStyle/>
          <a:p>
            <a:pPr marL="342900" indent="-342900">
              <a:buFont typeface="Arial" panose="020B0604020202020204" pitchFamily="34" charset="0"/>
              <a:buChar char="•"/>
            </a:pPr>
            <a:r>
              <a:rPr lang="en-US" dirty="0"/>
              <a:t>Phylum Annelida contains 2 classes (Figure 15.30).  </a:t>
            </a:r>
          </a:p>
          <a:p>
            <a:pPr marL="342900" indent="-342900">
              <a:buFont typeface="Arial" panose="020B0604020202020204" pitchFamily="34" charset="0"/>
              <a:buChar char="•"/>
            </a:pPr>
            <a:r>
              <a:rPr lang="en-US" dirty="0" err="1"/>
              <a:t>Polychaetes</a:t>
            </a:r>
            <a:r>
              <a:rPr lang="en-US" dirty="0"/>
              <a:t> (mostly marine annelids) </a:t>
            </a:r>
          </a:p>
          <a:p>
            <a:pPr marL="1074420" lvl="1" indent="-342900">
              <a:buFont typeface="Arial" panose="020B0604020202020204" pitchFamily="34" charset="0"/>
              <a:buChar char="•"/>
            </a:pPr>
            <a:r>
              <a:rPr lang="en-US" dirty="0" err="1"/>
              <a:t>Polychaetes</a:t>
            </a:r>
            <a:r>
              <a:rPr lang="en-US" dirty="0"/>
              <a:t> are often brightly colored with well developed heads with eyes.  Most are predatory.  </a:t>
            </a:r>
          </a:p>
          <a:p>
            <a:pPr marL="1074420" lvl="1" indent="-342900">
              <a:buFont typeface="Arial" panose="020B0604020202020204" pitchFamily="34" charset="0"/>
              <a:buChar char="•"/>
            </a:pPr>
            <a:r>
              <a:rPr lang="en-US" dirty="0"/>
              <a:t>They have many chaetae on each segment.  </a:t>
            </a:r>
          </a:p>
          <a:p>
            <a:pPr marL="342900" indent="-342900">
              <a:buFont typeface="Arial" panose="020B0604020202020204" pitchFamily="34" charset="0"/>
              <a:buChar char="•"/>
            </a:pPr>
            <a:r>
              <a:rPr lang="en-US" dirty="0"/>
              <a:t>Earthworms and leeches</a:t>
            </a:r>
          </a:p>
          <a:p>
            <a:pPr marL="1074420" lvl="1" indent="-342900">
              <a:buFont typeface="Arial" panose="020B0604020202020204" pitchFamily="34" charset="0"/>
              <a:buChar char="•"/>
            </a:pPr>
            <a:r>
              <a:rPr lang="en-US" dirty="0"/>
              <a:t>Earthworms are distinguished by the </a:t>
            </a:r>
            <a:r>
              <a:rPr lang="en-US" b="1" dirty="0">
                <a:solidFill>
                  <a:srgbClr val="6CB255"/>
                </a:solidFill>
              </a:rPr>
              <a:t>clitellum</a:t>
            </a:r>
            <a:r>
              <a:rPr lang="en-US" dirty="0"/>
              <a:t>, a ring structure that assists in mating and forms a protective cocoon for the eggs. </a:t>
            </a:r>
          </a:p>
          <a:p>
            <a:pPr marL="1074420" lvl="1" indent="-342900">
              <a:buFont typeface="Arial" panose="020B0604020202020204" pitchFamily="34" charset="0"/>
              <a:buChar char="•"/>
            </a:pPr>
            <a:r>
              <a:rPr lang="en-US" dirty="0"/>
              <a:t>Earthworms have only a few chaetae on each segment and leeches have no chaetae.</a:t>
            </a:r>
          </a:p>
          <a:p>
            <a:pPr marL="1074420" lvl="1" indent="-342900">
              <a:buFont typeface="Arial" panose="020B0604020202020204" pitchFamily="34" charset="0"/>
              <a:buChar char="•"/>
            </a:pPr>
            <a:r>
              <a:rPr lang="en-US" dirty="0"/>
              <a:t>Leeches differ from other annelids by the development of suckers at each end.  </a:t>
            </a:r>
          </a:p>
          <a:p>
            <a:pPr marL="1074420" lvl="1" indent="-342900">
              <a:buFont typeface="Arial" panose="020B0604020202020204" pitchFamily="34" charset="0"/>
              <a:buChar char="•"/>
            </a:pPr>
            <a:r>
              <a:rPr lang="en-US" dirty="0"/>
              <a:t>Leeches swell when ingesting blood.  Only 50% of leeches are blood-sucking, however.  The others are scavengers or eat decaying organic material.  </a:t>
            </a:r>
          </a:p>
        </p:txBody>
      </p:sp>
    </p:spTree>
    <p:extLst>
      <p:ext uri="{BB962C8B-B14F-4D97-AF65-F5344CB8AC3E}">
        <p14:creationId xmlns:p14="http://schemas.microsoft.com/office/powerpoint/2010/main" val="448283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15.30 earthworm and leech </a:t>
            </a:r>
          </a:p>
        </p:txBody>
      </p:sp>
      <p:pic>
        <p:nvPicPr>
          <p:cNvPr id="4" name="Figure" descr="Part a shows an earthworm, and part b shows a large leech trying to latch onto a person’s h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180" b="-7180"/>
          <a:stretch>
            <a:fillRect/>
          </a:stretch>
        </p:blipFill>
        <p:spPr/>
      </p:pic>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a:t>
            </a:r>
            <a:r>
              <a:rPr lang="en-US" sz="1600" dirty="0"/>
              <a:t> earthworm and </a:t>
            </a:r>
            <a:r>
              <a:rPr lang="en-US" sz="1600" dirty="0">
                <a:solidFill>
                  <a:srgbClr val="6CB255"/>
                </a:solidFill>
              </a:rPr>
              <a:t>(b)</a:t>
            </a:r>
            <a:r>
              <a:rPr lang="en-US" sz="1600" dirty="0"/>
              <a:t> leech are both annelids. (credit a: modification of work by “</a:t>
            </a:r>
            <a:r>
              <a:rPr lang="en-US" sz="1600" dirty="0" err="1"/>
              <a:t>schizoform</a:t>
            </a:r>
            <a:r>
              <a:rPr lang="en-US" sz="1600" dirty="0"/>
              <a:t>”/Flickr; credit b: modification of work by “Sarah G…”/Flickr)</a:t>
            </a:r>
          </a:p>
        </p:txBody>
      </p:sp>
      <p:sp>
        <p:nvSpPr>
          <p:cNvPr id="6" name="Disclaimer">
            <a:extLst>
              <a:ext uri="{FF2B5EF4-FFF2-40B4-BE49-F238E27FC236}">
                <a16:creationId xmlns:a16="http://schemas.microsoft.com/office/drawing/2014/main" id="{DC3F787F-1550-4EEB-89C6-E92D00C22A7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776345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83EE-53E2-4DFE-938B-CA1B83362F20}"/>
              </a:ext>
            </a:extLst>
          </p:cNvPr>
          <p:cNvSpPr>
            <a:spLocks noGrp="1"/>
          </p:cNvSpPr>
          <p:nvPr>
            <p:ph type="title"/>
          </p:nvPr>
        </p:nvSpPr>
        <p:spPr/>
        <p:txBody>
          <a:bodyPr/>
          <a:lstStyle/>
          <a:p>
            <a:r>
              <a:rPr lang="en-US" dirty="0"/>
              <a:t>Echinoderms (15.5)</a:t>
            </a:r>
          </a:p>
        </p:txBody>
      </p:sp>
      <p:sp>
        <p:nvSpPr>
          <p:cNvPr id="4" name="Text Placeholder 3">
            <a:extLst>
              <a:ext uri="{FF2B5EF4-FFF2-40B4-BE49-F238E27FC236}">
                <a16:creationId xmlns:a16="http://schemas.microsoft.com/office/drawing/2014/main" id="{FCEDA705-B891-4946-8763-0B37C9178365}"/>
              </a:ext>
            </a:extLst>
          </p:cNvPr>
          <p:cNvSpPr>
            <a:spLocks noGrp="1"/>
          </p:cNvSpPr>
          <p:nvPr>
            <p:ph type="body" sz="quarter" idx="14"/>
          </p:nvPr>
        </p:nvSpPr>
        <p:spPr>
          <a:xfrm>
            <a:off x="457200" y="1149531"/>
            <a:ext cx="8062912" cy="5467143"/>
          </a:xfrm>
        </p:spPr>
        <p:txBody>
          <a:bodyPr>
            <a:normAutofit/>
          </a:bodyPr>
          <a:lstStyle/>
          <a:p>
            <a:pPr marL="342900" indent="-342900">
              <a:buFont typeface="Arial" panose="020B0604020202020204" pitchFamily="34" charset="0"/>
              <a:buChar char="•"/>
            </a:pPr>
            <a:r>
              <a:rPr lang="en-US" dirty="0"/>
              <a:t>Phylum </a:t>
            </a:r>
            <a:r>
              <a:rPr lang="en-US" b="1" dirty="0">
                <a:solidFill>
                  <a:srgbClr val="6CB255"/>
                </a:solidFill>
              </a:rPr>
              <a:t>Echinodermata</a:t>
            </a:r>
            <a:r>
              <a:rPr lang="en-US" dirty="0"/>
              <a:t> is an exclusively marine group.</a:t>
            </a:r>
          </a:p>
          <a:p>
            <a:pPr marL="342900" indent="-342900">
              <a:buFont typeface="Arial" panose="020B0604020202020204" pitchFamily="34" charset="0"/>
              <a:buChar char="•"/>
            </a:pPr>
            <a:r>
              <a:rPr lang="en-US" dirty="0"/>
              <a:t>All adults have radial symmetry although the larvae are bilateral.  </a:t>
            </a:r>
          </a:p>
          <a:p>
            <a:pPr marL="342900" indent="-342900">
              <a:buFont typeface="Arial" panose="020B0604020202020204" pitchFamily="34" charset="0"/>
              <a:buChar char="•"/>
            </a:pPr>
            <a:r>
              <a:rPr lang="en-US" dirty="0"/>
              <a:t>They have an endoskeleton made of calcium carbonate.  </a:t>
            </a:r>
          </a:p>
          <a:p>
            <a:pPr marL="342900" indent="-342900">
              <a:buFont typeface="Arial" panose="020B0604020202020204" pitchFamily="34" charset="0"/>
              <a:buChar char="•"/>
            </a:pPr>
            <a:r>
              <a:rPr lang="en-US" dirty="0"/>
              <a:t>Echinoderms have amazing powers of regeneration. </a:t>
            </a:r>
          </a:p>
          <a:p>
            <a:pPr marL="342900" indent="-342900">
              <a:buFont typeface="Arial" panose="020B0604020202020204" pitchFamily="34" charset="0"/>
              <a:buChar char="•"/>
            </a:pPr>
            <a:r>
              <a:rPr lang="en-US" dirty="0"/>
              <a:t>They are deuterostomes (blastopore becomes the anus) and </a:t>
            </a:r>
            <a:r>
              <a:rPr lang="en-US" dirty="0" err="1"/>
              <a:t>eucoelomate</a:t>
            </a:r>
            <a:r>
              <a:rPr lang="en-US" dirty="0"/>
              <a:t> (have a true coelom). </a:t>
            </a:r>
          </a:p>
          <a:p>
            <a:pPr marL="342900" indent="-342900">
              <a:buFont typeface="Arial" panose="020B0604020202020204" pitchFamily="34" charset="0"/>
              <a:buChar char="•"/>
            </a:pPr>
            <a:r>
              <a:rPr lang="en-US" dirty="0"/>
              <a:t>A distinguishing characteristic of this group is the presence of a </a:t>
            </a:r>
            <a:r>
              <a:rPr lang="en-US" b="1" dirty="0">
                <a:solidFill>
                  <a:srgbClr val="6CB255"/>
                </a:solidFill>
              </a:rPr>
              <a:t>water-vascular system</a:t>
            </a:r>
            <a:r>
              <a:rPr lang="en-US" dirty="0"/>
              <a:t>, which is a system that is used for gas exchange, nutrient circulation and locomotion.  </a:t>
            </a:r>
          </a:p>
          <a:p>
            <a:pPr marL="342900" indent="-342900">
              <a:buFont typeface="Arial" panose="020B0604020202020204" pitchFamily="34" charset="0"/>
              <a:buChar char="•"/>
            </a:pPr>
            <a:r>
              <a:rPr lang="en-US" dirty="0"/>
              <a:t>A part of the water-vascular system called tube feet can be filled with water and extended to produce movement or pry the shells of prey open.  </a:t>
            </a:r>
          </a:p>
          <a:p>
            <a:pPr marL="342900" indent="-342900">
              <a:buFont typeface="Arial" panose="020B0604020202020204" pitchFamily="34" charset="0"/>
              <a:buChar char="•"/>
            </a:pPr>
            <a:r>
              <a:rPr lang="en-US" dirty="0"/>
              <a:t>The body systems are arranged around the center of the animal and extend into the arms (Figure 15.31).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120665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15.31 anatomy of a sea star</a:t>
            </a:r>
          </a:p>
        </p:txBody>
      </p:sp>
      <p:pic>
        <p:nvPicPr>
          <p:cNvPr id="3" name="Figure" descr="The illustration shows a sea star, which has a mouth on the bottom and an anus on top, both in the middle of the star. The disk-shaped stomach is sandwiched between the mouth and anus. Two tubes radiate from the stomach to each arm, and many small digestive glands connect to these tubes. Beneath the stomach is a central ring canal that also connects to tubes that extend into each arm. Tube feet are attached to these tubes. Each tube foot resembles a medicine dropper, with a bulb-shaped ampulla at the top and an extension called a podium at the bottom. The bottom of the podium protrudes from the bottom of the starfish. There are many podia along the length of each arm, which allow the sea star to latch onto objects and walk. A structure called a madreporite connects to the central ring and protrudes from the upper surface of the sea star, next to the an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732" r="-25732"/>
          <a:stretch>
            <a:fillRect/>
          </a:stretch>
        </p:blipFill>
        <p:spPr/>
      </p:pic>
      <p:sp>
        <p:nvSpPr>
          <p:cNvPr id="7" name="Figure Legend"/>
          <p:cNvSpPr>
            <a:spLocks noGrp="1"/>
          </p:cNvSpPr>
          <p:nvPr>
            <p:ph type="body" sz="quarter" idx="14"/>
          </p:nvPr>
        </p:nvSpPr>
        <p:spPr/>
        <p:txBody>
          <a:bodyPr>
            <a:normAutofit/>
          </a:bodyPr>
          <a:lstStyle/>
          <a:p>
            <a:r>
              <a:rPr lang="en-US" sz="1600" dirty="0"/>
              <a:t>This diagram shows the anatomy of a sea star.</a:t>
            </a:r>
          </a:p>
        </p:txBody>
      </p:sp>
      <p:sp>
        <p:nvSpPr>
          <p:cNvPr id="6" name="Disclaimer">
            <a:extLst>
              <a:ext uri="{FF2B5EF4-FFF2-40B4-BE49-F238E27FC236}">
                <a16:creationId xmlns:a16="http://schemas.microsoft.com/office/drawing/2014/main" id="{FE3B192A-DCBA-42F6-A3A1-E8FB08CBE94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978455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1E1C-3003-4CB6-8488-C0081274661B}"/>
              </a:ext>
            </a:extLst>
          </p:cNvPr>
          <p:cNvSpPr>
            <a:spLocks noGrp="1"/>
          </p:cNvSpPr>
          <p:nvPr>
            <p:ph type="title"/>
          </p:nvPr>
        </p:nvSpPr>
        <p:spPr/>
        <p:txBody>
          <a:bodyPr/>
          <a:lstStyle/>
          <a:p>
            <a:r>
              <a:rPr lang="en-US" dirty="0"/>
              <a:t>Echinoderm diversity (15.5)</a:t>
            </a:r>
          </a:p>
        </p:txBody>
      </p:sp>
      <p:sp>
        <p:nvSpPr>
          <p:cNvPr id="4" name="Text Placeholder 3">
            <a:extLst>
              <a:ext uri="{FF2B5EF4-FFF2-40B4-BE49-F238E27FC236}">
                <a16:creationId xmlns:a16="http://schemas.microsoft.com/office/drawing/2014/main" id="{B39A1BED-204A-4A1F-AB8F-99D4EFE4ED2F}"/>
              </a:ext>
            </a:extLst>
          </p:cNvPr>
          <p:cNvSpPr>
            <a:spLocks noGrp="1"/>
          </p:cNvSpPr>
          <p:nvPr>
            <p:ph type="body" sz="quarter" idx="14"/>
          </p:nvPr>
        </p:nvSpPr>
        <p:spPr>
          <a:xfrm>
            <a:off x="457200" y="970385"/>
            <a:ext cx="8062912" cy="5039980"/>
          </a:xfrm>
        </p:spPr>
        <p:txBody>
          <a:bodyPr>
            <a:normAutofit lnSpcReduction="10000"/>
          </a:bodyPr>
          <a:lstStyle/>
          <a:p>
            <a:pPr marL="342900" indent="-342900">
              <a:buFont typeface="Arial" panose="020B0604020202020204" pitchFamily="34" charset="0"/>
              <a:buChar char="•"/>
            </a:pPr>
            <a:r>
              <a:rPr lang="en-US" dirty="0"/>
              <a:t>Sea stars are the best-known echinoderms.</a:t>
            </a:r>
          </a:p>
          <a:p>
            <a:pPr marL="1074420" lvl="1" indent="-342900">
              <a:buFont typeface="Arial" panose="020B0604020202020204" pitchFamily="34" charset="0"/>
              <a:buChar char="•"/>
            </a:pPr>
            <a:r>
              <a:rPr lang="en-US" dirty="0"/>
              <a:t>They have thick arms that extend from the central disk area.</a:t>
            </a:r>
          </a:p>
          <a:p>
            <a:pPr marL="1074420" lvl="1" indent="-342900">
              <a:buFont typeface="Arial" panose="020B0604020202020204" pitchFamily="34" charset="0"/>
              <a:buChar char="•"/>
            </a:pPr>
            <a:r>
              <a:rPr lang="en-US" dirty="0"/>
              <a:t>The arms contain organs.  </a:t>
            </a:r>
          </a:p>
          <a:p>
            <a:pPr marL="1074420" lvl="1" indent="-342900">
              <a:buFont typeface="Arial" panose="020B0604020202020204" pitchFamily="34" charset="0"/>
              <a:buChar char="•"/>
            </a:pPr>
            <a:r>
              <a:rPr lang="en-US" dirty="0"/>
              <a:t>Sea stars use their tube feet to grasp prey and for gripping.  </a:t>
            </a:r>
          </a:p>
          <a:p>
            <a:pPr marL="342900" indent="-342900">
              <a:buFont typeface="Arial" panose="020B0604020202020204" pitchFamily="34" charset="0"/>
              <a:buChar char="•"/>
            </a:pPr>
            <a:r>
              <a:rPr lang="en-US" dirty="0"/>
              <a:t>Brittle stars have long thin arms that do not contain organs.</a:t>
            </a:r>
          </a:p>
          <a:p>
            <a:pPr marL="1074420" lvl="1" indent="-342900">
              <a:buFont typeface="Arial" panose="020B0604020202020204" pitchFamily="34" charset="0"/>
              <a:buChar char="•"/>
            </a:pPr>
            <a:r>
              <a:rPr lang="en-US" dirty="0"/>
              <a:t>They are the most mobile of the echinoderms.</a:t>
            </a:r>
          </a:p>
          <a:p>
            <a:pPr marL="342900" indent="-342900">
              <a:buFont typeface="Arial" panose="020B0604020202020204" pitchFamily="34" charset="0"/>
              <a:buChar char="•"/>
            </a:pPr>
            <a:r>
              <a:rPr lang="en-US" dirty="0"/>
              <a:t>Sea urchins and sand dollars do not have arms and are flattened.  </a:t>
            </a:r>
          </a:p>
          <a:p>
            <a:pPr marL="342900" indent="-342900">
              <a:buFont typeface="Arial" panose="020B0604020202020204" pitchFamily="34" charset="0"/>
              <a:buChar char="•"/>
            </a:pPr>
            <a:r>
              <a:rPr lang="en-US" dirty="0"/>
              <a:t>Sea lilies and feather stars are stalked and they filter feed food from the water.  </a:t>
            </a:r>
          </a:p>
          <a:p>
            <a:pPr marL="342900" indent="-342900">
              <a:buFont typeface="Arial" panose="020B0604020202020204" pitchFamily="34" charset="0"/>
              <a:buChar char="•"/>
            </a:pPr>
            <a:r>
              <a:rPr lang="en-US" dirty="0"/>
              <a:t>Sea cucumbers are soft-bodied.</a:t>
            </a:r>
          </a:p>
          <a:p>
            <a:pPr marL="1074420" lvl="1" indent="-342900">
              <a:buFont typeface="Arial" panose="020B0604020202020204" pitchFamily="34" charset="0"/>
              <a:buChar char="•"/>
            </a:pPr>
            <a:r>
              <a:rPr lang="en-US" dirty="0"/>
              <a:t>They have tube feet modified into tentacles around the mouth for feeding. </a:t>
            </a:r>
          </a:p>
          <a:p>
            <a:pPr marL="1074420" lvl="1" indent="-342900">
              <a:buFont typeface="Arial" panose="020B0604020202020204" pitchFamily="34" charset="0"/>
              <a:buChar char="•"/>
            </a:pPr>
            <a:r>
              <a:rPr lang="en-US" dirty="0"/>
              <a:t>If they are startled, they can extrude their entire digestive system and grow a new one.</a:t>
            </a:r>
          </a:p>
        </p:txBody>
      </p:sp>
    </p:spTree>
    <p:extLst>
      <p:ext uri="{BB962C8B-B14F-4D97-AF65-F5344CB8AC3E}">
        <p14:creationId xmlns:p14="http://schemas.microsoft.com/office/powerpoint/2010/main" val="23778339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15.32 echinoderm diversity </a:t>
            </a:r>
          </a:p>
        </p:txBody>
      </p:sp>
      <p:pic>
        <p:nvPicPr>
          <p:cNvPr id="4" name="Figure" descr="The sea star in photo a is red and white, with a thick squat body and protruding spikes. The brittle star in part b is brown with a flat, pentagon-shaped body. Thin striped legs extend from each point of the pentagon. Photo c shows a sea urchin with a round, black body and very long, thin, black spines. Photo d shows a sea lily that has appendages resembling branches of a spruce tree. Photo e shows a log-shaped sea cucumber with spikes extending from its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885" r="-28885"/>
          <a:stretch>
            <a:fillRect/>
          </a:stretch>
        </p:blipFill>
        <p:spPr/>
      </p:pic>
      <p:sp>
        <p:nvSpPr>
          <p:cNvPr id="7" name="Figure Legend"/>
          <p:cNvSpPr>
            <a:spLocks noGrp="1"/>
          </p:cNvSpPr>
          <p:nvPr>
            <p:ph type="body" sz="quarter" idx="14"/>
          </p:nvPr>
        </p:nvSpPr>
        <p:spPr/>
        <p:txBody>
          <a:bodyPr>
            <a:normAutofit fontScale="85000" lnSpcReduction="20000"/>
          </a:bodyPr>
          <a:lstStyle/>
          <a:p>
            <a:r>
              <a:rPr lang="en-US" sz="1600" dirty="0"/>
              <a:t>Different members of Echinodermata include the </a:t>
            </a:r>
            <a:r>
              <a:rPr lang="en-US" sz="1600" dirty="0">
                <a:solidFill>
                  <a:srgbClr val="6CB255"/>
                </a:solidFill>
              </a:rPr>
              <a:t>(a) </a:t>
            </a:r>
            <a:r>
              <a:rPr lang="en-US" sz="1600" dirty="0"/>
              <a:t>sea star in class </a:t>
            </a:r>
            <a:r>
              <a:rPr lang="en-US" sz="1600" dirty="0" err="1"/>
              <a:t>Asteroidea</a:t>
            </a:r>
            <a:r>
              <a:rPr lang="en-US" sz="1600" dirty="0"/>
              <a:t>, </a:t>
            </a:r>
            <a:r>
              <a:rPr lang="en-US" sz="1600" dirty="0">
                <a:solidFill>
                  <a:srgbClr val="6CB255"/>
                </a:solidFill>
              </a:rPr>
              <a:t>(b) </a:t>
            </a:r>
            <a:r>
              <a:rPr lang="en-US" sz="1600" dirty="0"/>
              <a:t>the brittle star in class </a:t>
            </a:r>
            <a:r>
              <a:rPr lang="en-US" sz="1600" dirty="0" err="1"/>
              <a:t>Ophiuroidea</a:t>
            </a:r>
            <a:r>
              <a:rPr lang="en-US" sz="1600" dirty="0"/>
              <a:t>, </a:t>
            </a:r>
            <a:r>
              <a:rPr lang="en-US" sz="1600" dirty="0">
                <a:solidFill>
                  <a:srgbClr val="6CB255"/>
                </a:solidFill>
              </a:rPr>
              <a:t>(c) </a:t>
            </a:r>
            <a:r>
              <a:rPr lang="en-US" sz="1600" dirty="0"/>
              <a:t>the sea urchins of class </a:t>
            </a:r>
            <a:r>
              <a:rPr lang="en-US" sz="1600" dirty="0" err="1"/>
              <a:t>Echinoidea</a:t>
            </a:r>
            <a:r>
              <a:rPr lang="en-US" sz="1600" dirty="0"/>
              <a:t>,</a:t>
            </a:r>
            <a:r>
              <a:rPr lang="en-US" sz="1600" dirty="0">
                <a:solidFill>
                  <a:srgbClr val="6CB255"/>
                </a:solidFill>
              </a:rPr>
              <a:t> (d) </a:t>
            </a:r>
            <a:r>
              <a:rPr lang="en-US" sz="1600" dirty="0"/>
              <a:t>the sea lilies belonging to class </a:t>
            </a:r>
            <a:r>
              <a:rPr lang="en-US" sz="1600" dirty="0" err="1"/>
              <a:t>Crinoidea</a:t>
            </a:r>
            <a:r>
              <a:rPr lang="en-US" sz="1600" dirty="0"/>
              <a:t>, and</a:t>
            </a:r>
            <a:r>
              <a:rPr lang="en-US" sz="1600" dirty="0">
                <a:solidFill>
                  <a:srgbClr val="6CB255"/>
                </a:solidFill>
              </a:rPr>
              <a:t> (e) </a:t>
            </a:r>
            <a:r>
              <a:rPr lang="en-US" sz="1600" dirty="0"/>
              <a:t>sea cucumbers representing class </a:t>
            </a:r>
            <a:r>
              <a:rPr lang="en-US" sz="1600" dirty="0" err="1"/>
              <a:t>Holothuroidea</a:t>
            </a:r>
            <a:r>
              <a:rPr lang="en-US" sz="1600" dirty="0"/>
              <a:t>. (credit a: modification of work by Adrian </a:t>
            </a:r>
            <a:r>
              <a:rPr lang="en-US" sz="1600" dirty="0" err="1"/>
              <a:t>Pingstone</a:t>
            </a:r>
            <a:r>
              <a:rPr lang="en-US" sz="1600" dirty="0"/>
              <a:t>; credit b: modification of work by Joshua </a:t>
            </a:r>
            <a:r>
              <a:rPr lang="en-US" sz="1600" dirty="0" err="1"/>
              <a:t>Ganderson</a:t>
            </a:r>
            <a:r>
              <a:rPr lang="en-US" sz="1600" dirty="0"/>
              <a:t>; credit c: modification of work by Samuel Chow; credit d: modification of work by Sarah </a:t>
            </a:r>
            <a:r>
              <a:rPr lang="en-US" sz="1600" dirty="0" err="1"/>
              <a:t>Depper</a:t>
            </a:r>
            <a:r>
              <a:rPr lang="en-US" sz="1600" dirty="0"/>
              <a:t>; credit e: modification of work by Ed </a:t>
            </a:r>
            <a:r>
              <a:rPr lang="en-US" sz="1600" dirty="0" err="1"/>
              <a:t>Bierman</a:t>
            </a:r>
            <a:r>
              <a:rPr lang="en-US" sz="1600" dirty="0"/>
              <a:t>)</a:t>
            </a:r>
          </a:p>
        </p:txBody>
      </p:sp>
      <p:sp>
        <p:nvSpPr>
          <p:cNvPr id="6" name="Disclaimer">
            <a:extLst>
              <a:ext uri="{FF2B5EF4-FFF2-40B4-BE49-F238E27FC236}">
                <a16:creationId xmlns:a16="http://schemas.microsoft.com/office/drawing/2014/main" id="{56E2A0E2-FE19-40BA-97E9-6C1B502B74D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218133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normAutofit fontScale="90000"/>
          </a:bodyPr>
          <a:lstStyle/>
          <a:p>
            <a:r>
              <a:rPr lang="en-US" dirty="0"/>
              <a:t>animal reproduction and development (15.1) </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294914" cy="5365102"/>
          </a:xfrm>
        </p:spPr>
        <p:txBody>
          <a:bodyPr>
            <a:normAutofit/>
          </a:bodyPr>
          <a:lstStyle/>
          <a:p>
            <a:pPr marL="342900" indent="-342900">
              <a:buFont typeface="Arial" panose="020B0604020202020204" pitchFamily="34" charset="0"/>
              <a:buChar char="•"/>
            </a:pPr>
            <a:r>
              <a:rPr lang="en-US" dirty="0"/>
              <a:t>Most animals have diploid body (somatic cells) and haploid sex cells (gametes) created by meiosis.  Some exceptions do exist. </a:t>
            </a:r>
          </a:p>
          <a:p>
            <a:pPr marL="342900" indent="-342900">
              <a:buFont typeface="Arial" panose="020B0604020202020204" pitchFamily="34" charset="0"/>
              <a:buChar char="•"/>
            </a:pPr>
            <a:r>
              <a:rPr lang="en-US" dirty="0"/>
              <a:t>Almost all animal species are capable of reproducing sexually and for many, this is the only mode of reproduction.  </a:t>
            </a:r>
          </a:p>
          <a:p>
            <a:pPr marL="1074420" lvl="1" indent="-342900">
              <a:buFont typeface="Arial" panose="020B0604020202020204" pitchFamily="34" charset="0"/>
              <a:buChar char="•"/>
            </a:pPr>
            <a:r>
              <a:rPr lang="en-US" dirty="0"/>
              <a:t>During fertilization, the male and female gametes combine.  </a:t>
            </a:r>
          </a:p>
          <a:p>
            <a:pPr marL="1074420" lvl="1" indent="-342900">
              <a:buFont typeface="Arial" panose="020B0604020202020204" pitchFamily="34" charset="0"/>
              <a:buChar char="•"/>
            </a:pPr>
            <a:r>
              <a:rPr lang="en-US" dirty="0"/>
              <a:t>A zygote is formed and the cells divide and differentiate.  </a:t>
            </a:r>
          </a:p>
          <a:p>
            <a:pPr marL="1074420" lvl="1" indent="-342900">
              <a:buFont typeface="Arial" panose="020B0604020202020204" pitchFamily="34" charset="0"/>
              <a:buChar char="•"/>
            </a:pPr>
            <a:r>
              <a:rPr lang="en-US" dirty="0"/>
              <a:t>Animal cells specialize and form tissues.</a:t>
            </a:r>
          </a:p>
          <a:p>
            <a:pPr marL="1074420" lvl="1" indent="-342900">
              <a:buFont typeface="Arial" panose="020B0604020202020204" pitchFamily="34" charset="0"/>
              <a:buChar char="•"/>
            </a:pPr>
            <a:r>
              <a:rPr lang="en-US" dirty="0"/>
              <a:t>In many animals, like mammals, they young resembles the adult.  In others, like insects, a metamorphosis occurs.  </a:t>
            </a:r>
          </a:p>
          <a:p>
            <a:pPr marL="342900" indent="-342900">
              <a:buFont typeface="Arial" panose="020B0604020202020204" pitchFamily="34" charset="0"/>
              <a:buChar char="•"/>
            </a:pPr>
            <a:r>
              <a:rPr lang="en-US" dirty="0"/>
              <a:t>Some animals, such as invertebrates and some fish, amphibians and reptiles, are capable of asexual reproduction.</a:t>
            </a:r>
          </a:p>
          <a:p>
            <a:pPr marL="1074420" lvl="1" indent="-342900">
              <a:buFont typeface="Arial" panose="020B0604020202020204" pitchFamily="34" charset="0"/>
              <a:buChar char="•"/>
            </a:pPr>
            <a:r>
              <a:rPr lang="en-US" dirty="0"/>
              <a:t>This produces offspring genetically identical to the parent.  </a:t>
            </a:r>
          </a:p>
          <a:p>
            <a:pPr marL="1074420" lvl="1" indent="-342900">
              <a:buFont typeface="Arial" panose="020B0604020202020204" pitchFamily="34" charset="0"/>
              <a:buChar char="•"/>
            </a:pPr>
            <a:r>
              <a:rPr lang="en-US" dirty="0"/>
              <a:t>The most common methods include budding and fragmentation.</a:t>
            </a:r>
          </a:p>
        </p:txBody>
      </p:sp>
    </p:spTree>
    <p:extLst>
      <p:ext uri="{BB962C8B-B14F-4D97-AF65-F5344CB8AC3E}">
        <p14:creationId xmlns:p14="http://schemas.microsoft.com/office/powerpoint/2010/main" val="40834471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Sea star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653755" y="1180633"/>
            <a:ext cx="8062912" cy="4890691"/>
          </a:xfrm>
        </p:spPr>
        <p:txBody>
          <a:bodyPr/>
          <a:lstStyle/>
          <a:p>
            <a:r>
              <a:rPr lang="en-US" dirty="0"/>
              <a:t>View this video to explore a sea star’s body plan up close, watch one move across the sea floor, and see it devour a mussel.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http://openstaxcollege.org/l/echinoderm2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42542147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6743-FF39-4375-87CC-C2B98413C1D5}"/>
              </a:ext>
            </a:extLst>
          </p:cNvPr>
          <p:cNvSpPr>
            <a:spLocks noGrp="1"/>
          </p:cNvSpPr>
          <p:nvPr>
            <p:ph type="title"/>
          </p:nvPr>
        </p:nvSpPr>
        <p:spPr/>
        <p:txBody>
          <a:bodyPr/>
          <a:lstStyle/>
          <a:p>
            <a:r>
              <a:rPr lang="en-US" dirty="0"/>
              <a:t>chordates (15.5)</a:t>
            </a:r>
          </a:p>
        </p:txBody>
      </p:sp>
      <p:sp>
        <p:nvSpPr>
          <p:cNvPr id="4" name="Text Placeholder 3">
            <a:extLst>
              <a:ext uri="{FF2B5EF4-FFF2-40B4-BE49-F238E27FC236}">
                <a16:creationId xmlns:a16="http://schemas.microsoft.com/office/drawing/2014/main" id="{7E639679-1474-464C-99DA-3F795AD19550}"/>
              </a:ext>
            </a:extLst>
          </p:cNvPr>
          <p:cNvSpPr>
            <a:spLocks noGrp="1"/>
          </p:cNvSpPr>
          <p:nvPr>
            <p:ph type="body" sz="quarter" idx="14"/>
          </p:nvPr>
        </p:nvSpPr>
        <p:spPr>
          <a:xfrm>
            <a:off x="457200" y="1019975"/>
            <a:ext cx="8062912" cy="5483462"/>
          </a:xfrm>
        </p:spPr>
        <p:txBody>
          <a:bodyPr/>
          <a:lstStyle/>
          <a:p>
            <a:pPr marL="342900" indent="-342900">
              <a:buFont typeface="Arial" panose="020B0604020202020204" pitchFamily="34" charset="0"/>
              <a:buChar char="•"/>
            </a:pPr>
            <a:r>
              <a:rPr lang="en-US" dirty="0"/>
              <a:t>The majority of species in the phylum </a:t>
            </a:r>
            <a:r>
              <a:rPr lang="en-US" b="1" dirty="0">
                <a:solidFill>
                  <a:srgbClr val="6CB255"/>
                </a:solidFill>
              </a:rPr>
              <a:t>Chordata</a:t>
            </a:r>
            <a:r>
              <a:rPr lang="en-US" dirty="0"/>
              <a:t> are vertebrates.  </a:t>
            </a:r>
          </a:p>
          <a:p>
            <a:pPr marL="342900" indent="-342900">
              <a:buFont typeface="Arial" panose="020B0604020202020204" pitchFamily="34" charset="0"/>
              <a:buChar char="•"/>
            </a:pPr>
            <a:r>
              <a:rPr lang="en-US" dirty="0"/>
              <a:t>Major groups of vertebrates are fishes, amphibians, reptiles, birds and mammals.  </a:t>
            </a:r>
          </a:p>
          <a:p>
            <a:pPr marL="342900" indent="-342900">
              <a:buFont typeface="Arial" panose="020B0604020202020204" pitchFamily="34" charset="0"/>
              <a:buChar char="•"/>
            </a:pPr>
            <a:r>
              <a:rPr lang="en-US" dirty="0"/>
              <a:t>Animals in the phylum Chordata share key features that appear at some stage of their development (Figure 15.33):</a:t>
            </a:r>
          </a:p>
          <a:p>
            <a:pPr marL="1074420" lvl="1" indent="-342900">
              <a:buFont typeface="Arial" panose="020B0604020202020204" pitchFamily="34" charset="0"/>
              <a:buChar char="•"/>
            </a:pPr>
            <a:r>
              <a:rPr lang="en-US" b="1" dirty="0">
                <a:solidFill>
                  <a:srgbClr val="6CB255"/>
                </a:solidFill>
              </a:rPr>
              <a:t>Notochord</a:t>
            </a:r>
            <a:r>
              <a:rPr lang="en-US" dirty="0"/>
              <a:t>—a flexible, rod-shaped structure that provides skeletal support through the length of the body; in vertebrates becomes the vertebral column  </a:t>
            </a:r>
          </a:p>
          <a:p>
            <a:pPr marL="1074420" lvl="1" indent="-342900">
              <a:buFont typeface="Arial" panose="020B0604020202020204" pitchFamily="34" charset="0"/>
              <a:buChar char="•"/>
            </a:pPr>
            <a:r>
              <a:rPr lang="en-US" b="1" dirty="0">
                <a:solidFill>
                  <a:srgbClr val="6CB255"/>
                </a:solidFill>
              </a:rPr>
              <a:t>Dorsal hollow nerve cord</a:t>
            </a:r>
            <a:r>
              <a:rPr lang="en-US" dirty="0"/>
              <a:t>—a hollow tube that develops into the brain and spinal cord in most chordates </a:t>
            </a:r>
          </a:p>
          <a:p>
            <a:pPr marL="1074420" lvl="1" indent="-342900">
              <a:buFont typeface="Arial" panose="020B0604020202020204" pitchFamily="34" charset="0"/>
              <a:buChar char="•"/>
            </a:pPr>
            <a:r>
              <a:rPr lang="en-US" b="1" dirty="0">
                <a:solidFill>
                  <a:srgbClr val="6CB255"/>
                </a:solidFill>
              </a:rPr>
              <a:t>Pharyngeal slits</a:t>
            </a:r>
            <a:r>
              <a:rPr lang="en-US" dirty="0"/>
              <a:t>—openings in the pharynx that open to the outside environment</a:t>
            </a:r>
          </a:p>
          <a:p>
            <a:pPr marL="1074420" lvl="1" indent="-342900">
              <a:buFont typeface="Arial" panose="020B0604020202020204" pitchFamily="34" charset="0"/>
              <a:buChar char="•"/>
            </a:pPr>
            <a:r>
              <a:rPr lang="en-US" b="1" dirty="0">
                <a:solidFill>
                  <a:srgbClr val="6CB255"/>
                </a:solidFill>
              </a:rPr>
              <a:t>Post-anal tail</a:t>
            </a:r>
            <a:r>
              <a:rPr lang="en-US" dirty="0"/>
              <a:t>—a posterior elongation of the body that extends beyond the anus  </a:t>
            </a:r>
          </a:p>
        </p:txBody>
      </p:sp>
    </p:spTree>
    <p:extLst>
      <p:ext uri="{BB962C8B-B14F-4D97-AF65-F5344CB8AC3E}">
        <p14:creationId xmlns:p14="http://schemas.microsoft.com/office/powerpoint/2010/main" val="23779127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15.33 chordate features </a:t>
            </a:r>
          </a:p>
        </p:txBody>
      </p:sp>
      <p:pic>
        <p:nvPicPr>
          <p:cNvPr id="3" name="Figure" descr="The illustration shows a fish-shaped chordate. A long, thin dorsal hollow nerve cord runs the length of the chordate, along the top. Immediately beneath the nerve cord is a notochord that also runs the length of the organism. Beneath the notochord, pharyngeal slits cut diagonally into tissue toward the front of the organism. A post-anal tail occurs at the re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84" r="-3784"/>
          <a:stretch>
            <a:fillRect/>
          </a:stretch>
        </p:blipFill>
        <p:spPr/>
      </p:pic>
      <p:sp>
        <p:nvSpPr>
          <p:cNvPr id="7" name="Figure Legend"/>
          <p:cNvSpPr>
            <a:spLocks noGrp="1"/>
          </p:cNvSpPr>
          <p:nvPr>
            <p:ph type="body" sz="quarter" idx="14"/>
          </p:nvPr>
        </p:nvSpPr>
        <p:spPr/>
        <p:txBody>
          <a:bodyPr>
            <a:normAutofit/>
          </a:bodyPr>
          <a:lstStyle/>
          <a:p>
            <a:r>
              <a:rPr lang="en-US" sz="1600" dirty="0"/>
              <a:t>In chordates, four common features appear at some point in development: a notochord, a dorsal hollow nerve cord, pharyngeal slits, and a post-anal tail. The anatomy of a cephalochordate shown here illustrates all of these features.</a:t>
            </a:r>
          </a:p>
        </p:txBody>
      </p:sp>
      <p:sp>
        <p:nvSpPr>
          <p:cNvPr id="6" name="Disclaimer">
            <a:extLst>
              <a:ext uri="{FF2B5EF4-FFF2-40B4-BE49-F238E27FC236}">
                <a16:creationId xmlns:a16="http://schemas.microsoft.com/office/drawing/2014/main" id="{41BECA8B-A3BE-4B7A-B2C7-B97984E8FBE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2690020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6743-FF39-4375-87CC-C2B98413C1D5}"/>
              </a:ext>
            </a:extLst>
          </p:cNvPr>
          <p:cNvSpPr>
            <a:spLocks noGrp="1"/>
          </p:cNvSpPr>
          <p:nvPr>
            <p:ph type="title"/>
          </p:nvPr>
        </p:nvSpPr>
        <p:spPr/>
        <p:txBody>
          <a:bodyPr/>
          <a:lstStyle/>
          <a:p>
            <a:r>
              <a:rPr lang="en-US" dirty="0"/>
              <a:t>Invertebrates chordates (15.5)</a:t>
            </a:r>
          </a:p>
        </p:txBody>
      </p:sp>
      <p:sp>
        <p:nvSpPr>
          <p:cNvPr id="4" name="Text Placeholder 3">
            <a:extLst>
              <a:ext uri="{FF2B5EF4-FFF2-40B4-BE49-F238E27FC236}">
                <a16:creationId xmlns:a16="http://schemas.microsoft.com/office/drawing/2014/main" id="{7E639679-1474-464C-99DA-3F795AD19550}"/>
              </a:ext>
            </a:extLst>
          </p:cNvPr>
          <p:cNvSpPr>
            <a:spLocks noGrp="1"/>
          </p:cNvSpPr>
          <p:nvPr>
            <p:ph type="body" sz="quarter" idx="14"/>
          </p:nvPr>
        </p:nvSpPr>
        <p:spPr>
          <a:xfrm>
            <a:off x="457199" y="1019975"/>
            <a:ext cx="8397551" cy="5483462"/>
          </a:xfrm>
        </p:spPr>
        <p:txBody>
          <a:bodyPr>
            <a:normAutofit lnSpcReduction="10000"/>
          </a:bodyPr>
          <a:lstStyle/>
          <a:p>
            <a:pPr marL="342900" indent="-342900">
              <a:buFont typeface="Arial" panose="020B0604020202020204" pitchFamily="34" charset="0"/>
              <a:buChar char="•"/>
            </a:pPr>
            <a:r>
              <a:rPr lang="en-US" dirty="0"/>
              <a:t>Most chordates are vertebrates…they contain a vertebral column.</a:t>
            </a:r>
          </a:p>
          <a:p>
            <a:pPr marL="342900" indent="-342900">
              <a:buFont typeface="Arial" panose="020B0604020202020204" pitchFamily="34" charset="0"/>
              <a:buChar char="•"/>
            </a:pPr>
            <a:r>
              <a:rPr lang="en-US" dirty="0"/>
              <a:t>There are 2 invertebrate chordates that possess the chordate characteristics but do not have a vertebral column:</a:t>
            </a:r>
          </a:p>
          <a:p>
            <a:pPr marL="342900" indent="-342900">
              <a:buFont typeface="Arial" panose="020B0604020202020204" pitchFamily="34" charset="0"/>
              <a:buChar char="•"/>
            </a:pPr>
            <a:r>
              <a:rPr lang="en-US" dirty="0"/>
              <a:t>Tunicates are also called sea squirts (Figure 15.34).  </a:t>
            </a:r>
          </a:p>
          <a:p>
            <a:pPr marL="1074420" lvl="1" indent="-342900">
              <a:buFont typeface="Arial" panose="020B0604020202020204" pitchFamily="34" charset="0"/>
              <a:buChar char="•"/>
            </a:pPr>
            <a:r>
              <a:rPr lang="en-US" dirty="0"/>
              <a:t>They make a tunic out of cellulose (a material common in plants but usually not found in animals).</a:t>
            </a:r>
          </a:p>
          <a:p>
            <a:pPr marL="1074420" lvl="1" indent="-342900">
              <a:buFont typeface="Arial" panose="020B0604020202020204" pitchFamily="34" charset="0"/>
              <a:buChar char="•"/>
            </a:pPr>
            <a:r>
              <a:rPr lang="en-US" dirty="0"/>
              <a:t>They have all 4 chordate characteristics as larvae but not as adults.</a:t>
            </a:r>
          </a:p>
          <a:p>
            <a:pPr marL="1074420" lvl="1" indent="-342900">
              <a:buFont typeface="Arial" panose="020B0604020202020204" pitchFamily="34" charset="0"/>
              <a:buChar char="•"/>
            </a:pPr>
            <a:r>
              <a:rPr lang="en-US" dirty="0"/>
              <a:t>Larvae are free-swimming but after a few days, they find a suitable surface to attach and begin suspension feeding.  </a:t>
            </a:r>
          </a:p>
          <a:p>
            <a:pPr marL="342900" indent="-342900">
              <a:buFont typeface="Arial" panose="020B0604020202020204" pitchFamily="34" charset="0"/>
              <a:buChar char="•"/>
            </a:pPr>
            <a:r>
              <a:rPr lang="en-US" dirty="0"/>
              <a:t>Lancelets have all 4 chordate characteristics as adults (Figure 15.35).  </a:t>
            </a:r>
          </a:p>
          <a:p>
            <a:pPr marL="1074420" lvl="1" indent="-342900">
              <a:buFont typeface="Arial" panose="020B0604020202020204" pitchFamily="34" charset="0"/>
              <a:buChar char="•"/>
            </a:pPr>
            <a:r>
              <a:rPr lang="en-US" dirty="0"/>
              <a:t>They are suspension feeders like tunicates.</a:t>
            </a:r>
          </a:p>
          <a:p>
            <a:pPr marL="1074420" lvl="1" indent="-342900">
              <a:buFont typeface="Arial" panose="020B0604020202020204" pitchFamily="34" charset="0"/>
              <a:buChar char="•"/>
            </a:pPr>
            <a:r>
              <a:rPr lang="en-US" dirty="0"/>
              <a:t>They are only a few cm long and usually found buried in the sand at the bottom of the sea.  </a:t>
            </a:r>
          </a:p>
          <a:p>
            <a:pPr marL="1074420" lvl="1" indent="-342900">
              <a:buFont typeface="Arial" panose="020B0604020202020204" pitchFamily="34" charset="0"/>
              <a:buChar char="•"/>
            </a:pPr>
            <a:r>
              <a:rPr lang="en-US" dirty="0"/>
              <a:t>They are named for a double-edged surgical knife.  </a:t>
            </a:r>
          </a:p>
          <a:p>
            <a:pPr marL="1074420" lvl="1" indent="-342900">
              <a:buFont typeface="Arial" panose="020B0604020202020204" pitchFamily="34" charset="0"/>
              <a:buChar char="•"/>
            </a:pPr>
            <a:endParaRPr lang="en-US" dirty="0"/>
          </a:p>
          <a:p>
            <a:pPr lvl="1" indent="0">
              <a:buNone/>
            </a:pPr>
            <a:endParaRPr lang="en-US" dirty="0"/>
          </a:p>
        </p:txBody>
      </p:sp>
    </p:spTree>
    <p:extLst>
      <p:ext uri="{BB962C8B-B14F-4D97-AF65-F5344CB8AC3E}">
        <p14:creationId xmlns:p14="http://schemas.microsoft.com/office/powerpoint/2010/main" val="5366786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15.34 tunicates </a:t>
            </a:r>
          </a:p>
        </p:txBody>
      </p:sp>
      <p:pic>
        <p:nvPicPr>
          <p:cNvPr id="4" name="Figure" descr="Photo a shows tunicates, which are sponge-like in appearance and have a few holes along the surface. Illustration b shows the tunicate larval stage, which resembles a tadpole, with a post-anal tail at the narrow end. A dorsal hollow nerve cord runs along the upper back, and a notochord runs beneath the nerve cord. The digestive tract starts with the mouth at the front of the animal connected to a stomach. Above the stomach is the anus. The pharyngeal slits, which are located between the stomach and mouth, are connected to an atrial opening at the top of the body. Illustration c shows an adult tunicate, which resembles a tree stump anchored to the bottom. Water enters through the mouth at the top of the body and passes through the pharyngeal slits, where it is filtered. Water then exits through another opening at the side of the body. The heart, stomach, and gonad are tucked beneath the pharyngeal sli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598" b="-24598"/>
          <a:stretch>
            <a:fillRect/>
          </a:stretch>
        </p:blipFill>
        <p:spPr/>
      </p:pic>
      <p:sp>
        <p:nvSpPr>
          <p:cNvPr id="7" name="Figure Legend"/>
          <p:cNvSpPr>
            <a:spLocks noGrp="1"/>
          </p:cNvSpPr>
          <p:nvPr>
            <p:ph type="body" sz="quarter" idx="14"/>
          </p:nvPr>
        </p:nvSpPr>
        <p:spPr/>
        <p:txBody>
          <a:bodyPr>
            <a:normAutofit/>
          </a:bodyPr>
          <a:lstStyle/>
          <a:p>
            <a:r>
              <a:rPr lang="en-US" sz="1550" dirty="0">
                <a:solidFill>
                  <a:srgbClr val="6CB255"/>
                </a:solidFill>
              </a:rPr>
              <a:t>(a) </a:t>
            </a:r>
            <a:r>
              <a:rPr lang="en-US" sz="1550" dirty="0"/>
              <a:t>This photograph shows a colony of the tunicate </a:t>
            </a:r>
            <a:r>
              <a:rPr lang="en-US" sz="1550" i="1" dirty="0" err="1"/>
              <a:t>Botrylloides</a:t>
            </a:r>
            <a:r>
              <a:rPr lang="en-US" sz="1550" i="1" dirty="0"/>
              <a:t> </a:t>
            </a:r>
            <a:r>
              <a:rPr lang="en-US" sz="1550" i="1" dirty="0" err="1"/>
              <a:t>violaceus</a:t>
            </a:r>
            <a:r>
              <a:rPr lang="en-US" sz="1550" dirty="0"/>
              <a:t>. In the </a:t>
            </a:r>
            <a:r>
              <a:rPr lang="en-US" sz="1550" dirty="0">
                <a:solidFill>
                  <a:srgbClr val="6CB255"/>
                </a:solidFill>
              </a:rPr>
              <a:t>(b) </a:t>
            </a:r>
            <a:r>
              <a:rPr lang="en-US" sz="1550" dirty="0"/>
              <a:t>larval stage, the tunicate can swim freely until it attaches to a substrate to become </a:t>
            </a:r>
            <a:r>
              <a:rPr lang="en-US" sz="1550" dirty="0">
                <a:solidFill>
                  <a:srgbClr val="6CB255"/>
                </a:solidFill>
              </a:rPr>
              <a:t>(c) </a:t>
            </a:r>
            <a:r>
              <a:rPr lang="en-US" sz="1550" dirty="0"/>
              <a:t>an adult. (credit a: modification of work by Dr. Dwayne Meadows, NOAA/NMFS/OPR)</a:t>
            </a:r>
          </a:p>
        </p:txBody>
      </p:sp>
      <p:sp>
        <p:nvSpPr>
          <p:cNvPr id="6" name="Disclaimer">
            <a:extLst>
              <a:ext uri="{FF2B5EF4-FFF2-40B4-BE49-F238E27FC236}">
                <a16:creationId xmlns:a16="http://schemas.microsoft.com/office/drawing/2014/main" id="{C960D39C-0F31-4302-94CF-73DF3031F90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1651767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15.35 a lancelet </a:t>
            </a:r>
          </a:p>
        </p:txBody>
      </p:sp>
      <p:pic>
        <p:nvPicPr>
          <p:cNvPr id="3" name="Figure" descr="The illustration shows a lancelet with the head protruding from the sand, and the rest of the body buried. On the head, tentacles surround the mouth. The mouth leads to the digestive tract. The anus is located just before the post-anal tail. The pharyngeal slits are next to the atrium, which empties into the atriopore. The body has segmented muscles running along it from top to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442" r="-55442"/>
          <a:stretch>
            <a:fillRect/>
          </a:stretch>
        </p:blipFill>
        <p:spPr/>
      </p:pic>
      <p:sp>
        <p:nvSpPr>
          <p:cNvPr id="7" name="Figure Legend"/>
          <p:cNvSpPr>
            <a:spLocks noGrp="1"/>
          </p:cNvSpPr>
          <p:nvPr>
            <p:ph type="body" sz="quarter" idx="14"/>
          </p:nvPr>
        </p:nvSpPr>
        <p:spPr/>
        <p:txBody>
          <a:bodyPr>
            <a:normAutofit/>
          </a:bodyPr>
          <a:lstStyle/>
          <a:p>
            <a:r>
              <a:rPr lang="en-US" sz="1600" dirty="0"/>
              <a:t>Adult lancelets retain the four key features of chordates: a notochord, a dorsal hollow nerve cord, pharyngeal slits, and a post-anal tail.</a:t>
            </a:r>
          </a:p>
        </p:txBody>
      </p:sp>
      <p:sp>
        <p:nvSpPr>
          <p:cNvPr id="6" name="Disclaimer">
            <a:extLst>
              <a:ext uri="{FF2B5EF4-FFF2-40B4-BE49-F238E27FC236}">
                <a16:creationId xmlns:a16="http://schemas.microsoft.com/office/drawing/2014/main" id="{87B838B3-C0F2-479D-A7EB-A2665CD9674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296590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6743-FF39-4375-87CC-C2B98413C1D5}"/>
              </a:ext>
            </a:extLst>
          </p:cNvPr>
          <p:cNvSpPr>
            <a:spLocks noGrp="1"/>
          </p:cNvSpPr>
          <p:nvPr>
            <p:ph type="title"/>
          </p:nvPr>
        </p:nvSpPr>
        <p:spPr/>
        <p:txBody>
          <a:bodyPr/>
          <a:lstStyle/>
          <a:p>
            <a:r>
              <a:rPr lang="en-US" dirty="0"/>
              <a:t>Vertebrates (15.6)</a:t>
            </a:r>
          </a:p>
        </p:txBody>
      </p:sp>
      <p:sp>
        <p:nvSpPr>
          <p:cNvPr id="4" name="Text Placeholder 3">
            <a:extLst>
              <a:ext uri="{FF2B5EF4-FFF2-40B4-BE49-F238E27FC236}">
                <a16:creationId xmlns:a16="http://schemas.microsoft.com/office/drawing/2014/main" id="{7E639679-1474-464C-99DA-3F795AD19550}"/>
              </a:ext>
            </a:extLst>
          </p:cNvPr>
          <p:cNvSpPr>
            <a:spLocks noGrp="1"/>
          </p:cNvSpPr>
          <p:nvPr>
            <p:ph type="body" sz="quarter" idx="14"/>
          </p:nvPr>
        </p:nvSpPr>
        <p:spPr>
          <a:xfrm>
            <a:off x="457200" y="1019975"/>
            <a:ext cx="8062912" cy="5483462"/>
          </a:xfrm>
        </p:spPr>
        <p:txBody>
          <a:bodyPr/>
          <a:lstStyle/>
          <a:p>
            <a:pPr marL="342900" indent="-342900">
              <a:buFont typeface="Arial" panose="020B0604020202020204" pitchFamily="34" charset="0"/>
              <a:buChar char="•"/>
            </a:pPr>
            <a:r>
              <a:rPr lang="en-US" dirty="0"/>
              <a:t>Vertebrates are among the most recognizable organisms of the animal kingdom.  </a:t>
            </a:r>
          </a:p>
          <a:p>
            <a:pPr marL="342900" indent="-342900">
              <a:buFont typeface="Arial" panose="020B0604020202020204" pitchFamily="34" charset="0"/>
              <a:buChar char="•"/>
            </a:pPr>
            <a:r>
              <a:rPr lang="en-US" dirty="0"/>
              <a:t>Major groups of vertebrates include fishes, amphibians, reptiles, birds and mammals.  </a:t>
            </a:r>
          </a:p>
          <a:p>
            <a:pPr marL="342900" indent="-342900">
              <a:buFont typeface="Arial" panose="020B0604020202020204" pitchFamily="34" charset="0"/>
              <a:buChar char="•"/>
            </a:pPr>
            <a:r>
              <a:rPr lang="en-US" dirty="0"/>
              <a:t>More than 62,000 species exist, but this represents only a small portion of the vertebrates that have existed.  </a:t>
            </a:r>
          </a:p>
          <a:p>
            <a:pPr marL="342900" indent="-342900">
              <a:buFont typeface="Arial" panose="020B0604020202020204" pitchFamily="34" charset="0"/>
              <a:buChar char="•"/>
            </a:pPr>
            <a:r>
              <a:rPr lang="en-US" dirty="0"/>
              <a:t>The best known extinct vertebrates are the dinosaurs, which were the dominant terrestrial animals for 150 million years.  </a:t>
            </a:r>
          </a:p>
          <a:p>
            <a:pPr marL="1074420" lvl="1" indent="-342900">
              <a:buFont typeface="Arial" panose="020B0604020202020204" pitchFamily="34" charset="0"/>
              <a:buChar char="•"/>
            </a:pPr>
            <a:r>
              <a:rPr lang="en-US" dirty="0"/>
              <a:t>They went extinct about 65 MYA in a mass extinction.  </a:t>
            </a:r>
          </a:p>
          <a:p>
            <a:pPr marL="1074420" lvl="1" indent="-342900">
              <a:buFont typeface="Arial" panose="020B0604020202020204" pitchFamily="34" charset="0"/>
              <a:buChar char="•"/>
            </a:pPr>
            <a:r>
              <a:rPr lang="en-US" dirty="0"/>
              <a:t>Vertebrates that are currently critically endangered are pictured in Figure 15.36.  </a:t>
            </a:r>
          </a:p>
        </p:txBody>
      </p:sp>
    </p:spTree>
    <p:extLst>
      <p:ext uri="{BB962C8B-B14F-4D97-AF65-F5344CB8AC3E}">
        <p14:creationId xmlns:p14="http://schemas.microsoft.com/office/powerpoint/2010/main" val="25445655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15.36</a:t>
            </a:r>
          </a:p>
        </p:txBody>
      </p:sp>
      <p:pic>
        <p:nvPicPr>
          <p:cNvPr id="4" name="Figure" descr="Photo a shows a tiger and cub in the snow. Photo b shows a yellow frog with black spots sitting on a leaf. Photo c shows an eagle with a white breast, brown wings, and grey 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348" b="-15348"/>
          <a:stretch>
            <a:fillRect/>
          </a:stretch>
        </p:blipFill>
        <p:spPr/>
      </p:pic>
      <p:sp>
        <p:nvSpPr>
          <p:cNvPr id="7" name="Figure Legend"/>
          <p:cNvSpPr>
            <a:spLocks noGrp="1"/>
          </p:cNvSpPr>
          <p:nvPr>
            <p:ph type="body" sz="quarter" idx="14"/>
          </p:nvPr>
        </p:nvSpPr>
        <p:spPr/>
        <p:txBody>
          <a:bodyPr>
            <a:normAutofit fontScale="92500"/>
          </a:bodyPr>
          <a:lstStyle/>
          <a:p>
            <a:r>
              <a:rPr lang="en-US" sz="1600" dirty="0"/>
              <a:t>Examples of critically endangered vertebrate species include </a:t>
            </a:r>
            <a:r>
              <a:rPr lang="en-US" sz="1600" dirty="0">
                <a:solidFill>
                  <a:srgbClr val="6CB255"/>
                </a:solidFill>
              </a:rPr>
              <a:t>(a)</a:t>
            </a:r>
            <a:r>
              <a:rPr lang="en-US" sz="1600" dirty="0"/>
              <a:t> the Siberian tiger </a:t>
            </a:r>
            <a:r>
              <a:rPr lang="en-US" sz="1600" i="1" dirty="0"/>
              <a:t>(</a:t>
            </a:r>
            <a:r>
              <a:rPr lang="en-US" sz="1600" i="1" dirty="0" err="1"/>
              <a:t>Panthera</a:t>
            </a:r>
            <a:r>
              <a:rPr lang="en-US" sz="1600" i="1" dirty="0"/>
              <a:t> </a:t>
            </a:r>
            <a:r>
              <a:rPr lang="en-US" sz="1600" i="1" dirty="0" err="1"/>
              <a:t>tigris</a:t>
            </a:r>
            <a:r>
              <a:rPr lang="en-US" sz="1600" i="1" dirty="0"/>
              <a:t> </a:t>
            </a:r>
            <a:r>
              <a:rPr lang="en-US" sz="1600" i="1" dirty="0" err="1"/>
              <a:t>altaica</a:t>
            </a:r>
            <a:r>
              <a:rPr lang="en-US" sz="1600" dirty="0"/>
              <a:t>), </a:t>
            </a:r>
            <a:r>
              <a:rPr lang="en-US" sz="1600" dirty="0">
                <a:solidFill>
                  <a:srgbClr val="6CB255"/>
                </a:solidFill>
              </a:rPr>
              <a:t>(b)</a:t>
            </a:r>
            <a:r>
              <a:rPr lang="en-US" sz="1600" dirty="0"/>
              <a:t> the Panamanian golden frog (</a:t>
            </a:r>
            <a:r>
              <a:rPr lang="en-US" sz="1600" i="1" dirty="0" err="1"/>
              <a:t>Atelopus</a:t>
            </a:r>
            <a:r>
              <a:rPr lang="en-US" sz="1600" i="1" dirty="0"/>
              <a:t> </a:t>
            </a:r>
            <a:r>
              <a:rPr lang="en-US" sz="1600" i="1" dirty="0" err="1"/>
              <a:t>zeteki</a:t>
            </a:r>
            <a:r>
              <a:rPr lang="en-US" sz="1600" dirty="0"/>
              <a:t>), and </a:t>
            </a:r>
            <a:r>
              <a:rPr lang="en-US" sz="1600" dirty="0">
                <a:solidFill>
                  <a:srgbClr val="6CB255"/>
                </a:solidFill>
              </a:rPr>
              <a:t>(c)</a:t>
            </a:r>
            <a:r>
              <a:rPr lang="en-US" sz="1600" dirty="0"/>
              <a:t> the Philippine eagle (</a:t>
            </a:r>
            <a:r>
              <a:rPr lang="en-US" sz="1600" i="1" dirty="0" err="1"/>
              <a:t>Pithecophaga</a:t>
            </a:r>
            <a:r>
              <a:rPr lang="en-US" sz="1600" i="1" dirty="0"/>
              <a:t> </a:t>
            </a:r>
            <a:r>
              <a:rPr lang="en-US" sz="1600" i="1" dirty="0" err="1"/>
              <a:t>jefferyi</a:t>
            </a:r>
            <a:r>
              <a:rPr lang="en-US" sz="1600" dirty="0"/>
              <a:t>). (credit a: modification of work by Dave </a:t>
            </a:r>
            <a:r>
              <a:rPr lang="en-US" sz="1600" dirty="0" err="1"/>
              <a:t>Pape</a:t>
            </a:r>
            <a:r>
              <a:rPr lang="en-US" sz="1600" dirty="0"/>
              <a:t>; credit b: modification of work by Brian </a:t>
            </a:r>
            <a:r>
              <a:rPr lang="en-US" sz="1600" dirty="0" err="1"/>
              <a:t>Gratwicke</a:t>
            </a:r>
            <a:r>
              <a:rPr lang="en-US" sz="1600" dirty="0"/>
              <a:t>; credit c: modification of work by “cuatrok77”/Flickr)</a:t>
            </a:r>
          </a:p>
        </p:txBody>
      </p:sp>
      <p:sp>
        <p:nvSpPr>
          <p:cNvPr id="6" name="Disclaimer">
            <a:extLst>
              <a:ext uri="{FF2B5EF4-FFF2-40B4-BE49-F238E27FC236}">
                <a16:creationId xmlns:a16="http://schemas.microsoft.com/office/drawing/2014/main" id="{34E450C7-71F3-428B-8852-87D220EC94B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1942328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6743-FF39-4375-87CC-C2B98413C1D5}"/>
              </a:ext>
            </a:extLst>
          </p:cNvPr>
          <p:cNvSpPr>
            <a:spLocks noGrp="1"/>
          </p:cNvSpPr>
          <p:nvPr>
            <p:ph type="title"/>
          </p:nvPr>
        </p:nvSpPr>
        <p:spPr/>
        <p:txBody>
          <a:bodyPr/>
          <a:lstStyle/>
          <a:p>
            <a:r>
              <a:rPr lang="en-US" dirty="0"/>
              <a:t>Fishes (15.6)</a:t>
            </a:r>
          </a:p>
        </p:txBody>
      </p:sp>
      <p:sp>
        <p:nvSpPr>
          <p:cNvPr id="4" name="Text Placeholder 3">
            <a:extLst>
              <a:ext uri="{FF2B5EF4-FFF2-40B4-BE49-F238E27FC236}">
                <a16:creationId xmlns:a16="http://schemas.microsoft.com/office/drawing/2014/main" id="{7E639679-1474-464C-99DA-3F795AD19550}"/>
              </a:ext>
            </a:extLst>
          </p:cNvPr>
          <p:cNvSpPr>
            <a:spLocks noGrp="1"/>
          </p:cNvSpPr>
          <p:nvPr>
            <p:ph type="body" sz="quarter" idx="14"/>
          </p:nvPr>
        </p:nvSpPr>
        <p:spPr>
          <a:xfrm>
            <a:off x="457200" y="1019975"/>
            <a:ext cx="8062912" cy="5483462"/>
          </a:xfrm>
        </p:spPr>
        <p:txBody>
          <a:bodyPr/>
          <a:lstStyle/>
          <a:p>
            <a:pPr marL="342900" indent="-342900">
              <a:buFont typeface="Arial" panose="020B0604020202020204" pitchFamily="34" charset="0"/>
              <a:buChar char="•"/>
            </a:pPr>
            <a:r>
              <a:rPr lang="en-US" dirty="0"/>
              <a:t>Modern fishes include about 31,000 species.  </a:t>
            </a:r>
          </a:p>
          <a:p>
            <a:pPr marL="342900" indent="-342900">
              <a:buFont typeface="Arial" panose="020B0604020202020204" pitchFamily="34" charset="0"/>
              <a:buChar char="•"/>
            </a:pPr>
            <a:r>
              <a:rPr lang="en-US" dirty="0"/>
              <a:t>Fishes were the earliest vertebrates.  </a:t>
            </a:r>
          </a:p>
          <a:p>
            <a:pPr marL="342900" indent="-342900">
              <a:buFont typeface="Arial" panose="020B0604020202020204" pitchFamily="34" charset="0"/>
              <a:buChar char="•"/>
            </a:pPr>
            <a:r>
              <a:rPr lang="en-US" dirty="0"/>
              <a:t>There are 3 major groups of fishes:</a:t>
            </a:r>
          </a:p>
          <a:p>
            <a:pPr marL="1074420" lvl="1" indent="-342900">
              <a:buFont typeface="Arial" panose="020B0604020202020204" pitchFamily="34" charset="0"/>
              <a:buChar char="•"/>
            </a:pPr>
            <a:r>
              <a:rPr lang="en-US" dirty="0"/>
              <a:t>Jawless fish—fish without jaws (hagfish and lamprey)</a:t>
            </a:r>
          </a:p>
          <a:p>
            <a:pPr marL="1074420" lvl="1" indent="-342900">
              <a:buFont typeface="Arial" panose="020B0604020202020204" pitchFamily="34" charset="0"/>
              <a:buChar char="•"/>
            </a:pPr>
            <a:r>
              <a:rPr lang="en-US" dirty="0"/>
              <a:t>Cartilaginous fish—fish with cartilage skeletons (sharks and rays)</a:t>
            </a:r>
          </a:p>
          <a:p>
            <a:pPr marL="1074420" lvl="1" indent="-342900">
              <a:buFont typeface="Arial" panose="020B0604020202020204" pitchFamily="34" charset="0"/>
              <a:buChar char="•"/>
            </a:pPr>
            <a:r>
              <a:rPr lang="en-US" dirty="0"/>
              <a:t>Bony fish—all other fish </a:t>
            </a:r>
          </a:p>
        </p:txBody>
      </p:sp>
    </p:spTree>
    <p:extLst>
      <p:ext uri="{BB962C8B-B14F-4D97-AF65-F5344CB8AC3E}">
        <p14:creationId xmlns:p14="http://schemas.microsoft.com/office/powerpoint/2010/main" val="34447936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6743-FF39-4375-87CC-C2B98413C1D5}"/>
              </a:ext>
            </a:extLst>
          </p:cNvPr>
          <p:cNvSpPr>
            <a:spLocks noGrp="1"/>
          </p:cNvSpPr>
          <p:nvPr>
            <p:ph type="title"/>
          </p:nvPr>
        </p:nvSpPr>
        <p:spPr/>
        <p:txBody>
          <a:bodyPr/>
          <a:lstStyle/>
          <a:p>
            <a:r>
              <a:rPr lang="en-US" dirty="0"/>
              <a:t>Jawless Fishes (15.6)</a:t>
            </a:r>
          </a:p>
        </p:txBody>
      </p:sp>
      <p:sp>
        <p:nvSpPr>
          <p:cNvPr id="4" name="Text Placeholder 3">
            <a:extLst>
              <a:ext uri="{FF2B5EF4-FFF2-40B4-BE49-F238E27FC236}">
                <a16:creationId xmlns:a16="http://schemas.microsoft.com/office/drawing/2014/main" id="{7E639679-1474-464C-99DA-3F795AD19550}"/>
              </a:ext>
            </a:extLst>
          </p:cNvPr>
          <p:cNvSpPr>
            <a:spLocks noGrp="1"/>
          </p:cNvSpPr>
          <p:nvPr>
            <p:ph type="body" sz="quarter" idx="14"/>
          </p:nvPr>
        </p:nvSpPr>
        <p:spPr>
          <a:xfrm>
            <a:off x="294546" y="1019975"/>
            <a:ext cx="8388220" cy="5483462"/>
          </a:xfrm>
        </p:spPr>
        <p:txBody>
          <a:bodyPr/>
          <a:lstStyle/>
          <a:p>
            <a:pPr marL="342900" indent="-342900">
              <a:buFont typeface="Arial" panose="020B0604020202020204" pitchFamily="34" charset="0"/>
              <a:buChar char="•"/>
            </a:pPr>
            <a:r>
              <a:rPr lang="en-US" dirty="0"/>
              <a:t>Hagfish are eel-like scavengers that live on the ocean floor and feed on dead invertebrates, other fishes and marine mammals (Figure 15.37). </a:t>
            </a:r>
          </a:p>
          <a:p>
            <a:pPr marL="1074420" lvl="1" indent="-342900">
              <a:buFont typeface="Arial" panose="020B0604020202020204" pitchFamily="34" charset="0"/>
              <a:buChar char="•"/>
            </a:pPr>
            <a:r>
              <a:rPr lang="en-US" dirty="0"/>
              <a:t>They are entirely marine and found in oceans around the world.</a:t>
            </a:r>
          </a:p>
          <a:p>
            <a:pPr marL="1074420" lvl="1" indent="-342900">
              <a:buFont typeface="Arial" panose="020B0604020202020204" pitchFamily="34" charset="0"/>
              <a:buChar char="•"/>
            </a:pPr>
            <a:r>
              <a:rPr lang="en-US" dirty="0"/>
              <a:t>Their skeleton is made of cartilage.   </a:t>
            </a:r>
          </a:p>
          <a:p>
            <a:pPr marL="1074420" lvl="1" indent="-342900">
              <a:buFont typeface="Arial" panose="020B0604020202020204" pitchFamily="34" charset="0"/>
              <a:buChar char="•"/>
            </a:pPr>
            <a:r>
              <a:rPr lang="en-US" dirty="0"/>
              <a:t>They release an extraordinary amount of mucus from slime glands beneath the skin.  This helps them to escape predators. </a:t>
            </a:r>
          </a:p>
          <a:p>
            <a:pPr marL="1074420" lvl="1" indent="-342900">
              <a:buFont typeface="Arial" panose="020B0604020202020204" pitchFamily="34" charset="0"/>
              <a:buChar char="•"/>
            </a:pPr>
            <a:r>
              <a:rPr lang="en-US" dirty="0"/>
              <a:t>They can enter the bodies of dead or dying animals and devour them from the inside.  </a:t>
            </a:r>
          </a:p>
          <a:p>
            <a:pPr marL="342900" indent="-342900">
              <a:buFont typeface="Arial" panose="020B0604020202020204" pitchFamily="34" charset="0"/>
              <a:buChar char="•"/>
            </a:pPr>
            <a:r>
              <a:rPr lang="en-US" dirty="0"/>
              <a:t>Lampreys are similar to hagfish in size and shape (Figure 15.37).</a:t>
            </a:r>
          </a:p>
          <a:p>
            <a:pPr marL="1074420" lvl="1" indent="-342900">
              <a:buFont typeface="Arial" panose="020B0604020202020204" pitchFamily="34" charset="0"/>
              <a:buChar char="•"/>
            </a:pPr>
            <a:r>
              <a:rPr lang="en-US" dirty="0"/>
              <a:t>As adults, they have a toothed, funnel-like sucking mouth.</a:t>
            </a:r>
          </a:p>
          <a:p>
            <a:pPr marL="1074420" lvl="1" indent="-342900">
              <a:buFont typeface="Arial" panose="020B0604020202020204" pitchFamily="34" charset="0"/>
              <a:buChar char="•"/>
            </a:pPr>
            <a:r>
              <a:rPr lang="en-US" dirty="0"/>
              <a:t>Many species are free-living but some are parasitic on other fish.  They attach to the fish and feed on body fluids.</a:t>
            </a:r>
          </a:p>
          <a:p>
            <a:pPr marL="1074420" lvl="1" indent="-342900">
              <a:buFont typeface="Arial" panose="020B0604020202020204" pitchFamily="34" charset="0"/>
              <a:buChar char="•"/>
            </a:pPr>
            <a:r>
              <a:rPr lang="en-US" dirty="0"/>
              <a:t>They live in coastal and fresh waters primarily and have a wide distribution.   </a:t>
            </a:r>
          </a:p>
        </p:txBody>
      </p:sp>
    </p:spTree>
    <p:extLst>
      <p:ext uri="{BB962C8B-B14F-4D97-AF65-F5344CB8AC3E}">
        <p14:creationId xmlns:p14="http://schemas.microsoft.com/office/powerpoint/2010/main" val="956626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D207-CAB6-4B0F-89DC-19FA5F6BDEE2}"/>
              </a:ext>
            </a:extLst>
          </p:cNvPr>
          <p:cNvSpPr>
            <a:spLocks noGrp="1"/>
          </p:cNvSpPr>
          <p:nvPr>
            <p:ph type="title"/>
          </p:nvPr>
        </p:nvSpPr>
        <p:spPr/>
        <p:txBody>
          <a:bodyPr/>
          <a:lstStyle/>
          <a:p>
            <a:r>
              <a:rPr lang="en-US" dirty="0"/>
              <a:t>Classification features of animals (15.1) </a:t>
            </a:r>
          </a:p>
        </p:txBody>
      </p:sp>
      <p:sp>
        <p:nvSpPr>
          <p:cNvPr id="4" name="Text Placeholder 3">
            <a:extLst>
              <a:ext uri="{FF2B5EF4-FFF2-40B4-BE49-F238E27FC236}">
                <a16:creationId xmlns:a16="http://schemas.microsoft.com/office/drawing/2014/main" id="{65FAC102-399E-43A6-93B7-C6163FF62DFF}"/>
              </a:ext>
            </a:extLst>
          </p:cNvPr>
          <p:cNvSpPr>
            <a:spLocks noGrp="1"/>
          </p:cNvSpPr>
          <p:nvPr>
            <p:ph type="body" sz="quarter" idx="14"/>
          </p:nvPr>
        </p:nvSpPr>
        <p:spPr>
          <a:xfrm>
            <a:off x="457200" y="1110343"/>
            <a:ext cx="8062912" cy="4900021"/>
          </a:xfrm>
        </p:spPr>
        <p:txBody>
          <a:bodyPr/>
          <a:lstStyle/>
          <a:p>
            <a:pPr marL="342900" indent="-342900">
              <a:buFont typeface="Arial" panose="020B0604020202020204" pitchFamily="34" charset="0"/>
              <a:buChar char="•"/>
            </a:pPr>
            <a:r>
              <a:rPr lang="en-US" dirty="0"/>
              <a:t>Animals are classified by morphological and development characteristics, such as body plan (Figure 15.3).  </a:t>
            </a:r>
          </a:p>
          <a:p>
            <a:pPr marL="342900" indent="-342900">
              <a:buFont typeface="Arial" panose="020B0604020202020204" pitchFamily="34" charset="0"/>
              <a:buChar char="•"/>
            </a:pPr>
            <a:r>
              <a:rPr lang="en-US" dirty="0"/>
              <a:t>A </a:t>
            </a:r>
            <a:r>
              <a:rPr lang="en-US" b="1" dirty="0">
                <a:solidFill>
                  <a:srgbClr val="6CB255"/>
                </a:solidFill>
              </a:rPr>
              <a:t>body plan </a:t>
            </a:r>
            <a:r>
              <a:rPr lang="en-US" dirty="0"/>
              <a:t>is the shape of an animal. </a:t>
            </a:r>
          </a:p>
          <a:p>
            <a:pPr marL="342900" indent="-342900">
              <a:buFont typeface="Arial" panose="020B0604020202020204" pitchFamily="34" charset="0"/>
              <a:buChar char="•"/>
            </a:pPr>
            <a:r>
              <a:rPr lang="en-US" dirty="0"/>
              <a:t>For most animals (except sponges), the body plan is symmetrical.  </a:t>
            </a:r>
          </a:p>
          <a:p>
            <a:pPr marL="342900" indent="-342900">
              <a:buFont typeface="Arial" panose="020B0604020202020204" pitchFamily="34" charset="0"/>
              <a:buChar char="•"/>
            </a:pPr>
            <a:r>
              <a:rPr lang="en-US" dirty="0"/>
              <a:t>Other classification characteristics are:</a:t>
            </a:r>
          </a:p>
          <a:p>
            <a:pPr marL="1074420" lvl="1" indent="-342900">
              <a:buFont typeface="Arial" panose="020B0604020202020204" pitchFamily="34" charset="0"/>
              <a:buChar char="•"/>
            </a:pPr>
            <a:r>
              <a:rPr lang="en-US" dirty="0"/>
              <a:t>the number of tissue layers formed during development</a:t>
            </a:r>
          </a:p>
          <a:p>
            <a:pPr marL="1074420" lvl="1" indent="-342900">
              <a:buFont typeface="Arial" panose="020B0604020202020204" pitchFamily="34" charset="0"/>
              <a:buChar char="•"/>
            </a:pPr>
            <a:r>
              <a:rPr lang="en-US" dirty="0"/>
              <a:t>the presence or absence of an internal body cavity</a:t>
            </a:r>
          </a:p>
          <a:p>
            <a:pPr marL="1074420" lvl="1" indent="-342900">
              <a:buFont typeface="Arial" panose="020B0604020202020204" pitchFamily="34" charset="0"/>
              <a:buChar char="•"/>
            </a:pPr>
            <a:r>
              <a:rPr lang="en-US" dirty="0"/>
              <a:t>other embryological characteristics</a:t>
            </a:r>
          </a:p>
        </p:txBody>
      </p:sp>
    </p:spTree>
    <p:extLst>
      <p:ext uri="{BB962C8B-B14F-4D97-AF65-F5344CB8AC3E}">
        <p14:creationId xmlns:p14="http://schemas.microsoft.com/office/powerpoint/2010/main" val="38832491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15.37 jawless fish </a:t>
            </a:r>
          </a:p>
        </p:txBody>
      </p:sp>
      <p:pic>
        <p:nvPicPr>
          <p:cNvPr id="3" name="Figure" descr="Photo a shows wormlike hagfish clustered in a muddy hole. Photo b shows leech-like sea lampreys latched onto a large 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180" b="-7180"/>
          <a:stretch>
            <a:fillRect/>
          </a:stretch>
        </p:blipFill>
        <p:spPr/>
      </p:pic>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Pacific hagfishes are scavengers that live on the ocean floor.</a:t>
            </a:r>
          </a:p>
          <a:p>
            <a:pPr marL="342900" indent="-342900">
              <a:buAutoNum type="alphaLcParenBoth"/>
            </a:pPr>
            <a:r>
              <a:rPr lang="en-US" sz="1600" dirty="0"/>
              <a:t>These parasitic sea lampreys attach to their lake trout host by suction and use their rough tongues to rasp away flesh in order to feed on the trout’s blood. (credit a: modification of work by Linda Snook, NOAA/CBNMS; credit b: modification of work by USGS)</a:t>
            </a:r>
          </a:p>
        </p:txBody>
      </p:sp>
      <p:sp>
        <p:nvSpPr>
          <p:cNvPr id="6" name="Disclaimer">
            <a:extLst>
              <a:ext uri="{FF2B5EF4-FFF2-40B4-BE49-F238E27FC236}">
                <a16:creationId xmlns:a16="http://schemas.microsoft.com/office/drawing/2014/main" id="{356B8284-615F-43AA-8FC2-91D9D283FEA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015237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7289-37EB-4D65-8130-60036E194B94}"/>
              </a:ext>
            </a:extLst>
          </p:cNvPr>
          <p:cNvSpPr>
            <a:spLocks noGrp="1"/>
          </p:cNvSpPr>
          <p:nvPr>
            <p:ph type="title"/>
          </p:nvPr>
        </p:nvSpPr>
        <p:spPr/>
        <p:txBody>
          <a:bodyPr/>
          <a:lstStyle/>
          <a:p>
            <a:r>
              <a:rPr lang="en-US" dirty="0"/>
              <a:t>Cartilaginous </a:t>
            </a:r>
            <a:r>
              <a:rPr lang="en-US" dirty="0" smtClean="0"/>
              <a:t>fishes </a:t>
            </a:r>
            <a:r>
              <a:rPr lang="en-US" dirty="0"/>
              <a:t>(15.6) </a:t>
            </a:r>
          </a:p>
        </p:txBody>
      </p:sp>
      <p:sp>
        <p:nvSpPr>
          <p:cNvPr id="4" name="Text Placeholder 3">
            <a:extLst>
              <a:ext uri="{FF2B5EF4-FFF2-40B4-BE49-F238E27FC236}">
                <a16:creationId xmlns:a16="http://schemas.microsoft.com/office/drawing/2014/main" id="{1179CDAD-C2C5-41CC-90B5-4A32D8168D9C}"/>
              </a:ext>
            </a:extLst>
          </p:cNvPr>
          <p:cNvSpPr>
            <a:spLocks noGrp="1"/>
          </p:cNvSpPr>
          <p:nvPr>
            <p:ph type="body" sz="quarter" idx="14"/>
          </p:nvPr>
        </p:nvSpPr>
        <p:spPr>
          <a:xfrm>
            <a:off x="457200" y="989045"/>
            <a:ext cx="8229600" cy="5551714"/>
          </a:xfrm>
        </p:spPr>
        <p:txBody>
          <a:bodyPr>
            <a:normAutofit fontScale="92500" lnSpcReduction="10000"/>
          </a:bodyPr>
          <a:lstStyle/>
          <a:p>
            <a:pPr marL="342900" indent="-342900">
              <a:buFont typeface="Arial" panose="020B0604020202020204" pitchFamily="34" charset="0"/>
              <a:buChar char="•"/>
            </a:pPr>
            <a:r>
              <a:rPr lang="en-US" dirty="0"/>
              <a:t>The cartilaginous fish includes sharks, rays and skates (Figure 15.38).  </a:t>
            </a:r>
          </a:p>
          <a:p>
            <a:pPr marL="342900" indent="-342900">
              <a:buFont typeface="Arial" panose="020B0604020202020204" pitchFamily="34" charset="0"/>
              <a:buChar char="•"/>
            </a:pPr>
            <a:r>
              <a:rPr lang="en-US" dirty="0"/>
              <a:t>They have paired fins and a skeleton made of cartilage.</a:t>
            </a:r>
          </a:p>
          <a:p>
            <a:pPr marL="342900" indent="-342900">
              <a:buFont typeface="Arial" panose="020B0604020202020204" pitchFamily="34" charset="0"/>
              <a:buChar char="•"/>
            </a:pPr>
            <a:r>
              <a:rPr lang="en-US" dirty="0"/>
              <a:t>Most live in marine habitats with a few species living in fresh water.  </a:t>
            </a:r>
          </a:p>
          <a:p>
            <a:pPr marL="342900" indent="-342900">
              <a:buFont typeface="Arial" panose="020B0604020202020204" pitchFamily="34" charset="0"/>
              <a:buChar char="•"/>
            </a:pPr>
            <a:r>
              <a:rPr lang="en-US" dirty="0"/>
              <a:t>Most are carnivorous but a few are suspension feeders that feed on plankton.  </a:t>
            </a:r>
          </a:p>
          <a:p>
            <a:pPr marL="342900" indent="-342900">
              <a:buFont typeface="Arial" panose="020B0604020202020204" pitchFamily="34" charset="0"/>
              <a:buChar char="•"/>
            </a:pPr>
            <a:r>
              <a:rPr lang="en-US" dirty="0"/>
              <a:t>Sharks, along with bony fish, have a sense organ called the </a:t>
            </a:r>
            <a:r>
              <a:rPr lang="en-US" b="1" dirty="0">
                <a:solidFill>
                  <a:srgbClr val="6CB255"/>
                </a:solidFill>
              </a:rPr>
              <a:t>lateral line</a:t>
            </a:r>
            <a:r>
              <a:rPr lang="en-US" dirty="0"/>
              <a:t>, that detects movement and vibration in the water (like our ear).</a:t>
            </a:r>
          </a:p>
          <a:p>
            <a:pPr marL="1074420" lvl="1" indent="-342900">
              <a:buFont typeface="Arial" panose="020B0604020202020204" pitchFamily="34" charset="0"/>
              <a:buChar char="•"/>
            </a:pPr>
            <a:r>
              <a:rPr lang="en-US" dirty="0"/>
              <a:t>Sharks have a keen sense of smell and electroreception, useful in locating prey.</a:t>
            </a:r>
          </a:p>
          <a:p>
            <a:pPr marL="1074420" lvl="1" indent="-342900">
              <a:buFont typeface="Arial" panose="020B0604020202020204" pitchFamily="34" charset="0"/>
              <a:buChar char="•"/>
            </a:pPr>
            <a:r>
              <a:rPr lang="en-US" dirty="0"/>
              <a:t>Sharks reproduce sexually and eggs are fertilized internally.  In most sharks, eggs develop in the mothers body, hatch in the uterus, and the young are born alive and fully functional.  </a:t>
            </a:r>
          </a:p>
          <a:p>
            <a:pPr marL="342900" indent="-342900">
              <a:buFont typeface="Arial" panose="020B0604020202020204" pitchFamily="34" charset="0"/>
              <a:buChar char="•"/>
            </a:pPr>
            <a:r>
              <a:rPr lang="en-US" dirty="0"/>
              <a:t>Rays and skates have flattened bodies, enlarged pectoral fins fused to the head and gill slits on the belly.  </a:t>
            </a:r>
          </a:p>
          <a:p>
            <a:pPr marL="1074420" lvl="1" indent="-342900">
              <a:buFont typeface="Arial" panose="020B0604020202020204" pitchFamily="34" charset="0"/>
              <a:buChar char="•"/>
            </a:pPr>
            <a:r>
              <a:rPr lang="en-US" dirty="0"/>
              <a:t>Most rays and skates are marine and live on the sea floor with a world-wide distribution.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424499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15.38 cartilaginous fish </a:t>
            </a:r>
          </a:p>
        </p:txBody>
      </p:sp>
      <p:pic>
        <p:nvPicPr>
          <p:cNvPr id="4" name="Figure" descr="Photo a shows a shark with a wide snout. Photo b shows a stingray with a long, thin body and a circular head, resting on the sandy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10" b="-10010"/>
          <a:stretch>
            <a:fillRect/>
          </a:stretch>
        </p:blipFill>
        <p:spPr/>
      </p:pic>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This hammerhead shark is an example of a predatory cartilaginous fish.</a:t>
            </a:r>
          </a:p>
          <a:p>
            <a:pPr marL="342900" indent="-342900">
              <a:buAutoNum type="alphaLcParenBoth"/>
            </a:pPr>
            <a:r>
              <a:rPr lang="en-US" sz="1600" dirty="0"/>
              <a:t>This stingray blends into the sandy bottom of the ocean floor when it is feeding or awaiting prey. (credit a: modification of work by Masashi Sugawara; credit b: modification of work by “Sailn1”/Flickr)</a:t>
            </a:r>
          </a:p>
        </p:txBody>
      </p:sp>
      <p:sp>
        <p:nvSpPr>
          <p:cNvPr id="6" name="Disclaimer">
            <a:extLst>
              <a:ext uri="{FF2B5EF4-FFF2-40B4-BE49-F238E27FC236}">
                <a16:creationId xmlns:a16="http://schemas.microsoft.com/office/drawing/2014/main" id="{77ECEA0F-96CA-4956-925A-73D025A0A29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857480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1BD7-6741-4CB3-8C22-AA7D077A057B}"/>
              </a:ext>
            </a:extLst>
          </p:cNvPr>
          <p:cNvSpPr>
            <a:spLocks noGrp="1"/>
          </p:cNvSpPr>
          <p:nvPr>
            <p:ph type="title"/>
          </p:nvPr>
        </p:nvSpPr>
        <p:spPr/>
        <p:txBody>
          <a:bodyPr/>
          <a:lstStyle/>
          <a:p>
            <a:r>
              <a:rPr lang="en-US" dirty="0"/>
              <a:t>Bony fishes (15.6) </a:t>
            </a:r>
          </a:p>
        </p:txBody>
      </p:sp>
      <p:sp>
        <p:nvSpPr>
          <p:cNvPr id="4" name="Text Placeholder 3">
            <a:extLst>
              <a:ext uri="{FF2B5EF4-FFF2-40B4-BE49-F238E27FC236}">
                <a16:creationId xmlns:a16="http://schemas.microsoft.com/office/drawing/2014/main" id="{83F90CDB-65C4-4090-AD39-C52D0723740B}"/>
              </a:ext>
            </a:extLst>
          </p:cNvPr>
          <p:cNvSpPr>
            <a:spLocks noGrp="1"/>
          </p:cNvSpPr>
          <p:nvPr>
            <p:ph type="body" sz="quarter" idx="14"/>
          </p:nvPr>
        </p:nvSpPr>
        <p:spPr>
          <a:xfrm>
            <a:off x="457199" y="1156995"/>
            <a:ext cx="8220269" cy="5374433"/>
          </a:xfrm>
        </p:spPr>
        <p:txBody>
          <a:bodyPr>
            <a:normAutofit lnSpcReduction="10000"/>
          </a:bodyPr>
          <a:lstStyle/>
          <a:p>
            <a:pPr marL="342900" indent="-342900">
              <a:buFont typeface="Arial" panose="020B0604020202020204" pitchFamily="34" charset="0"/>
              <a:buChar char="•"/>
            </a:pPr>
            <a:r>
              <a:rPr lang="en-US" dirty="0"/>
              <a:t>The bony fish have a skeleton made of bone.  This group includes the vast majority of present-day fishes (about 30,000 species).  </a:t>
            </a:r>
          </a:p>
          <a:p>
            <a:pPr marL="342900" indent="-342900">
              <a:buFont typeface="Arial" panose="020B0604020202020204" pitchFamily="34" charset="0"/>
              <a:buChar char="•"/>
            </a:pPr>
            <a:r>
              <a:rPr lang="en-US" dirty="0"/>
              <a:t>The skin of bony fishes is often covered in overlapping scales and glands in the skin secrete mucus that reduces drag while swimming. </a:t>
            </a:r>
          </a:p>
          <a:p>
            <a:pPr marL="342900" indent="-342900">
              <a:buFont typeface="Arial" panose="020B0604020202020204" pitchFamily="34" charset="0"/>
              <a:buChar char="•"/>
            </a:pPr>
            <a:r>
              <a:rPr lang="en-US" dirty="0"/>
              <a:t>All fishes use gills to breathe.  Bony fish have evolved two structures not found in cartilaginous fish:</a:t>
            </a:r>
          </a:p>
          <a:p>
            <a:pPr marL="1074420" lvl="1" indent="-342900">
              <a:buFont typeface="Arial" panose="020B0604020202020204" pitchFamily="34" charset="0"/>
              <a:buChar char="•"/>
            </a:pPr>
            <a:r>
              <a:rPr lang="en-US" dirty="0"/>
              <a:t>A protective cover over the gills called the </a:t>
            </a:r>
            <a:r>
              <a:rPr lang="en-US" b="1" dirty="0">
                <a:solidFill>
                  <a:srgbClr val="6CB255"/>
                </a:solidFill>
              </a:rPr>
              <a:t>operculum.</a:t>
            </a:r>
          </a:p>
          <a:p>
            <a:pPr marL="1074420" lvl="1" indent="-342900">
              <a:buFont typeface="Arial" panose="020B0604020202020204" pitchFamily="34" charset="0"/>
              <a:buChar char="•"/>
            </a:pPr>
            <a:r>
              <a:rPr lang="en-US" dirty="0"/>
              <a:t>A </a:t>
            </a:r>
            <a:r>
              <a:rPr lang="en-US" b="1" dirty="0">
                <a:solidFill>
                  <a:srgbClr val="6CB255"/>
                </a:solidFill>
              </a:rPr>
              <a:t>swim bladder</a:t>
            </a:r>
            <a:r>
              <a:rPr lang="en-US" dirty="0"/>
              <a:t>, which is a gas-filled organ that is used to regulate the buoyancy of the fish.  </a:t>
            </a:r>
          </a:p>
          <a:p>
            <a:pPr marL="342900" indent="-342900">
              <a:buFont typeface="Arial" panose="020B0604020202020204" pitchFamily="34" charset="0"/>
              <a:buChar char="•"/>
            </a:pPr>
            <a:r>
              <a:rPr lang="en-US" dirty="0"/>
              <a:t>Bony fishes are divided into 2 groups (Figure 15.39).</a:t>
            </a:r>
          </a:p>
          <a:p>
            <a:pPr marL="342900" indent="-342900">
              <a:buFont typeface="Arial" panose="020B0604020202020204" pitchFamily="34" charset="0"/>
              <a:buChar char="•"/>
            </a:pPr>
            <a:r>
              <a:rPr lang="en-US" dirty="0"/>
              <a:t>Ray-finned fishes have webs of skin supported by bony spines called rays.  This group includes most familiar fish (tuna, bass, trout, salmon, etc.)</a:t>
            </a:r>
          </a:p>
          <a:p>
            <a:pPr marL="342900" indent="-342900">
              <a:buFont typeface="Arial" panose="020B0604020202020204" pitchFamily="34" charset="0"/>
              <a:buChar char="•"/>
            </a:pPr>
            <a:r>
              <a:rPr lang="en-US" dirty="0"/>
              <a:t>Lobe-finned fishes have fleshy fins supported by bone.  This group includes the lungfishes and the coelacanth.  </a:t>
            </a:r>
          </a:p>
        </p:txBody>
      </p:sp>
    </p:spTree>
    <p:extLst>
      <p:ext uri="{BB962C8B-B14F-4D97-AF65-F5344CB8AC3E}">
        <p14:creationId xmlns:p14="http://schemas.microsoft.com/office/powerpoint/2010/main" val="26044994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15.39 bony fishes </a:t>
            </a:r>
          </a:p>
        </p:txBody>
      </p:sp>
      <p:pic>
        <p:nvPicPr>
          <p:cNvPr id="3" name="Figure" descr="The illustration compares a bright red salmon (a) and a blue coelacanth (b), both of which are similar in shape and have f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3167" b="-53167"/>
          <a:stretch>
            <a:fillRect/>
          </a:stretch>
        </p:blipFill>
        <p:spPr/>
      </p:pic>
      <p:sp>
        <p:nvSpPr>
          <p:cNvPr id="7" name="Figure Legend"/>
          <p:cNvSpPr>
            <a:spLocks noGrp="1"/>
          </p:cNvSpPr>
          <p:nvPr>
            <p:ph type="body" sz="quarter" idx="14"/>
          </p:nvPr>
        </p:nvSpPr>
        <p:spPr/>
        <p:txBody>
          <a:bodyPr>
            <a:noAutofit/>
          </a:bodyPr>
          <a:lstStyle/>
          <a:p>
            <a:r>
              <a:rPr lang="en-US" sz="1520" dirty="0"/>
              <a:t>The </a:t>
            </a:r>
            <a:r>
              <a:rPr lang="en-US" sz="1520" dirty="0">
                <a:solidFill>
                  <a:srgbClr val="6CB255"/>
                </a:solidFill>
              </a:rPr>
              <a:t>(a)</a:t>
            </a:r>
            <a:r>
              <a:rPr lang="en-US" sz="1520" dirty="0"/>
              <a:t> sockeye salmon and </a:t>
            </a:r>
            <a:r>
              <a:rPr lang="en-US" sz="1520" dirty="0">
                <a:solidFill>
                  <a:srgbClr val="6CB255"/>
                </a:solidFill>
              </a:rPr>
              <a:t>(b)</a:t>
            </a:r>
            <a:r>
              <a:rPr lang="en-US" sz="1520" dirty="0"/>
              <a:t> coelacanth are both bony fishes of the </a:t>
            </a:r>
            <a:r>
              <a:rPr lang="en-US" sz="1520" dirty="0" err="1"/>
              <a:t>Osteichthyes</a:t>
            </a:r>
            <a:r>
              <a:rPr lang="en-US" sz="1520" dirty="0"/>
              <a:t> clade. The coelacanth, sometimes called a lobe-finned fish, was thought to have gone extinct in the Late Cretaceous period 100 million years ago until one was discovered in 1938 between Africa and Madagascar. (credit a: modification of work by Timothy </a:t>
            </a:r>
            <a:r>
              <a:rPr lang="en-US" sz="1520" dirty="0" err="1"/>
              <a:t>Knepp</a:t>
            </a:r>
            <a:r>
              <a:rPr lang="en-US" sz="1520" dirty="0"/>
              <a:t>, USFWS; credit b: modification of work by Robbie </a:t>
            </a:r>
            <a:r>
              <a:rPr lang="en-US" sz="1520" dirty="0" err="1"/>
              <a:t>Cada</a:t>
            </a:r>
            <a:r>
              <a:rPr lang="en-US" sz="1520" dirty="0"/>
              <a:t>)</a:t>
            </a:r>
          </a:p>
        </p:txBody>
      </p:sp>
      <p:sp>
        <p:nvSpPr>
          <p:cNvPr id="6" name="Disclaimer">
            <a:extLst>
              <a:ext uri="{FF2B5EF4-FFF2-40B4-BE49-F238E27FC236}">
                <a16:creationId xmlns:a16="http://schemas.microsoft.com/office/drawing/2014/main" id="{4E66F59E-F216-4E27-910E-E99C17FC88C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3777647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5463-7877-47E2-B37F-897FBB3AE7C9}"/>
              </a:ext>
            </a:extLst>
          </p:cNvPr>
          <p:cNvSpPr>
            <a:spLocks noGrp="1"/>
          </p:cNvSpPr>
          <p:nvPr>
            <p:ph type="title"/>
          </p:nvPr>
        </p:nvSpPr>
        <p:spPr/>
        <p:txBody>
          <a:bodyPr/>
          <a:lstStyle/>
          <a:p>
            <a:r>
              <a:rPr lang="en-US" dirty="0"/>
              <a:t>Amphibians (15.6)</a:t>
            </a:r>
          </a:p>
        </p:txBody>
      </p:sp>
      <p:sp>
        <p:nvSpPr>
          <p:cNvPr id="4" name="Text Placeholder 3">
            <a:extLst>
              <a:ext uri="{FF2B5EF4-FFF2-40B4-BE49-F238E27FC236}">
                <a16:creationId xmlns:a16="http://schemas.microsoft.com/office/drawing/2014/main" id="{57E03548-98E4-432A-9CFA-476488B9DC84}"/>
              </a:ext>
            </a:extLst>
          </p:cNvPr>
          <p:cNvSpPr>
            <a:spLocks noGrp="1"/>
          </p:cNvSpPr>
          <p:nvPr>
            <p:ph type="body" sz="quarter" idx="14"/>
          </p:nvPr>
        </p:nvSpPr>
        <p:spPr>
          <a:xfrm>
            <a:off x="457200" y="1101011"/>
            <a:ext cx="8062912" cy="5430417"/>
          </a:xfrm>
        </p:spPr>
        <p:txBody>
          <a:bodyPr>
            <a:normAutofit fontScale="92500" lnSpcReduction="10000"/>
          </a:bodyPr>
          <a:lstStyle/>
          <a:p>
            <a:pPr marL="342900" indent="-342900">
              <a:buFont typeface="Arial" panose="020B0604020202020204" pitchFamily="34" charset="0"/>
              <a:buChar char="•"/>
            </a:pPr>
            <a:r>
              <a:rPr lang="en-US" dirty="0"/>
              <a:t>Amphibians, reptiles, birds and mammals are called </a:t>
            </a:r>
            <a:r>
              <a:rPr lang="en-US" b="1" dirty="0" err="1">
                <a:solidFill>
                  <a:srgbClr val="6CB255"/>
                </a:solidFill>
              </a:rPr>
              <a:t>tetrapods</a:t>
            </a:r>
            <a:r>
              <a:rPr lang="en-US" dirty="0"/>
              <a:t> (four-footed animals).</a:t>
            </a:r>
          </a:p>
          <a:p>
            <a:pPr marL="342900" indent="-342900">
              <a:buFont typeface="Arial" panose="020B0604020202020204" pitchFamily="34" charset="0"/>
              <a:buChar char="•"/>
            </a:pPr>
            <a:r>
              <a:rPr lang="en-US" dirty="0"/>
              <a:t>The term amphibian means “dual-life” because of:</a:t>
            </a:r>
          </a:p>
          <a:p>
            <a:pPr marL="1074420" lvl="1" indent="-342900">
              <a:buFont typeface="Arial" panose="020B0604020202020204" pitchFamily="34" charset="0"/>
              <a:buChar char="•"/>
            </a:pPr>
            <a:r>
              <a:rPr lang="en-US" dirty="0"/>
              <a:t>The metamorphosis that many frogs undergo from tadpole to adult and</a:t>
            </a:r>
          </a:p>
          <a:p>
            <a:pPr marL="1074420" lvl="1" indent="-342900">
              <a:buFont typeface="Arial" panose="020B0604020202020204" pitchFamily="34" charset="0"/>
              <a:buChar char="•"/>
            </a:pPr>
            <a:r>
              <a:rPr lang="en-US" dirty="0"/>
              <a:t>The mixture of aquatic and terrestrial environments in their life cycle.  </a:t>
            </a:r>
          </a:p>
          <a:p>
            <a:pPr marL="342900" indent="-342900">
              <a:buFont typeface="Arial" panose="020B0604020202020204" pitchFamily="34" charset="0"/>
              <a:buChar char="•"/>
            </a:pPr>
            <a:r>
              <a:rPr lang="en-US" dirty="0"/>
              <a:t>Amphibians have moist, permeable skin with mucus glands.  The moist skin allows </a:t>
            </a:r>
            <a:r>
              <a:rPr lang="en-US" b="1" dirty="0">
                <a:solidFill>
                  <a:srgbClr val="6CB255"/>
                </a:solidFill>
              </a:rPr>
              <a:t>cutaneous respiration</a:t>
            </a:r>
            <a:r>
              <a:rPr lang="en-US" dirty="0"/>
              <a:t>, gas exchange with the environment.  </a:t>
            </a:r>
          </a:p>
          <a:p>
            <a:pPr marL="342900" indent="-342900">
              <a:buFont typeface="Arial" panose="020B0604020202020204" pitchFamily="34" charset="0"/>
              <a:buChar char="•"/>
            </a:pPr>
            <a:r>
              <a:rPr lang="en-US" dirty="0"/>
              <a:t>All living adult amphibians are carnivorous and some terrestrial amphibians have a sticky tongue used to capture prey.  </a:t>
            </a:r>
          </a:p>
          <a:p>
            <a:pPr marL="342900" indent="-342900">
              <a:buFont typeface="Arial" panose="020B0604020202020204" pitchFamily="34" charset="0"/>
              <a:buChar char="•"/>
            </a:pPr>
            <a:r>
              <a:rPr lang="en-US" dirty="0"/>
              <a:t>Most amphibians lay eggs in moist environments, which are then fertilized externally.</a:t>
            </a:r>
          </a:p>
          <a:p>
            <a:pPr marL="342900" indent="-342900">
              <a:buFont typeface="Arial" panose="020B0604020202020204" pitchFamily="34" charset="0"/>
              <a:buChar char="•"/>
            </a:pPr>
            <a:r>
              <a:rPr lang="en-US" dirty="0"/>
              <a:t>There are about 6500 species of amphibians in tropical and temperate regions around the world.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439090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5463-7877-47E2-B37F-897FBB3AE7C9}"/>
              </a:ext>
            </a:extLst>
          </p:cNvPr>
          <p:cNvSpPr>
            <a:spLocks noGrp="1"/>
          </p:cNvSpPr>
          <p:nvPr>
            <p:ph type="title"/>
          </p:nvPr>
        </p:nvSpPr>
        <p:spPr/>
        <p:txBody>
          <a:bodyPr/>
          <a:lstStyle/>
          <a:p>
            <a:r>
              <a:rPr lang="en-US" dirty="0"/>
              <a:t>Amphibian diversity (15.6)</a:t>
            </a:r>
          </a:p>
        </p:txBody>
      </p:sp>
      <p:sp>
        <p:nvSpPr>
          <p:cNvPr id="4" name="Text Placeholder 3">
            <a:extLst>
              <a:ext uri="{FF2B5EF4-FFF2-40B4-BE49-F238E27FC236}">
                <a16:creationId xmlns:a16="http://schemas.microsoft.com/office/drawing/2014/main" id="{57E03548-98E4-432A-9CFA-476488B9DC84}"/>
              </a:ext>
            </a:extLst>
          </p:cNvPr>
          <p:cNvSpPr>
            <a:spLocks noGrp="1"/>
          </p:cNvSpPr>
          <p:nvPr>
            <p:ph type="body" sz="quarter" idx="14"/>
          </p:nvPr>
        </p:nvSpPr>
        <p:spPr>
          <a:xfrm>
            <a:off x="266554" y="1073019"/>
            <a:ext cx="8444204" cy="5355771"/>
          </a:xfrm>
        </p:spPr>
        <p:txBody>
          <a:bodyPr>
            <a:normAutofit fontScale="92500" lnSpcReduction="10000"/>
          </a:bodyPr>
          <a:lstStyle/>
          <a:p>
            <a:pPr marL="342900" indent="-342900">
              <a:buFont typeface="Arial" panose="020B0604020202020204" pitchFamily="34" charset="0"/>
              <a:buChar char="•"/>
            </a:pPr>
            <a:r>
              <a:rPr lang="en-US" dirty="0"/>
              <a:t>Amphibians are classified into 3 main groups.</a:t>
            </a:r>
          </a:p>
          <a:p>
            <a:pPr marL="342900" indent="-342900">
              <a:buFont typeface="Arial" panose="020B0604020202020204" pitchFamily="34" charset="0"/>
              <a:buChar char="•"/>
            </a:pPr>
            <a:r>
              <a:rPr lang="en-US" dirty="0"/>
              <a:t>Salamanders have four limbs and a tail (Figure 15.40). </a:t>
            </a:r>
          </a:p>
          <a:p>
            <a:pPr marL="1074420" lvl="1" indent="-342900">
              <a:buFont typeface="Arial" panose="020B0604020202020204" pitchFamily="34" charset="0"/>
              <a:buChar char="•"/>
            </a:pPr>
            <a:r>
              <a:rPr lang="en-US" dirty="0"/>
              <a:t>Some are aquatic, others are terrestrial and some live on land only as adults. </a:t>
            </a:r>
          </a:p>
          <a:p>
            <a:pPr marL="1074420" lvl="1" indent="-342900">
              <a:buFont typeface="Arial" panose="020B0604020202020204" pitchFamily="34" charset="0"/>
              <a:buChar char="•"/>
            </a:pPr>
            <a:r>
              <a:rPr lang="en-US" dirty="0"/>
              <a:t>Some lack lungs and respiration occurs through the skin or gills.</a:t>
            </a:r>
          </a:p>
          <a:p>
            <a:pPr marL="342900" indent="-342900">
              <a:buFont typeface="Arial" panose="020B0604020202020204" pitchFamily="34" charset="0"/>
              <a:buChar char="•"/>
            </a:pPr>
            <a:r>
              <a:rPr lang="en-US" dirty="0"/>
              <a:t>Frogs (and toads) are the most diverse group of amphibians.  </a:t>
            </a:r>
          </a:p>
          <a:p>
            <a:pPr marL="1074420" lvl="1" indent="-342900">
              <a:buFont typeface="Arial" panose="020B0604020202020204" pitchFamily="34" charset="0"/>
              <a:buChar char="•"/>
            </a:pPr>
            <a:r>
              <a:rPr lang="en-US" dirty="0"/>
              <a:t>They have a body plan specialized for movement on land.</a:t>
            </a:r>
          </a:p>
          <a:p>
            <a:pPr marL="1074420" lvl="1" indent="-342900">
              <a:buFont typeface="Arial" panose="020B0604020202020204" pitchFamily="34" charset="0"/>
              <a:buChar char="•"/>
            </a:pPr>
            <a:r>
              <a:rPr lang="en-US" dirty="0"/>
              <a:t>They have modifications to avoid predation (camouflage, defensive chemicals, etc.)</a:t>
            </a:r>
          </a:p>
          <a:p>
            <a:pPr marL="1074420" lvl="1" indent="-342900">
              <a:buFont typeface="Arial" panose="020B0604020202020204" pitchFamily="34" charset="0"/>
              <a:buChar char="•"/>
            </a:pPr>
            <a:r>
              <a:rPr lang="en-US" dirty="0"/>
              <a:t>The life cycle of a frog includes the larval stage (tadpole) followed by metamorphosis to the adult form (Figure 15.41).</a:t>
            </a:r>
          </a:p>
          <a:p>
            <a:pPr marL="342900" indent="-342900">
              <a:buFont typeface="Arial" panose="020B0604020202020204" pitchFamily="34" charset="0"/>
              <a:buChar char="•"/>
            </a:pPr>
            <a:r>
              <a:rPr lang="en-US" dirty="0"/>
              <a:t>Caecilians lack external limbs and resemble giant earthworms (Figure 15.42).  </a:t>
            </a:r>
          </a:p>
          <a:p>
            <a:pPr marL="1074420" lvl="1" indent="-342900">
              <a:buFont typeface="Arial" panose="020B0604020202020204" pitchFamily="34" charset="0"/>
              <a:buChar char="•"/>
            </a:pPr>
            <a:r>
              <a:rPr lang="en-US" dirty="0"/>
              <a:t>They inhabit soil in tropical areas and are adapted to a soil burrowing lifestyle and are nearly blind.  </a:t>
            </a:r>
          </a:p>
          <a:p>
            <a:pPr marL="1074420" lvl="1" indent="-342900">
              <a:buFont typeface="Arial" panose="020B0604020202020204" pitchFamily="34" charset="0"/>
              <a:buChar char="•"/>
            </a:pPr>
            <a:r>
              <a:rPr lang="en-US" dirty="0"/>
              <a:t>They have internal fertilization and give birth to live young.  </a:t>
            </a:r>
          </a:p>
        </p:txBody>
      </p:sp>
    </p:spTree>
    <p:extLst>
      <p:ext uri="{BB962C8B-B14F-4D97-AF65-F5344CB8AC3E}">
        <p14:creationId xmlns:p14="http://schemas.microsoft.com/office/powerpoint/2010/main" val="12256924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15.40 amphibian diversity </a:t>
            </a:r>
          </a:p>
        </p:txBody>
      </p:sp>
      <p:pic>
        <p:nvPicPr>
          <p:cNvPr id="4" name="Figure" descr="Photo a shows a black salamander with bright yellow spots. Photo b shows a big, bright green frog sitting on a bran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159" b="-10159"/>
          <a:stretch>
            <a:fillRect/>
          </a:stretch>
        </p:blipFill>
        <p:spPr/>
      </p:pic>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Most salamanders have legs and a tail, but respiration varies among species.</a:t>
            </a:r>
            <a:endParaRPr lang="en-US" sz="1600" dirty="0">
              <a:solidFill>
                <a:srgbClr val="6CB255"/>
              </a:solidFill>
            </a:endParaRPr>
          </a:p>
          <a:p>
            <a:pPr marL="342900" indent="-342900">
              <a:buAutoNum type="alphaLcParenBoth"/>
            </a:pPr>
            <a:r>
              <a:rPr lang="en-US" sz="1600" dirty="0"/>
              <a:t>The Australian green tree frog is a nocturnal predator that lives in the canopies of trees near a water source. (credit a: modification of work by </a:t>
            </a:r>
            <a:r>
              <a:rPr lang="en-US" sz="1600" dirty="0" err="1"/>
              <a:t>Valentina</a:t>
            </a:r>
            <a:r>
              <a:rPr lang="en-US" sz="1600" dirty="0"/>
              <a:t> </a:t>
            </a:r>
            <a:r>
              <a:rPr lang="en-US" sz="1600" dirty="0" err="1"/>
              <a:t>Storti</a:t>
            </a:r>
            <a:r>
              <a:rPr lang="en-US" sz="1600" dirty="0"/>
              <a:t>; credit b: modification of work by Evan </a:t>
            </a:r>
            <a:r>
              <a:rPr lang="sv-SE" sz="1600" dirty="0"/>
              <a:t>Pickett)</a:t>
            </a:r>
            <a:endParaRPr lang="en-US" sz="1600" dirty="0"/>
          </a:p>
        </p:txBody>
      </p:sp>
      <p:sp>
        <p:nvSpPr>
          <p:cNvPr id="6" name="Disclaimer">
            <a:extLst>
              <a:ext uri="{FF2B5EF4-FFF2-40B4-BE49-F238E27FC236}">
                <a16:creationId xmlns:a16="http://schemas.microsoft.com/office/drawing/2014/main" id="{47DFB965-AAAB-40D2-8279-A0BBEC0D1BE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563176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15.41 metamorphosis </a:t>
            </a:r>
          </a:p>
        </p:txBody>
      </p:sp>
      <p:pic>
        <p:nvPicPr>
          <p:cNvPr id="3" name="Figure" descr="A series of three photos show the metamorphosis from (a) tadpole to (b) juvenile frog with four legs and a tail to (c) an adult fro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0802" b="-40802"/>
          <a:stretch>
            <a:fillRect/>
          </a:stretch>
        </p:blipFill>
        <p:spPr/>
      </p:pic>
      <p:sp>
        <p:nvSpPr>
          <p:cNvPr id="7" name="Figure Legend"/>
          <p:cNvSpPr>
            <a:spLocks noGrp="1"/>
          </p:cNvSpPr>
          <p:nvPr>
            <p:ph type="body" sz="quarter" idx="14"/>
          </p:nvPr>
        </p:nvSpPr>
        <p:spPr/>
        <p:txBody>
          <a:bodyPr>
            <a:normAutofit/>
          </a:bodyPr>
          <a:lstStyle/>
          <a:p>
            <a:r>
              <a:rPr lang="en-US" sz="1600" dirty="0"/>
              <a:t>A frog begins as a </a:t>
            </a:r>
            <a:r>
              <a:rPr lang="en-US" sz="1600" dirty="0">
                <a:solidFill>
                  <a:srgbClr val="6CB255"/>
                </a:solidFill>
              </a:rPr>
              <a:t>(a)</a:t>
            </a:r>
            <a:r>
              <a:rPr lang="en-US" sz="1600" dirty="0"/>
              <a:t> tadpole and undergoes metamorphosis to become </a:t>
            </a:r>
            <a:r>
              <a:rPr lang="en-US" sz="1600" dirty="0">
                <a:solidFill>
                  <a:srgbClr val="6CB255"/>
                </a:solidFill>
              </a:rPr>
              <a:t>(b)</a:t>
            </a:r>
            <a:r>
              <a:rPr lang="en-US" sz="1600" dirty="0"/>
              <a:t> a juvenile and finally </a:t>
            </a:r>
            <a:r>
              <a:rPr lang="en-US" sz="1600" dirty="0">
                <a:solidFill>
                  <a:srgbClr val="6CB255"/>
                </a:solidFill>
              </a:rPr>
              <a:t>(c)</a:t>
            </a:r>
            <a:r>
              <a:rPr lang="en-US" sz="1600" dirty="0"/>
              <a:t> an adult. (credit: modification of work by Brian </a:t>
            </a:r>
            <a:r>
              <a:rPr lang="en-US" sz="1600" dirty="0" err="1"/>
              <a:t>Gratwicke</a:t>
            </a:r>
            <a:r>
              <a:rPr lang="en-US" sz="1600" dirty="0"/>
              <a:t>)</a:t>
            </a:r>
          </a:p>
        </p:txBody>
      </p:sp>
      <p:sp>
        <p:nvSpPr>
          <p:cNvPr id="6" name="Disclaimer">
            <a:extLst>
              <a:ext uri="{FF2B5EF4-FFF2-40B4-BE49-F238E27FC236}">
                <a16:creationId xmlns:a16="http://schemas.microsoft.com/office/drawing/2014/main" id="{A8ADDB91-8093-4A76-8827-AD781E4E34E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5870830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15.42 caecilian </a:t>
            </a:r>
          </a:p>
        </p:txBody>
      </p:sp>
      <p:pic>
        <p:nvPicPr>
          <p:cNvPr id="4" name="Figure" descr="The photo shows a large worm-like animal in an aquarium. The body is segmented, and it has a small mouth and very small ey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66" r="-2766"/>
          <a:stretch>
            <a:fillRect/>
          </a:stretch>
        </p:blipFill>
        <p:spPr/>
      </p:pic>
      <p:sp>
        <p:nvSpPr>
          <p:cNvPr id="7" name="Figure Legend"/>
          <p:cNvSpPr>
            <a:spLocks noGrp="1"/>
          </p:cNvSpPr>
          <p:nvPr>
            <p:ph type="body" sz="quarter" idx="14"/>
          </p:nvPr>
        </p:nvSpPr>
        <p:spPr/>
        <p:txBody>
          <a:bodyPr>
            <a:normAutofit/>
          </a:bodyPr>
          <a:lstStyle/>
          <a:p>
            <a:r>
              <a:rPr lang="en-US" sz="1600" dirty="0"/>
              <a:t>Caecilians lack external limbs and are well adapted for a soil-burrowing lifestyle. (credit: modification of work by “cliff1066”/Flickr)</a:t>
            </a:r>
          </a:p>
        </p:txBody>
      </p:sp>
      <p:sp>
        <p:nvSpPr>
          <p:cNvPr id="6" name="Disclaimer">
            <a:extLst>
              <a:ext uri="{FF2B5EF4-FFF2-40B4-BE49-F238E27FC236}">
                <a16:creationId xmlns:a16="http://schemas.microsoft.com/office/drawing/2014/main" id="{12CE204F-6069-4464-B319-D32F761BB9F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362573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15.3 animal phylogeny </a:t>
            </a:r>
          </a:p>
        </p:txBody>
      </p:sp>
      <p:pic>
        <p:nvPicPr>
          <p:cNvPr id="2" name="Figure" descr="The phylogenetic tree of metazoans, or animals, branches into parazoans with no tissues and eumetazoans with specialized tissues. Parazoans include Porifera, or sponges. Eumetazoans branch into Radiata, diploblastic animals with radial symmetry, and Bilateria, triploblastic animals with bilateral symmetry. Radiata includes cnidarians and ctenophores (comb jellies). Bilateria branches into Protostomia and Deuterostomia, which possess a body cavity. Deuterostomes include chordates and echinoderms. Protostomia branches into Lophotrochozoa and Ecdysozoa. Ecdysozoa includes arthropods and nematodes, or roundworms. Lophotrochozoa includes Mollusca, Annelida, Nemertea, which includes ribbon worms, Rotifera, and Platyhelminthes, which includes flatwo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334" r="-57334"/>
          <a:stretch>
            <a:fillRect/>
          </a:stretch>
        </p:blipFill>
        <p:spPr>
          <a:xfrm>
            <a:off x="457201" y="1122386"/>
            <a:ext cx="8062913" cy="3500071"/>
          </a:xfrm>
        </p:spPr>
      </p:pic>
      <p:sp>
        <p:nvSpPr>
          <p:cNvPr id="7" name="Figure Legend"/>
          <p:cNvSpPr>
            <a:spLocks noGrp="1"/>
          </p:cNvSpPr>
          <p:nvPr>
            <p:ph type="body" sz="quarter" idx="14"/>
          </p:nvPr>
        </p:nvSpPr>
        <p:spPr/>
        <p:txBody>
          <a:bodyPr>
            <a:normAutofit/>
          </a:bodyPr>
          <a:lstStyle/>
          <a:p>
            <a:r>
              <a:rPr lang="en-US" sz="1600" dirty="0">
                <a:solidFill>
                  <a:schemeClr val="tx1"/>
                </a:solidFill>
              </a:rPr>
              <a:t>The phylogenetic tree of animals is based on morphological, fossil, and genetic evidence.</a:t>
            </a:r>
          </a:p>
        </p:txBody>
      </p:sp>
      <p:sp>
        <p:nvSpPr>
          <p:cNvPr id="6" name="Disclaimer">
            <a:extLst>
              <a:ext uri="{FF2B5EF4-FFF2-40B4-BE49-F238E27FC236}">
                <a16:creationId xmlns:a16="http://schemas.microsoft.com/office/drawing/2014/main" id="{1AC20540-D30F-49B8-AA3A-08B4DAD3599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560850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Salamanders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653755" y="1180633"/>
            <a:ext cx="8062912" cy="4890691"/>
          </a:xfrm>
        </p:spPr>
        <p:txBody>
          <a:bodyPr/>
          <a:lstStyle/>
          <a:p>
            <a:r>
              <a:rPr lang="en-US" dirty="0"/>
              <a:t>Watch this video about an unusually large salamander species.</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http://openstaxcollege.org/l/river_monster2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24823997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8A-7DC2-4DBF-8A28-C9469B63B4A4}"/>
              </a:ext>
            </a:extLst>
          </p:cNvPr>
          <p:cNvSpPr>
            <a:spLocks noGrp="1"/>
          </p:cNvSpPr>
          <p:nvPr>
            <p:ph type="title"/>
          </p:nvPr>
        </p:nvSpPr>
        <p:spPr/>
        <p:txBody>
          <a:bodyPr/>
          <a:lstStyle/>
          <a:p>
            <a:r>
              <a:rPr lang="en-US" dirty="0"/>
              <a:t>reptiles and birds (15.6)</a:t>
            </a:r>
          </a:p>
        </p:txBody>
      </p:sp>
      <p:sp>
        <p:nvSpPr>
          <p:cNvPr id="4" name="Text Placeholder 3">
            <a:extLst>
              <a:ext uri="{FF2B5EF4-FFF2-40B4-BE49-F238E27FC236}">
                <a16:creationId xmlns:a16="http://schemas.microsoft.com/office/drawing/2014/main" id="{BE559828-D201-4427-A6D9-E02946C4BE87}"/>
              </a:ext>
            </a:extLst>
          </p:cNvPr>
          <p:cNvSpPr>
            <a:spLocks noGrp="1"/>
          </p:cNvSpPr>
          <p:nvPr>
            <p:ph type="body" sz="quarter" idx="14"/>
          </p:nvPr>
        </p:nvSpPr>
        <p:spPr>
          <a:xfrm>
            <a:off x="457200" y="1184988"/>
            <a:ext cx="8062912" cy="4825376"/>
          </a:xfrm>
        </p:spPr>
        <p:txBody>
          <a:bodyPr/>
          <a:lstStyle/>
          <a:p>
            <a:pPr marL="342900" indent="-342900">
              <a:buFont typeface="Arial" panose="020B0604020202020204" pitchFamily="34" charset="0"/>
              <a:buChar char="•"/>
            </a:pPr>
            <a:r>
              <a:rPr lang="en-US" dirty="0"/>
              <a:t>The </a:t>
            </a:r>
            <a:r>
              <a:rPr lang="en-US" b="1" dirty="0">
                <a:solidFill>
                  <a:srgbClr val="6CB255"/>
                </a:solidFill>
              </a:rPr>
              <a:t>amniotes</a:t>
            </a:r>
            <a:r>
              <a:rPr lang="en-US" dirty="0"/>
              <a:t> include reptiles, birds and mammals.  </a:t>
            </a:r>
          </a:p>
          <a:p>
            <a:pPr marL="1074420" lvl="1" indent="-342900">
              <a:buFont typeface="Arial" panose="020B0604020202020204" pitchFamily="34" charset="0"/>
              <a:buChar char="•"/>
            </a:pPr>
            <a:r>
              <a:rPr lang="en-US" dirty="0"/>
              <a:t>They have a shelled egg which is adapted to terrestrial life.</a:t>
            </a:r>
          </a:p>
          <a:p>
            <a:pPr marL="1074420" lvl="1" indent="-342900">
              <a:buFont typeface="Arial" panose="020B0604020202020204" pitchFamily="34" charset="0"/>
              <a:buChar char="•"/>
            </a:pPr>
            <a:r>
              <a:rPr lang="en-US" dirty="0"/>
              <a:t>They have an embryo protected by amniotic membranes which allows amniotes to survive in drier environments.  </a:t>
            </a:r>
          </a:p>
          <a:p>
            <a:pPr marL="1074420" lvl="1" indent="-342900">
              <a:buFont typeface="Arial" panose="020B0604020202020204" pitchFamily="34" charset="0"/>
              <a:buChar char="•"/>
            </a:pPr>
            <a:r>
              <a:rPr lang="en-US" dirty="0"/>
              <a:t>Amphibians were restricted to moist environments because of their shell-less eggs. </a:t>
            </a:r>
          </a:p>
          <a:p>
            <a:pPr marL="342900" indent="-342900">
              <a:buFont typeface="Arial" panose="020B0604020202020204" pitchFamily="34" charset="0"/>
              <a:buChar char="•"/>
            </a:pPr>
            <a:r>
              <a:rPr lang="en-US" dirty="0"/>
              <a:t>Division of amniotes has been into 3 groups in the past:</a:t>
            </a:r>
          </a:p>
          <a:p>
            <a:pPr marL="1074420" lvl="1" indent="-342900">
              <a:buFont typeface="Arial" panose="020B0604020202020204" pitchFamily="34" charset="0"/>
              <a:buChar char="•"/>
            </a:pPr>
            <a:r>
              <a:rPr lang="en-US" dirty="0"/>
              <a:t>Reptiles</a:t>
            </a:r>
          </a:p>
          <a:p>
            <a:pPr marL="1074420" lvl="1" indent="-342900">
              <a:buFont typeface="Arial" panose="020B0604020202020204" pitchFamily="34" charset="0"/>
              <a:buChar char="•"/>
            </a:pPr>
            <a:r>
              <a:rPr lang="en-US" dirty="0"/>
              <a:t>Birds</a:t>
            </a:r>
          </a:p>
          <a:p>
            <a:pPr marL="1074420" lvl="1" indent="-342900">
              <a:buFont typeface="Arial" panose="020B0604020202020204" pitchFamily="34" charset="0"/>
              <a:buChar char="•"/>
            </a:pPr>
            <a:r>
              <a:rPr lang="en-US" dirty="0"/>
              <a:t>Mammals</a:t>
            </a:r>
          </a:p>
          <a:p>
            <a:pPr marL="342900" indent="-342900">
              <a:buFont typeface="Arial" panose="020B0604020202020204" pitchFamily="34" charset="0"/>
              <a:buChar char="•"/>
            </a:pPr>
            <a:r>
              <a:rPr lang="en-US" dirty="0"/>
              <a:t>However, birds are descended from dinosaurs, so this scheme results in groups that are not true clades (birds should be classified with reptiles).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4199794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8A-7DC2-4DBF-8A28-C9469B63B4A4}"/>
              </a:ext>
            </a:extLst>
          </p:cNvPr>
          <p:cNvSpPr>
            <a:spLocks noGrp="1"/>
          </p:cNvSpPr>
          <p:nvPr>
            <p:ph type="title"/>
          </p:nvPr>
        </p:nvSpPr>
        <p:spPr/>
        <p:txBody>
          <a:bodyPr/>
          <a:lstStyle/>
          <a:p>
            <a:r>
              <a:rPr lang="en-US" dirty="0"/>
              <a:t>reptiles </a:t>
            </a:r>
            <a:r>
              <a:rPr lang="en-US" dirty="0" smtClean="0"/>
              <a:t>1 of 2 (15.6</a:t>
            </a:r>
            <a:r>
              <a:rPr lang="en-US" dirty="0"/>
              <a:t>)</a:t>
            </a:r>
          </a:p>
        </p:txBody>
      </p:sp>
      <p:sp>
        <p:nvSpPr>
          <p:cNvPr id="4" name="Text Placeholder 3">
            <a:extLst>
              <a:ext uri="{FF2B5EF4-FFF2-40B4-BE49-F238E27FC236}">
                <a16:creationId xmlns:a16="http://schemas.microsoft.com/office/drawing/2014/main" id="{BE559828-D201-4427-A6D9-E02946C4BE87}"/>
              </a:ext>
            </a:extLst>
          </p:cNvPr>
          <p:cNvSpPr>
            <a:spLocks noGrp="1"/>
          </p:cNvSpPr>
          <p:nvPr>
            <p:ph type="body" sz="quarter" idx="14"/>
          </p:nvPr>
        </p:nvSpPr>
        <p:spPr>
          <a:xfrm>
            <a:off x="457200" y="1184988"/>
            <a:ext cx="8062912" cy="4825376"/>
          </a:xfrm>
        </p:spPr>
        <p:txBody>
          <a:bodyPr/>
          <a:lstStyle/>
          <a:p>
            <a:pPr marL="342900" indent="-342900">
              <a:buFont typeface="Arial" panose="020B0604020202020204" pitchFamily="34" charset="0"/>
              <a:buChar char="•"/>
            </a:pPr>
            <a:r>
              <a:rPr lang="en-US" dirty="0"/>
              <a:t>Reptiles are </a:t>
            </a:r>
            <a:r>
              <a:rPr lang="en-US" dirty="0" err="1"/>
              <a:t>tetrapods</a:t>
            </a:r>
            <a:r>
              <a:rPr lang="en-US" dirty="0"/>
              <a:t>. </a:t>
            </a:r>
          </a:p>
          <a:p>
            <a:pPr marL="342900" indent="-342900">
              <a:buFont typeface="Arial" panose="020B0604020202020204" pitchFamily="34" charset="0"/>
              <a:buChar char="•"/>
            </a:pPr>
            <a:r>
              <a:rPr lang="en-US" dirty="0"/>
              <a:t>They lay shelled eggs on land.  Even aquatic reptiles return to the land to lay eggs.  </a:t>
            </a:r>
          </a:p>
          <a:p>
            <a:pPr marL="342900" indent="-342900">
              <a:buFont typeface="Arial" panose="020B0604020202020204" pitchFamily="34" charset="0"/>
              <a:buChar char="•"/>
            </a:pPr>
            <a:r>
              <a:rPr lang="en-US" dirty="0"/>
              <a:t>They reproduce sexually and have internal fertilization. </a:t>
            </a:r>
          </a:p>
          <a:p>
            <a:pPr marL="342900" indent="-342900">
              <a:buFont typeface="Arial" panose="020B0604020202020204" pitchFamily="34" charset="0"/>
              <a:buChar char="•"/>
            </a:pPr>
            <a:r>
              <a:rPr lang="en-US" dirty="0"/>
              <a:t>An important adaptation is the development of scaly skin, which prevented water loss from the skin. </a:t>
            </a:r>
          </a:p>
          <a:p>
            <a:pPr marL="1074420" lvl="1" indent="-342900">
              <a:buFont typeface="Arial" panose="020B0604020202020204" pitchFamily="34" charset="0"/>
              <a:buChar char="•"/>
            </a:pPr>
            <a:r>
              <a:rPr lang="en-US" dirty="0"/>
              <a:t>This prevents respiration through the skin and thus, reptiles have lungs. </a:t>
            </a:r>
          </a:p>
          <a:p>
            <a:pPr marL="342900" indent="-342900">
              <a:buFont typeface="Arial" panose="020B0604020202020204" pitchFamily="34" charset="0"/>
              <a:buChar char="•"/>
            </a:pPr>
            <a:r>
              <a:rPr lang="en-US" dirty="0"/>
              <a:t>Reptiles are </a:t>
            </a:r>
            <a:r>
              <a:rPr lang="en-US" b="1" dirty="0">
                <a:solidFill>
                  <a:srgbClr val="6CB255"/>
                </a:solidFill>
              </a:rPr>
              <a:t>ectotherms</a:t>
            </a:r>
            <a:r>
              <a:rPr lang="en-US" dirty="0"/>
              <a:t>, animals whose main source of body heat comes from the environment (basking in the sun, seeking burrows or shade, etc.)</a:t>
            </a:r>
          </a:p>
          <a:p>
            <a:pPr marL="342900" indent="-342900">
              <a:buFont typeface="Arial" panose="020B0604020202020204" pitchFamily="34" charset="0"/>
              <a:buChar char="•"/>
            </a:pPr>
            <a:r>
              <a:rPr lang="en-US" dirty="0"/>
              <a:t>Reptiles are divided into 4 groups (Figure 15.43).</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007224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8A-7DC2-4DBF-8A28-C9469B63B4A4}"/>
              </a:ext>
            </a:extLst>
          </p:cNvPr>
          <p:cNvSpPr>
            <a:spLocks noGrp="1"/>
          </p:cNvSpPr>
          <p:nvPr>
            <p:ph type="title"/>
          </p:nvPr>
        </p:nvSpPr>
        <p:spPr/>
        <p:txBody>
          <a:bodyPr/>
          <a:lstStyle/>
          <a:p>
            <a:r>
              <a:rPr lang="en-US" dirty="0"/>
              <a:t>reptiles </a:t>
            </a:r>
            <a:r>
              <a:rPr lang="en-US" dirty="0" smtClean="0"/>
              <a:t>2 of 2 (15.6</a:t>
            </a:r>
            <a:r>
              <a:rPr lang="en-US" dirty="0"/>
              <a:t>)</a:t>
            </a:r>
          </a:p>
        </p:txBody>
      </p:sp>
      <p:sp>
        <p:nvSpPr>
          <p:cNvPr id="4" name="Text Placeholder 3">
            <a:extLst>
              <a:ext uri="{FF2B5EF4-FFF2-40B4-BE49-F238E27FC236}">
                <a16:creationId xmlns:a16="http://schemas.microsoft.com/office/drawing/2014/main" id="{BE559828-D201-4427-A6D9-E02946C4BE87}"/>
              </a:ext>
            </a:extLst>
          </p:cNvPr>
          <p:cNvSpPr>
            <a:spLocks noGrp="1"/>
          </p:cNvSpPr>
          <p:nvPr>
            <p:ph type="body" sz="quarter" idx="14"/>
          </p:nvPr>
        </p:nvSpPr>
        <p:spPr>
          <a:xfrm>
            <a:off x="433873" y="900861"/>
            <a:ext cx="8276253" cy="5715813"/>
          </a:xfrm>
        </p:spPr>
        <p:txBody>
          <a:bodyPr/>
          <a:lstStyle/>
          <a:p>
            <a:pPr marL="342900" indent="-342900">
              <a:buFont typeface="Arial" panose="020B0604020202020204" pitchFamily="34" charset="0"/>
              <a:buChar char="•"/>
            </a:pPr>
            <a:r>
              <a:rPr lang="en-US" dirty="0"/>
              <a:t>Crocodilians include crocodiles, alligators and caimans.  </a:t>
            </a:r>
          </a:p>
          <a:p>
            <a:pPr marL="1074420" lvl="1" indent="-342900">
              <a:buFont typeface="Arial" panose="020B0604020202020204" pitchFamily="34" charset="0"/>
              <a:buChar char="•"/>
            </a:pPr>
            <a:r>
              <a:rPr lang="en-US" dirty="0"/>
              <a:t>They are found in freshwater habitats and spend much of their time in the water.  </a:t>
            </a:r>
          </a:p>
          <a:p>
            <a:pPr marL="1074420" lvl="1" indent="-342900">
              <a:buFont typeface="Arial" panose="020B0604020202020204" pitchFamily="34" charset="0"/>
              <a:buChar char="•"/>
            </a:pPr>
            <a:r>
              <a:rPr lang="en-US" dirty="0"/>
              <a:t>They live in the tropics of Africa, South America, the southeastern United States, Asia and Australia. </a:t>
            </a:r>
          </a:p>
          <a:p>
            <a:pPr marL="342900" indent="-342900">
              <a:buFont typeface="Arial" panose="020B0604020202020204" pitchFamily="34" charset="0"/>
              <a:buChar char="•"/>
            </a:pPr>
            <a:r>
              <a:rPr lang="en-US" dirty="0"/>
              <a:t>Tuataras resemble lizards but are a distinct group living in New Zealand that shares characteristics found in birds and turtles.  </a:t>
            </a:r>
          </a:p>
          <a:p>
            <a:pPr marL="342900" indent="-342900">
              <a:buFont typeface="Arial" panose="020B0604020202020204" pitchFamily="34" charset="0"/>
              <a:buChar char="•"/>
            </a:pPr>
            <a:r>
              <a:rPr lang="en-US" dirty="0"/>
              <a:t>Lizards and snakes are the largest living group of reptiles. </a:t>
            </a:r>
          </a:p>
          <a:p>
            <a:pPr marL="1074420" lvl="1" indent="-342900">
              <a:buFont typeface="Arial" panose="020B0604020202020204" pitchFamily="34" charset="0"/>
              <a:buChar char="•"/>
            </a:pPr>
            <a:r>
              <a:rPr lang="en-US" dirty="0"/>
              <a:t>Lizards have four limbs, eyelids and external ears, which are lacking in snakes. </a:t>
            </a:r>
          </a:p>
          <a:p>
            <a:pPr marL="1074420" lvl="1" indent="-342900">
              <a:buFont typeface="Arial" panose="020B0604020202020204" pitchFamily="34" charset="0"/>
              <a:buChar char="•"/>
            </a:pPr>
            <a:r>
              <a:rPr lang="en-US" dirty="0"/>
              <a:t>Snakes are thought to have evolved from burrowing or aquatic lizards.  All are carnivorous.  </a:t>
            </a:r>
          </a:p>
          <a:p>
            <a:pPr marL="342900" indent="-342900">
              <a:buFont typeface="Arial" panose="020B0604020202020204" pitchFamily="34" charset="0"/>
              <a:buChar char="•"/>
            </a:pPr>
            <a:r>
              <a:rPr lang="en-US" dirty="0"/>
              <a:t>Turtles have a bony or cartilaginous shell.</a:t>
            </a:r>
          </a:p>
          <a:p>
            <a:pPr marL="1074420" lvl="1" indent="-342900">
              <a:buFont typeface="Arial" panose="020B0604020202020204" pitchFamily="34" charset="0"/>
              <a:buChar char="•"/>
            </a:pPr>
            <a:r>
              <a:rPr lang="en-US" dirty="0"/>
              <a:t>They evolved before crocodiles, lizards and snakes. </a:t>
            </a:r>
          </a:p>
          <a:p>
            <a:pPr marL="1074420" lvl="1" indent="-342900">
              <a:buFont typeface="Arial" panose="020B0604020202020204" pitchFamily="34" charset="0"/>
              <a:buChar char="•"/>
            </a:pPr>
            <a:r>
              <a:rPr lang="en-US" dirty="0"/>
              <a:t>They lay eggs on land although many live in or near water.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7717565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15.43 reptile diversity </a:t>
            </a:r>
          </a:p>
        </p:txBody>
      </p:sp>
      <p:pic>
        <p:nvPicPr>
          <p:cNvPr id="3" name="Figure" descr="Photo a shows a crocodile sitting in the mud. Photo b shows a green lizard with its tail curled like a snail shell. The lizard has two horns and matches the leaves of the plant on which it sits. Photo c shows a snake with orange and black bands and white stripes. Photo d shows a very large tortoi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002" r="-46002"/>
          <a:stretch>
            <a:fillRect/>
          </a:stretch>
        </p:blipFill>
        <p:spPr/>
      </p:pic>
      <p:sp>
        <p:nvSpPr>
          <p:cNvPr id="7" name="Figure Legend"/>
          <p:cNvSpPr>
            <a:spLocks noGrp="1"/>
          </p:cNvSpPr>
          <p:nvPr>
            <p:ph type="body" sz="quarter" idx="14"/>
          </p:nvPr>
        </p:nvSpPr>
        <p:spPr/>
        <p:txBody>
          <a:bodyPr>
            <a:normAutofit fontScale="85000" lnSpcReduction="20000"/>
          </a:bodyPr>
          <a:lstStyle/>
          <a:p>
            <a:r>
              <a:rPr lang="en-US" sz="1600" dirty="0">
                <a:solidFill>
                  <a:srgbClr val="6CB255"/>
                </a:solidFill>
              </a:rPr>
              <a:t>(a) </a:t>
            </a:r>
            <a:r>
              <a:rPr lang="en-US" sz="1600" dirty="0"/>
              <a:t>Crocodilians, such as this Siamese crocodile, provide parental care for their offspring. </a:t>
            </a:r>
            <a:r>
              <a:rPr lang="en-US" sz="1600" dirty="0">
                <a:solidFill>
                  <a:srgbClr val="6CB255"/>
                </a:solidFill>
              </a:rPr>
              <a:t>(b)</a:t>
            </a:r>
            <a:r>
              <a:rPr lang="en-US" sz="1600" dirty="0"/>
              <a:t> This Jackson’s chameleon blends in with its surroundings. </a:t>
            </a:r>
            <a:r>
              <a:rPr lang="en-US" sz="1600" dirty="0">
                <a:solidFill>
                  <a:srgbClr val="6CB255"/>
                </a:solidFill>
              </a:rPr>
              <a:t>(c) </a:t>
            </a:r>
            <a:r>
              <a:rPr lang="en-US" sz="1600" dirty="0"/>
              <a:t>The garter snake belongs to the genus </a:t>
            </a:r>
            <a:r>
              <a:rPr lang="en-US" sz="1600" i="1" dirty="0" err="1"/>
              <a:t>Thamnophis</a:t>
            </a:r>
            <a:r>
              <a:rPr lang="en-US" sz="1600" dirty="0"/>
              <a:t>, the most widely distributed reptile genus in North America.</a:t>
            </a:r>
            <a:r>
              <a:rPr lang="en-US" sz="1600" dirty="0">
                <a:solidFill>
                  <a:srgbClr val="6CB255"/>
                </a:solidFill>
              </a:rPr>
              <a:t> (d) </a:t>
            </a:r>
            <a:r>
              <a:rPr lang="en-US" sz="1600" dirty="0"/>
              <a:t>The African spurred tortoise lives at the southern edge of the Sahara Desert. It is the third largest tortoise in the world. (credit a: modification of work by </a:t>
            </a:r>
            <a:r>
              <a:rPr lang="en-US" sz="1600" dirty="0" err="1"/>
              <a:t>Keshav</a:t>
            </a:r>
            <a:r>
              <a:rPr lang="en-US" sz="1600" dirty="0"/>
              <a:t> </a:t>
            </a:r>
            <a:r>
              <a:rPr lang="en-US" sz="1600" dirty="0" err="1"/>
              <a:t>Mukund</a:t>
            </a:r>
            <a:r>
              <a:rPr lang="en-US" sz="1600" dirty="0"/>
              <a:t> </a:t>
            </a:r>
            <a:r>
              <a:rPr lang="en-US" sz="1600" dirty="0" err="1"/>
              <a:t>Kandhadai</a:t>
            </a:r>
            <a:r>
              <a:rPr lang="en-US" sz="1600" dirty="0"/>
              <a:t>; credit c: modification of work by Steve </a:t>
            </a:r>
            <a:r>
              <a:rPr lang="en-US" sz="1600" dirty="0" err="1"/>
              <a:t>Jurvetson</a:t>
            </a:r>
            <a:r>
              <a:rPr lang="en-US" sz="1600" dirty="0"/>
              <a:t>; credit d: modification of work by Jim Bowen)</a:t>
            </a:r>
          </a:p>
        </p:txBody>
      </p:sp>
      <p:sp>
        <p:nvSpPr>
          <p:cNvPr id="6" name="Disclaimer">
            <a:extLst>
              <a:ext uri="{FF2B5EF4-FFF2-40B4-BE49-F238E27FC236}">
                <a16:creationId xmlns:a16="http://schemas.microsoft.com/office/drawing/2014/main" id="{9C9DFD81-4180-4EA4-B2C6-2DF135F51FB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3373401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8A-7DC2-4DBF-8A28-C9469B63B4A4}"/>
              </a:ext>
            </a:extLst>
          </p:cNvPr>
          <p:cNvSpPr>
            <a:spLocks noGrp="1"/>
          </p:cNvSpPr>
          <p:nvPr>
            <p:ph type="title"/>
          </p:nvPr>
        </p:nvSpPr>
        <p:spPr/>
        <p:txBody>
          <a:bodyPr/>
          <a:lstStyle/>
          <a:p>
            <a:r>
              <a:rPr lang="en-US" dirty="0"/>
              <a:t>birds </a:t>
            </a:r>
            <a:r>
              <a:rPr lang="en-US" dirty="0" smtClean="0"/>
              <a:t>1 of 2 (15.6</a:t>
            </a:r>
            <a:r>
              <a:rPr lang="en-US" dirty="0"/>
              <a:t>)</a:t>
            </a:r>
          </a:p>
        </p:txBody>
      </p:sp>
      <p:sp>
        <p:nvSpPr>
          <p:cNvPr id="4" name="Text Placeholder 3">
            <a:extLst>
              <a:ext uri="{FF2B5EF4-FFF2-40B4-BE49-F238E27FC236}">
                <a16:creationId xmlns:a16="http://schemas.microsoft.com/office/drawing/2014/main" id="{BE559828-D201-4427-A6D9-E02946C4BE87}"/>
              </a:ext>
            </a:extLst>
          </p:cNvPr>
          <p:cNvSpPr>
            <a:spLocks noGrp="1"/>
          </p:cNvSpPr>
          <p:nvPr>
            <p:ph type="body" sz="quarter" idx="14"/>
          </p:nvPr>
        </p:nvSpPr>
        <p:spPr>
          <a:xfrm>
            <a:off x="457200" y="1184988"/>
            <a:ext cx="8062912" cy="4825376"/>
          </a:xfrm>
        </p:spPr>
        <p:txBody>
          <a:bodyPr/>
          <a:lstStyle/>
          <a:p>
            <a:pPr marL="342900" indent="-342900">
              <a:buFont typeface="Arial" panose="020B0604020202020204" pitchFamily="34" charset="0"/>
              <a:buChar char="•"/>
            </a:pPr>
            <a:r>
              <a:rPr lang="en-US" dirty="0"/>
              <a:t>Birds belong to the reptile clade but they display a number of unique adaptations that set them apart (Figure 15.44).</a:t>
            </a:r>
          </a:p>
          <a:p>
            <a:pPr marL="342900" indent="-342900">
              <a:buFont typeface="Arial" panose="020B0604020202020204" pitchFamily="34" charset="0"/>
              <a:buChar char="•"/>
            </a:pPr>
            <a:r>
              <a:rPr lang="en-US" dirty="0"/>
              <a:t>Birds are </a:t>
            </a:r>
            <a:r>
              <a:rPr lang="en-US" b="1" dirty="0">
                <a:solidFill>
                  <a:srgbClr val="6CB255"/>
                </a:solidFill>
              </a:rPr>
              <a:t>endothermic</a:t>
            </a:r>
            <a:r>
              <a:rPr lang="en-US" dirty="0"/>
              <a:t>, they generate their own body heat through metabolic processes.  Mammals are also endothermic.  </a:t>
            </a:r>
          </a:p>
          <a:p>
            <a:pPr marL="342900" indent="-342900">
              <a:buFont typeface="Arial" panose="020B0604020202020204" pitchFamily="34" charset="0"/>
              <a:buChar char="•"/>
            </a:pPr>
            <a:r>
              <a:rPr lang="en-US" dirty="0"/>
              <a:t>Birds have feathers, which are modified reptilian scales. </a:t>
            </a:r>
          </a:p>
          <a:p>
            <a:pPr marL="1074420" lvl="1" indent="-342900">
              <a:buFont typeface="Arial" panose="020B0604020202020204" pitchFamily="34" charset="0"/>
              <a:buChar char="•"/>
            </a:pPr>
            <a:r>
              <a:rPr lang="en-US" dirty="0"/>
              <a:t>They have several types of feathers that are specialized for specific functions.  </a:t>
            </a:r>
          </a:p>
          <a:p>
            <a:pPr marL="1074420" lvl="1" indent="-342900">
              <a:buFont typeface="Arial" panose="020B0604020202020204" pitchFamily="34" charset="0"/>
              <a:buChar char="•"/>
            </a:pPr>
            <a:r>
              <a:rPr lang="en-US" dirty="0"/>
              <a:t>Feathers are not only for flight, but for insulation.  This assists with the maintenance of endothermy.</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0530429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8A-7DC2-4DBF-8A28-C9469B63B4A4}"/>
              </a:ext>
            </a:extLst>
          </p:cNvPr>
          <p:cNvSpPr>
            <a:spLocks noGrp="1"/>
          </p:cNvSpPr>
          <p:nvPr>
            <p:ph type="title"/>
          </p:nvPr>
        </p:nvSpPr>
        <p:spPr/>
        <p:txBody>
          <a:bodyPr/>
          <a:lstStyle/>
          <a:p>
            <a:r>
              <a:rPr lang="en-US" dirty="0"/>
              <a:t>birds </a:t>
            </a:r>
            <a:r>
              <a:rPr lang="en-US" dirty="0" smtClean="0"/>
              <a:t>2 of 2 (15.6</a:t>
            </a:r>
            <a:r>
              <a:rPr lang="en-US" dirty="0"/>
              <a:t>)</a:t>
            </a:r>
          </a:p>
        </p:txBody>
      </p:sp>
      <p:sp>
        <p:nvSpPr>
          <p:cNvPr id="4" name="Text Placeholder 3">
            <a:extLst>
              <a:ext uri="{FF2B5EF4-FFF2-40B4-BE49-F238E27FC236}">
                <a16:creationId xmlns:a16="http://schemas.microsoft.com/office/drawing/2014/main" id="{BE559828-D201-4427-A6D9-E02946C4BE87}"/>
              </a:ext>
            </a:extLst>
          </p:cNvPr>
          <p:cNvSpPr>
            <a:spLocks noGrp="1"/>
          </p:cNvSpPr>
          <p:nvPr>
            <p:ph type="body" sz="quarter" idx="14"/>
          </p:nvPr>
        </p:nvSpPr>
        <p:spPr>
          <a:xfrm>
            <a:off x="457200" y="1184988"/>
            <a:ext cx="8062912" cy="4825376"/>
          </a:xfrm>
        </p:spPr>
        <p:txBody>
          <a:bodyPr/>
          <a:lstStyle/>
          <a:p>
            <a:pPr marL="342900" indent="-342900">
              <a:buFont typeface="Arial" panose="020B0604020202020204" pitchFamily="34" charset="0"/>
              <a:buChar char="•"/>
            </a:pPr>
            <a:r>
              <a:rPr lang="en-US" dirty="0"/>
              <a:t>Powering a flying animal means limiting the amount of body weight.  This is accomplished in several ways:</a:t>
            </a:r>
          </a:p>
          <a:p>
            <a:pPr marL="1074420" lvl="1" indent="-342900">
              <a:buFont typeface="Arial" panose="020B0604020202020204" pitchFamily="34" charset="0"/>
              <a:buChar char="•"/>
            </a:pPr>
            <a:r>
              <a:rPr lang="en-US" b="1" dirty="0">
                <a:solidFill>
                  <a:srgbClr val="6CB255"/>
                </a:solidFill>
              </a:rPr>
              <a:t>Pneumatic </a:t>
            </a:r>
            <a:r>
              <a:rPr lang="en-US" dirty="0"/>
              <a:t>(hollow) bones with air sacs and air spaces</a:t>
            </a:r>
          </a:p>
          <a:p>
            <a:pPr marL="1074420" lvl="1" indent="-342900">
              <a:buFont typeface="Arial" panose="020B0604020202020204" pitchFamily="34" charset="0"/>
              <a:buChar char="•"/>
            </a:pPr>
            <a:r>
              <a:rPr lang="en-US" dirty="0"/>
              <a:t>Parts of the vertebral skeleton and braincase are fused to increase strength and lighten weight</a:t>
            </a:r>
          </a:p>
          <a:p>
            <a:pPr marL="1074420" lvl="1" indent="-342900">
              <a:buFont typeface="Arial" panose="020B0604020202020204" pitchFamily="34" charset="0"/>
              <a:buChar char="•"/>
            </a:pPr>
            <a:r>
              <a:rPr lang="en-US" dirty="0"/>
              <a:t>No teeth in the jaw </a:t>
            </a:r>
          </a:p>
          <a:p>
            <a:pPr marL="1074420" lvl="1" indent="-342900">
              <a:buFont typeface="Arial" panose="020B0604020202020204" pitchFamily="34" charset="0"/>
              <a:buChar char="•"/>
            </a:pPr>
            <a:r>
              <a:rPr lang="en-US" dirty="0"/>
              <a:t>One ovary instead of 2 </a:t>
            </a:r>
          </a:p>
          <a:p>
            <a:pPr marL="342900" indent="-342900">
              <a:buFont typeface="Arial" panose="020B0604020202020204" pitchFamily="34" charset="0"/>
              <a:buChar char="•"/>
            </a:pPr>
            <a:r>
              <a:rPr lang="en-US" dirty="0"/>
              <a:t>Birds have a system of air sacs branching from the main airway that diverts the path of air so that it flows in one direction through the lung </a:t>
            </a:r>
          </a:p>
          <a:p>
            <a:pPr marL="1074420" lvl="1" indent="-342900">
              <a:buFont typeface="Arial" panose="020B0604020202020204" pitchFamily="34" charset="0"/>
              <a:buChar char="•"/>
            </a:pPr>
            <a:r>
              <a:rPr lang="en-US" dirty="0"/>
              <a:t>This is more efficient than mammalian lungs in which the air flows in 2 directions </a:t>
            </a:r>
          </a:p>
        </p:txBody>
      </p:sp>
    </p:spTree>
    <p:extLst>
      <p:ext uri="{BB962C8B-B14F-4D97-AF65-F5344CB8AC3E}">
        <p14:creationId xmlns:p14="http://schemas.microsoft.com/office/powerpoint/2010/main" val="10227452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15.44 feathers and </a:t>
            </a:r>
            <a:br>
              <a:rPr lang="en-US" dirty="0"/>
            </a:br>
            <a:r>
              <a:rPr lang="en-US" dirty="0"/>
              <a:t>hollow bones </a:t>
            </a:r>
          </a:p>
        </p:txBody>
      </p:sp>
      <p:pic>
        <p:nvPicPr>
          <p:cNvPr id="4" name="Figure" descr="Illustration a shows a bird’s wing, which has two sections of flight feathers, the long primary feathers toward the tip of the wing and the secondary feathers closer to the body. Illustration b shows a hollow bone with structural supports providing reinforcem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316" r="-23316"/>
          <a:stretch>
            <a:fillRect/>
          </a:stretch>
        </p:blipFill>
        <p:spPr/>
      </p:pic>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Primary feathers are located at the wing tip and provide thrust; secondary feathers are located close to the body and provide lift.</a:t>
            </a:r>
            <a:endParaRPr lang="en-US" sz="1600" dirty="0">
              <a:solidFill>
                <a:srgbClr val="6CB255"/>
              </a:solidFill>
            </a:endParaRPr>
          </a:p>
          <a:p>
            <a:pPr marL="342900" indent="-342900">
              <a:buAutoNum type="alphaLcParenBoth"/>
            </a:pPr>
            <a:r>
              <a:rPr lang="en-US" sz="1600" dirty="0"/>
              <a:t>Many birds have hollow pneumatic bones, which make flight easier.</a:t>
            </a:r>
          </a:p>
        </p:txBody>
      </p:sp>
      <p:sp>
        <p:nvSpPr>
          <p:cNvPr id="6" name="Disclaimer">
            <a:extLst>
              <a:ext uri="{FF2B5EF4-FFF2-40B4-BE49-F238E27FC236}">
                <a16:creationId xmlns:a16="http://schemas.microsoft.com/office/drawing/2014/main" id="{CC16469F-F6E3-4526-8083-4657A68D67D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728948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8A-7DC2-4DBF-8A28-C9469B63B4A4}"/>
              </a:ext>
            </a:extLst>
          </p:cNvPr>
          <p:cNvSpPr>
            <a:spLocks noGrp="1"/>
          </p:cNvSpPr>
          <p:nvPr>
            <p:ph type="title"/>
          </p:nvPr>
        </p:nvSpPr>
        <p:spPr/>
        <p:txBody>
          <a:bodyPr/>
          <a:lstStyle/>
          <a:p>
            <a:r>
              <a:rPr lang="en-US" dirty="0"/>
              <a:t>mammals </a:t>
            </a:r>
            <a:r>
              <a:rPr lang="en-US" dirty="0" smtClean="0"/>
              <a:t>1 of 2 (15.6</a:t>
            </a:r>
            <a:r>
              <a:rPr lang="en-US" dirty="0"/>
              <a:t>)</a:t>
            </a:r>
          </a:p>
        </p:txBody>
      </p:sp>
      <p:sp>
        <p:nvSpPr>
          <p:cNvPr id="4" name="Text Placeholder 3">
            <a:extLst>
              <a:ext uri="{FF2B5EF4-FFF2-40B4-BE49-F238E27FC236}">
                <a16:creationId xmlns:a16="http://schemas.microsoft.com/office/drawing/2014/main" id="{BE559828-D201-4427-A6D9-E02946C4BE87}"/>
              </a:ext>
            </a:extLst>
          </p:cNvPr>
          <p:cNvSpPr>
            <a:spLocks noGrp="1"/>
          </p:cNvSpPr>
          <p:nvPr>
            <p:ph type="body" sz="quarter" idx="14"/>
          </p:nvPr>
        </p:nvSpPr>
        <p:spPr>
          <a:xfrm>
            <a:off x="457199" y="1184988"/>
            <a:ext cx="8276253" cy="5038530"/>
          </a:xfrm>
        </p:spPr>
        <p:txBody>
          <a:bodyPr>
            <a:normAutofit lnSpcReduction="10000"/>
          </a:bodyPr>
          <a:lstStyle/>
          <a:p>
            <a:pPr marL="342900" indent="-342900">
              <a:buFont typeface="Arial" panose="020B0604020202020204" pitchFamily="34" charset="0"/>
              <a:buChar char="•"/>
            </a:pPr>
            <a:r>
              <a:rPr lang="en-US" dirty="0"/>
              <a:t>Mammals are vertebrates that have hair and mammary glands to provide nutrition for their young.  </a:t>
            </a:r>
          </a:p>
          <a:p>
            <a:pPr marL="342900" indent="-342900">
              <a:buFont typeface="Arial" panose="020B0604020202020204" pitchFamily="34" charset="0"/>
              <a:buChar char="•"/>
            </a:pPr>
            <a:r>
              <a:rPr lang="en-US" dirty="0"/>
              <a:t>The presence of hair is one of the key characteristics of mammals.  Hair has several functions:</a:t>
            </a:r>
          </a:p>
          <a:p>
            <a:pPr marL="1074420" lvl="1" indent="-342900">
              <a:buFont typeface="Arial" panose="020B0604020202020204" pitchFamily="34" charset="0"/>
              <a:buChar char="•"/>
            </a:pPr>
            <a:r>
              <a:rPr lang="en-US" dirty="0"/>
              <a:t>Provides insulation by trapping a layer of air close to the body (for endothermy).</a:t>
            </a:r>
          </a:p>
          <a:p>
            <a:pPr marL="1074420" lvl="1" indent="-342900">
              <a:buFont typeface="Arial" panose="020B0604020202020204" pitchFamily="34" charset="0"/>
              <a:buChar char="•"/>
            </a:pPr>
            <a:r>
              <a:rPr lang="en-US" dirty="0"/>
              <a:t>Sensory function through the use of whiskers</a:t>
            </a:r>
          </a:p>
          <a:p>
            <a:pPr marL="1074420" lvl="1" indent="-342900">
              <a:buFont typeface="Arial" panose="020B0604020202020204" pitchFamily="34" charset="0"/>
              <a:buChar char="•"/>
            </a:pPr>
            <a:r>
              <a:rPr lang="en-US" dirty="0"/>
              <a:t>Provides protective coloration </a:t>
            </a:r>
          </a:p>
          <a:p>
            <a:pPr marL="342900" indent="-342900">
              <a:buFont typeface="Arial" panose="020B0604020202020204" pitchFamily="34" charset="0"/>
              <a:buChar char="•"/>
            </a:pPr>
            <a:r>
              <a:rPr lang="en-US" dirty="0"/>
              <a:t>Mammalian skin contains secretory glands for various functions.</a:t>
            </a:r>
          </a:p>
          <a:p>
            <a:pPr marL="1074420" lvl="1" indent="-342900">
              <a:buFont typeface="Arial" panose="020B0604020202020204" pitchFamily="34" charset="0"/>
              <a:buChar char="•"/>
            </a:pPr>
            <a:r>
              <a:rPr lang="en-US" dirty="0"/>
              <a:t>Oil glands produce oil that is used for water resistance and lubrication. </a:t>
            </a:r>
          </a:p>
          <a:p>
            <a:pPr marL="1074420" lvl="1" indent="-342900">
              <a:buFont typeface="Arial" panose="020B0604020202020204" pitchFamily="34" charset="0"/>
              <a:buChar char="•"/>
            </a:pPr>
            <a:r>
              <a:rPr lang="en-US" dirty="0"/>
              <a:t>Sweat glands produce sweat and scent that is useful for thermoregulation and communication.  </a:t>
            </a:r>
          </a:p>
          <a:p>
            <a:pPr marL="1074420" lvl="1" indent="-342900">
              <a:buFont typeface="Arial" panose="020B0604020202020204" pitchFamily="34" charset="0"/>
              <a:buChar char="•"/>
            </a:pPr>
            <a:r>
              <a:rPr lang="en-US" dirty="0"/>
              <a:t>Mammary glands produce milk that is used to feed newborns.   </a:t>
            </a:r>
          </a:p>
        </p:txBody>
      </p:sp>
    </p:spTree>
    <p:extLst>
      <p:ext uri="{BB962C8B-B14F-4D97-AF65-F5344CB8AC3E}">
        <p14:creationId xmlns:p14="http://schemas.microsoft.com/office/powerpoint/2010/main" val="15028386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388A-7DC2-4DBF-8A28-C9469B63B4A4}"/>
              </a:ext>
            </a:extLst>
          </p:cNvPr>
          <p:cNvSpPr>
            <a:spLocks noGrp="1"/>
          </p:cNvSpPr>
          <p:nvPr>
            <p:ph type="title"/>
          </p:nvPr>
        </p:nvSpPr>
        <p:spPr/>
        <p:txBody>
          <a:bodyPr/>
          <a:lstStyle/>
          <a:p>
            <a:r>
              <a:rPr lang="en-US" dirty="0" smtClean="0"/>
              <a:t>Mammals 2 of 2 </a:t>
            </a:r>
            <a:r>
              <a:rPr lang="en-US" dirty="0"/>
              <a:t>(15.6)</a:t>
            </a:r>
          </a:p>
        </p:txBody>
      </p:sp>
      <p:sp>
        <p:nvSpPr>
          <p:cNvPr id="4" name="Text Placeholder 3">
            <a:extLst>
              <a:ext uri="{FF2B5EF4-FFF2-40B4-BE49-F238E27FC236}">
                <a16:creationId xmlns:a16="http://schemas.microsoft.com/office/drawing/2014/main" id="{BE559828-D201-4427-A6D9-E02946C4BE87}"/>
              </a:ext>
            </a:extLst>
          </p:cNvPr>
          <p:cNvSpPr>
            <a:spLocks noGrp="1"/>
          </p:cNvSpPr>
          <p:nvPr>
            <p:ph type="body" sz="quarter" idx="14"/>
          </p:nvPr>
        </p:nvSpPr>
        <p:spPr>
          <a:xfrm>
            <a:off x="457200" y="1184988"/>
            <a:ext cx="8062912" cy="5431686"/>
          </a:xfrm>
        </p:spPr>
        <p:txBody>
          <a:bodyPr>
            <a:normAutofit lnSpcReduction="10000"/>
          </a:bodyPr>
          <a:lstStyle/>
          <a:p>
            <a:pPr marL="342900" indent="-342900">
              <a:buFont typeface="Arial" panose="020B0604020202020204" pitchFamily="34" charset="0"/>
              <a:buChar char="•"/>
            </a:pPr>
            <a:r>
              <a:rPr lang="en-US" dirty="0"/>
              <a:t>The skeletal system of mammals possesses unique features that differentiate them from other vertebrates.  </a:t>
            </a:r>
          </a:p>
          <a:p>
            <a:pPr marL="1074420" lvl="1" indent="-342900">
              <a:buFont typeface="Arial" panose="020B0604020202020204" pitchFamily="34" charset="0"/>
              <a:buChar char="•"/>
            </a:pPr>
            <a:r>
              <a:rPr lang="en-US" dirty="0"/>
              <a:t>They have different types and shapes of teeth that allow them to feed on different types of foods.  </a:t>
            </a:r>
          </a:p>
          <a:p>
            <a:pPr marL="1074420" lvl="1" indent="-342900">
              <a:buFont typeface="Arial" panose="020B0604020202020204" pitchFamily="34" charset="0"/>
              <a:buChar char="•"/>
            </a:pPr>
            <a:r>
              <a:rPr lang="en-US" dirty="0"/>
              <a:t>Most mammals have 2 sets of teeth in their lifetimes.  </a:t>
            </a:r>
          </a:p>
          <a:p>
            <a:pPr marL="342900" indent="-342900">
              <a:buFont typeface="Arial" panose="020B0604020202020204" pitchFamily="34" charset="0"/>
              <a:buChar char="•"/>
            </a:pPr>
            <a:r>
              <a:rPr lang="en-US" dirty="0"/>
              <a:t>Modern mammals are placed into 3 groups:  monotremes, marsupials and eutherians (placentals).</a:t>
            </a:r>
          </a:p>
          <a:p>
            <a:pPr marL="342900" indent="-342900">
              <a:buFont typeface="Arial" panose="020B0604020202020204" pitchFamily="34" charset="0"/>
              <a:buChar char="•"/>
            </a:pPr>
            <a:r>
              <a:rPr lang="en-US" b="1" dirty="0">
                <a:solidFill>
                  <a:srgbClr val="6CB255"/>
                </a:solidFill>
              </a:rPr>
              <a:t>Monotremes</a:t>
            </a:r>
            <a:r>
              <a:rPr lang="en-US" dirty="0"/>
              <a:t> include two species of echidna (spiny anteaters) and the platypus (Figure 15.45).  </a:t>
            </a:r>
          </a:p>
          <a:p>
            <a:pPr marL="1074420" lvl="1" indent="-342900">
              <a:buFont typeface="Arial" panose="020B0604020202020204" pitchFamily="34" charset="0"/>
              <a:buChar char="•"/>
            </a:pPr>
            <a:r>
              <a:rPr lang="en-US" dirty="0"/>
              <a:t>They lay leathery eggs similar to reptilian eggs. </a:t>
            </a:r>
          </a:p>
          <a:p>
            <a:pPr marL="1074420" lvl="1" indent="-342900">
              <a:buFont typeface="Arial" panose="020B0604020202020204" pitchFamily="34" charset="0"/>
              <a:buChar char="•"/>
            </a:pPr>
            <a:r>
              <a:rPr lang="en-US" dirty="0"/>
              <a:t>They are found in Australia and New Guinea.</a:t>
            </a:r>
          </a:p>
          <a:p>
            <a:pPr marL="1074420" lvl="1" indent="-342900">
              <a:buFont typeface="Arial" panose="020B0604020202020204" pitchFamily="34" charset="0"/>
              <a:buChar char="•"/>
            </a:pPr>
            <a:r>
              <a:rPr lang="en-US" dirty="0"/>
              <a:t>The female secretes milk along a ridge on her belly.</a:t>
            </a:r>
          </a:p>
          <a:p>
            <a:pPr marL="1074420" lvl="1" indent="-342900">
              <a:buFont typeface="Arial" panose="020B0604020202020204" pitchFamily="34" charset="0"/>
              <a:buChar char="•"/>
            </a:pPr>
            <a:r>
              <a:rPr lang="en-US" dirty="0"/>
              <a:t>They have one opening for urinary, fecal and reproductive products, rather than 3 separate openings.  </a:t>
            </a:r>
          </a:p>
          <a:p>
            <a:pPr marL="1074420" lvl="1" indent="-342900">
              <a:buFont typeface="Arial" panose="020B0604020202020204" pitchFamily="34" charset="0"/>
              <a:buChar char="•"/>
            </a:pPr>
            <a:r>
              <a:rPr lang="en-US" dirty="0"/>
              <a:t>Adults lack teeth. </a:t>
            </a:r>
          </a:p>
          <a:p>
            <a:pPr marL="107442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389370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7928</TotalTime>
  <Words>10792</Words>
  <Application>Microsoft Office PowerPoint</Application>
  <PresentationFormat>On-screen Show (4:3)</PresentationFormat>
  <Paragraphs>791</Paragraphs>
  <Slides>106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106</vt:i4>
      </vt:variant>
    </vt:vector>
  </HeadingPairs>
  <TitlesOfParts>
    <vt:vector size="110" baseType="lpstr">
      <vt:lpstr>Arial</vt:lpstr>
      <vt:lpstr>Arial Black</vt:lpstr>
      <vt:lpstr>Calibri</vt:lpstr>
      <vt:lpstr>Essential</vt:lpstr>
      <vt:lpstr>CONCEPTS OF BIOLOGY</vt:lpstr>
      <vt:lpstr>Introduction </vt:lpstr>
      <vt:lpstr>Figure 15.1 leaf chameleon  </vt:lpstr>
      <vt:lpstr>FEATURES OF THE ANIMAL KINGDOM (15.1)</vt:lpstr>
      <vt:lpstr>Figure 15.2 heterotrophs </vt:lpstr>
      <vt:lpstr>Biodiversity Concept in action </vt:lpstr>
      <vt:lpstr>animal reproduction and development (15.1) </vt:lpstr>
      <vt:lpstr>Classification features of animals (15.1) </vt:lpstr>
      <vt:lpstr>Figure 15.3 animal phylogeny </vt:lpstr>
      <vt:lpstr>Body symmetry (15.1)</vt:lpstr>
      <vt:lpstr>Figure 15.4 symmetry </vt:lpstr>
      <vt:lpstr>Body symmetry Concept in action </vt:lpstr>
      <vt:lpstr>Layers of tissues (5.1)</vt:lpstr>
      <vt:lpstr>Figure 15.5 germ layers </vt:lpstr>
      <vt:lpstr>Presence of absence of a body cavity (15.1)</vt:lpstr>
      <vt:lpstr>Figure 15.6 presence of absence  of a coelom </vt:lpstr>
      <vt:lpstr>Protostomes vs deuterostomes (15.1)</vt:lpstr>
      <vt:lpstr>Figure 15.7  protostomes vs deuterostomes </vt:lpstr>
      <vt:lpstr>Sponges and cnidarians (15.2) </vt:lpstr>
      <vt:lpstr>Sponges 1 of 2 (15.2)</vt:lpstr>
      <vt:lpstr>Figure 15.8 sponges </vt:lpstr>
      <vt:lpstr>Figure 15.9 sponge body plan</vt:lpstr>
      <vt:lpstr>Sponges 2 of 2 (15.2)</vt:lpstr>
      <vt:lpstr>Sponges Concept in action </vt:lpstr>
      <vt:lpstr>Cnidarians 1 of 2 (15.2)</vt:lpstr>
      <vt:lpstr>Figure 15.10 nematocysts </vt:lpstr>
      <vt:lpstr>Figure 15.11 polyp vs medusa </vt:lpstr>
      <vt:lpstr>Cnidarians 2 of 2 (15.2)</vt:lpstr>
      <vt:lpstr>Figure 15.12 sea anemone </vt:lpstr>
      <vt:lpstr>Figure 15.13 jellyfish </vt:lpstr>
      <vt:lpstr>Figure 15.14 box jelly </vt:lpstr>
      <vt:lpstr>Jellyfish Concept in action </vt:lpstr>
      <vt:lpstr>Flatworms, nematodes and arthropods (15.3)</vt:lpstr>
      <vt:lpstr>Flatworms 1 of 2 (15.3)</vt:lpstr>
      <vt:lpstr>Diversity of Flatworms (15.3)</vt:lpstr>
      <vt:lpstr>Flatworms 2 of 2 (15.3)</vt:lpstr>
      <vt:lpstr>Figure 15.15 a free-living flatworm </vt:lpstr>
      <vt:lpstr>Figure 15.16 diversity of flatworms </vt:lpstr>
      <vt:lpstr>Nematodes (15.3)</vt:lpstr>
      <vt:lpstr>Nematodes Figure 15.17</vt:lpstr>
      <vt:lpstr>Nematodes Concept in action </vt:lpstr>
      <vt:lpstr>arthropods (15.3)</vt:lpstr>
      <vt:lpstr>Figure 15.18 segmentation  in arthropods </vt:lpstr>
      <vt:lpstr>Figure 15.19 respiratory structures </vt:lpstr>
      <vt:lpstr>Arthropod diversity 1 of 2 (15.3)</vt:lpstr>
      <vt:lpstr>Figure 15.20a hexapod </vt:lpstr>
      <vt:lpstr>Figure 15.21 myriapods </vt:lpstr>
      <vt:lpstr>Arthropod diversity 2 of 2 (15.3)</vt:lpstr>
      <vt:lpstr>Figure 15.22 a crustacean </vt:lpstr>
      <vt:lpstr>Figure 15.23 chelicerates </vt:lpstr>
      <vt:lpstr>Arthropod Concept in action </vt:lpstr>
      <vt:lpstr>Mollusks and annelids (15.4) </vt:lpstr>
      <vt:lpstr>Phylum Mollusca (15.4) </vt:lpstr>
      <vt:lpstr>Figure 15.24 a mollusk </vt:lpstr>
      <vt:lpstr>Mollusk diversity 1 of 2 (15.4) </vt:lpstr>
      <vt:lpstr>Figure 15.25 a chiton </vt:lpstr>
      <vt:lpstr>Clams Concept in action </vt:lpstr>
      <vt:lpstr>Mollusk diversity 2 of 2 (15.4) </vt:lpstr>
      <vt:lpstr>Figure 15.26 gastropods </vt:lpstr>
      <vt:lpstr>Figure 15.27 cephalopods </vt:lpstr>
      <vt:lpstr>Phylum annelida (15.4) </vt:lpstr>
      <vt:lpstr>Figure 15.29 anatomy of an annelid </vt:lpstr>
      <vt:lpstr>Annelid anatomy Concept in action </vt:lpstr>
      <vt:lpstr>Annelid diversity (15.4) </vt:lpstr>
      <vt:lpstr>Figure 15.30 earthworm and leech </vt:lpstr>
      <vt:lpstr>Echinoderms (15.5)</vt:lpstr>
      <vt:lpstr>Figure 15.31 anatomy of a sea star</vt:lpstr>
      <vt:lpstr>Echinoderm diversity (15.5)</vt:lpstr>
      <vt:lpstr>Figure 15.32 echinoderm diversity </vt:lpstr>
      <vt:lpstr>Sea star Concept in action </vt:lpstr>
      <vt:lpstr>chordates (15.5)</vt:lpstr>
      <vt:lpstr>Figure 15.33 chordate features </vt:lpstr>
      <vt:lpstr>Invertebrates chordates (15.5)</vt:lpstr>
      <vt:lpstr>Figure 15.34 tunicates </vt:lpstr>
      <vt:lpstr>Figure 15.35 a lancelet </vt:lpstr>
      <vt:lpstr>Vertebrates (15.6)</vt:lpstr>
      <vt:lpstr>Figure 15.36</vt:lpstr>
      <vt:lpstr>Fishes (15.6)</vt:lpstr>
      <vt:lpstr>Jawless Fishes (15.6)</vt:lpstr>
      <vt:lpstr>Figure 15.37 jawless fish </vt:lpstr>
      <vt:lpstr>Cartilaginous fishes (15.6) </vt:lpstr>
      <vt:lpstr>Figure 15.38 cartilaginous fish </vt:lpstr>
      <vt:lpstr>Bony fishes (15.6) </vt:lpstr>
      <vt:lpstr>Figure 15.39 bony fishes </vt:lpstr>
      <vt:lpstr>Amphibians (15.6)</vt:lpstr>
      <vt:lpstr>Amphibian diversity (15.6)</vt:lpstr>
      <vt:lpstr>Figure 15.40 amphibian diversity </vt:lpstr>
      <vt:lpstr>Figure 15.41 metamorphosis </vt:lpstr>
      <vt:lpstr>Figure 15.42 caecilian </vt:lpstr>
      <vt:lpstr>Salamanders Concept in action </vt:lpstr>
      <vt:lpstr>reptiles and birds (15.6)</vt:lpstr>
      <vt:lpstr>reptiles 1 of 2 (15.6)</vt:lpstr>
      <vt:lpstr>reptiles 2 of 2 (15.6)</vt:lpstr>
      <vt:lpstr>Figure 15.43 reptile diversity </vt:lpstr>
      <vt:lpstr>birds 1 of 2 (15.6)</vt:lpstr>
      <vt:lpstr>birds 2 of 2 (15.6)</vt:lpstr>
      <vt:lpstr>Figure 15.44 feathers and  hollow bones </vt:lpstr>
      <vt:lpstr>mammals 1 of 2 (15.6)</vt:lpstr>
      <vt:lpstr>Mammals 2 of 2 (15.6)</vt:lpstr>
      <vt:lpstr>Figure 15.45 monotremes</vt:lpstr>
      <vt:lpstr>mammals (15.6)</vt:lpstr>
      <vt:lpstr>Figure 15.46 a marsupial </vt:lpstr>
      <vt:lpstr>Primates (15.6)</vt:lpstr>
      <vt:lpstr>Figure 15.47 primates </vt:lpstr>
      <vt:lpstr>Vocabulary 1 of 2</vt:lpstr>
      <vt:lpstr>Vocabulary 2 of 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15 - DIVERSITY OF ANIMALS</dc:title>
  <dc:creator>Spuddy McSpare</dc:creator>
  <cp:lastModifiedBy>Amanda Brammer</cp:lastModifiedBy>
  <cp:revision>383</cp:revision>
  <cp:lastPrinted>2019-01-08T15:56:53Z</cp:lastPrinted>
  <dcterms:created xsi:type="dcterms:W3CDTF">2012-06-04T02:13:36Z</dcterms:created>
  <dcterms:modified xsi:type="dcterms:W3CDTF">2019-07-30T15:43:43Z</dcterms:modified>
</cp:coreProperties>
</file>