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32"/>
  </p:handoutMasterIdLst>
  <p:sldIdLst>
    <p:sldId id="256" r:id="rId2"/>
    <p:sldId id="282" r:id="rId3"/>
    <p:sldId id="291" r:id="rId4"/>
    <p:sldId id="283" r:id="rId5"/>
    <p:sldId id="292" r:id="rId6"/>
    <p:sldId id="293" r:id="rId7"/>
    <p:sldId id="294" r:id="rId8"/>
    <p:sldId id="273" r:id="rId9"/>
    <p:sldId id="295" r:id="rId10"/>
    <p:sldId id="296" r:id="rId11"/>
    <p:sldId id="297" r:id="rId12"/>
    <p:sldId id="285" r:id="rId13"/>
    <p:sldId id="298" r:id="rId14"/>
    <p:sldId id="286" r:id="rId15"/>
    <p:sldId id="299" r:id="rId16"/>
    <p:sldId id="300" r:id="rId17"/>
    <p:sldId id="301" r:id="rId18"/>
    <p:sldId id="302" r:id="rId19"/>
    <p:sldId id="284" r:id="rId20"/>
    <p:sldId id="288" r:id="rId21"/>
    <p:sldId id="303" r:id="rId22"/>
    <p:sldId id="289" r:id="rId23"/>
    <p:sldId id="305" r:id="rId24"/>
    <p:sldId id="304" r:id="rId25"/>
    <p:sldId id="306" r:id="rId26"/>
    <p:sldId id="322" r:id="rId27"/>
    <p:sldId id="290" r:id="rId28"/>
    <p:sldId id="323" r:id="rId29"/>
    <p:sldId id="324" r:id="rId30"/>
    <p:sldId id="32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B255"/>
    <a:srgbClr val="212F62"/>
    <a:srgbClr val="E5D419"/>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591" autoAdjust="0"/>
  </p:normalViewPr>
  <p:slideViewPr>
    <p:cSldViewPr snapToGrid="0" snapToObjects="1">
      <p:cViewPr varScale="1">
        <p:scale>
          <a:sx n="109" d="100"/>
          <a:sy n="109" d="100"/>
        </p:scale>
        <p:origin x="12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7/30/2019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July 30,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July 30,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July 30,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July 30,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July 30,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hyperlink" Target="http://openstaxcollege.org/l/classify_life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penstaxcollege.org/l/tree_of_life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openstaxcollege.org/l/relationships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openstaxcollege.org/l/parsimony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3508A0A1-9812-41DD-9846-802FE9373117}"/>
              </a:ext>
            </a:extLst>
          </p:cNvPr>
          <p:cNvSpPr>
            <a:spLocks noGrp="1"/>
          </p:cNvSpPr>
          <p:nvPr>
            <p:ph type="title" idx="4294967295"/>
          </p:nvPr>
        </p:nvSpPr>
        <p:spPr>
          <a:xfrm>
            <a:off x="0" y="824948"/>
            <a:ext cx="9144000" cy="599979"/>
          </a:xfrm>
        </p:spPr>
        <p:txBody>
          <a:bodyPr>
            <a:noAutofit/>
          </a:bodyPr>
          <a:lstStyle/>
          <a:p>
            <a:pPr algn="ctr"/>
            <a:r>
              <a:rPr lang="en-US" sz="3600" dirty="0"/>
              <a:t>Concepts of Biology</a:t>
            </a:r>
          </a:p>
        </p:txBody>
      </p:sp>
      <p:sp>
        <p:nvSpPr>
          <p:cNvPr id="5" name="Chapter Title"/>
          <p:cNvSpPr txBox="1">
            <a:spLocks/>
          </p:cNvSpPr>
          <p:nvPr/>
        </p:nvSpPr>
        <p:spPr>
          <a:xfrm>
            <a:off x="0" y="1614625"/>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12 DIVERSITY OF LIFE</a:t>
            </a:r>
          </a:p>
          <a:p>
            <a:pPr algn="ctr"/>
            <a:r>
              <a:rPr lang="en-US" sz="1600" cap="none" dirty="0">
                <a:solidFill>
                  <a:schemeClr val="tx1"/>
                </a:solidFill>
                <a:latin typeface="+mn-lt"/>
              </a:rPr>
              <a:t>PowerPoint Image Slideshow</a:t>
            </a:r>
          </a:p>
        </p:txBody>
      </p:sp>
      <p:pic>
        <p:nvPicPr>
          <p:cNvPr id="6" name="Figure" descr="Concepts of Biology">
            <a:extLst>
              <a:ext uri="{FF2B5EF4-FFF2-40B4-BE49-F238E27FC236}">
                <a16:creationId xmlns:a16="http://schemas.microsoft.com/office/drawing/2014/main" id="{1F80BA5D-CCE3-4D1B-8261-E85F4D16397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pic>
        <p:nvPicPr>
          <p:cNvPr id="4" name="Picture 3" descr="Picture slides by Spuddy McSpare.  Information slides by Amanda Brammer, M.S. Associate Professor NTCC.  CC-BY-NC-SA. " title="Licensing"/>
          <p:cNvPicPr>
            <a:picLocks noChangeAspect="1"/>
          </p:cNvPicPr>
          <p:nvPr/>
        </p:nvPicPr>
        <p:blipFill>
          <a:blip r:embed="rId3"/>
          <a:stretch>
            <a:fillRect/>
          </a:stretch>
        </p:blipFill>
        <p:spPr>
          <a:xfrm>
            <a:off x="411686" y="6009280"/>
            <a:ext cx="6905625" cy="561975"/>
          </a:xfrm>
          <a:prstGeom prst="rect">
            <a:avLst/>
          </a:prstGeom>
        </p:spPr>
      </p:pic>
      <p:pic>
        <p:nvPicPr>
          <p:cNvPr id="7" name="OpenStaxLogo" descr="openstax college logo">
            <a:extLst>
              <a:ext uri="{FF2B5EF4-FFF2-40B4-BE49-F238E27FC236}">
                <a16:creationId xmlns:a16="http://schemas.microsoft.com/office/drawing/2014/main" id="{1C4CB180-0B65-417A-A39D-135B9FC86CE4}"/>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317311" y="4794706"/>
            <a:ext cx="1507110" cy="1077181"/>
          </a:xfrm>
          <a:prstGeom prst="rect">
            <a:avLst/>
          </a:prstGeom>
        </p:spPr>
      </p:pic>
    </p:spTree>
    <p:extLst>
      <p:ext uri="{BB962C8B-B14F-4D97-AF65-F5344CB8AC3E}">
        <p14:creationId xmlns:p14="http://schemas.microsoft.com/office/powerpoint/2010/main" val="1322443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smtClean="0"/>
              <a:t>TAXONOMY Concept </a:t>
            </a:r>
            <a:r>
              <a:rPr lang="en-US" dirty="0"/>
              <a:t>in action </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4806715"/>
          </a:xfrm>
        </p:spPr>
        <p:txBody>
          <a:bodyPr/>
          <a:lstStyle/>
          <a:p>
            <a:r>
              <a:rPr lang="en-US" dirty="0"/>
              <a:t>Visit this PBS site to learn more about taxonomy.  Under Classifying Life, click Launch Interactive.  </a:t>
            </a:r>
          </a:p>
          <a:p>
            <a:endParaRPr lang="en-US" dirty="0"/>
          </a:p>
          <a:p>
            <a:r>
              <a:rPr lang="en-US" dirty="0" smtClean="0">
                <a:solidFill>
                  <a:schemeClr val="tx2"/>
                </a:solidFill>
                <a:hlinkClick r:id="rId2">
                  <a:extLst>
                    <a:ext uri="{A12FA001-AC4F-418D-AE19-62706E023703}">
                      <ahyp:hlinkClr xmlns:ahyp="http://schemas.microsoft.com/office/drawing/2018/hyperlinkcolor" xmlns="" val="tx"/>
                    </a:ext>
                  </a:extLst>
                </a:hlinkClick>
              </a:rPr>
              <a:t>http://openstaxcollege.org/l/classify_life2</a:t>
            </a:r>
            <a:endParaRPr lang="en-US" dirty="0">
              <a:solidFill>
                <a:schemeClr val="tx2"/>
              </a:solidFill>
            </a:endParaRPr>
          </a:p>
          <a:p>
            <a:endParaRPr lang="en-US" dirty="0"/>
          </a:p>
          <a:p>
            <a:endParaRPr lang="en-US" dirty="0"/>
          </a:p>
          <a:p>
            <a:endParaRPr lang="en-US" dirty="0"/>
          </a:p>
        </p:txBody>
      </p:sp>
    </p:spTree>
    <p:extLst>
      <p:ext uri="{BB962C8B-B14F-4D97-AF65-F5344CB8AC3E}">
        <p14:creationId xmlns:p14="http://schemas.microsoft.com/office/powerpoint/2010/main" val="3106424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a:t>classification and </a:t>
            </a:r>
            <a:r>
              <a:rPr lang="en-US" dirty="0" smtClean="0"/>
              <a:t>phylogeny 1 OF 2 </a:t>
            </a:r>
            <a:r>
              <a:rPr lang="en-US" dirty="0"/>
              <a:t>(12.1)</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199" y="1203649"/>
            <a:ext cx="8248261" cy="5010539"/>
          </a:xfrm>
        </p:spPr>
        <p:txBody>
          <a:bodyPr>
            <a:normAutofit lnSpcReduction="10000"/>
          </a:bodyPr>
          <a:lstStyle/>
          <a:p>
            <a:pPr marL="342900" indent="-342900">
              <a:buFont typeface="Arial" panose="020B0604020202020204" pitchFamily="34" charset="0"/>
              <a:buChar char="•"/>
            </a:pPr>
            <a:r>
              <a:rPr lang="en-US" dirty="0"/>
              <a:t>A </a:t>
            </a:r>
            <a:r>
              <a:rPr lang="en-US" b="1" dirty="0">
                <a:solidFill>
                  <a:srgbClr val="6CB255"/>
                </a:solidFill>
              </a:rPr>
              <a:t>phylogenetic tree </a:t>
            </a:r>
            <a:r>
              <a:rPr lang="en-US" dirty="0"/>
              <a:t>is a diagram used to reflect evolutionary relationships among organisms or groups of organisms.</a:t>
            </a:r>
          </a:p>
          <a:p>
            <a:pPr marL="1074420" lvl="1" indent="-342900">
              <a:buFont typeface="Arial" panose="020B0604020202020204" pitchFamily="34" charset="0"/>
              <a:buChar char="•"/>
            </a:pPr>
            <a:r>
              <a:rPr lang="en-US" dirty="0"/>
              <a:t>Scientists consider phylogenetic trees to be a hypothesis of the evolutionary past because one cannot go back in time to confirm the proposed relationships</a:t>
            </a:r>
          </a:p>
          <a:p>
            <a:pPr marL="342900" indent="-342900">
              <a:buFont typeface="Arial" panose="020B0604020202020204" pitchFamily="34" charset="0"/>
              <a:buChar char="•"/>
            </a:pPr>
            <a:r>
              <a:rPr lang="en-US" dirty="0"/>
              <a:t>A phylogenetic tree is constructed using shared characteristics and can be read like a map of evolutionary history (Figure 12.4). </a:t>
            </a:r>
          </a:p>
          <a:p>
            <a:pPr marL="342900" indent="-342900">
              <a:buFont typeface="Arial" panose="020B0604020202020204" pitchFamily="34" charset="0"/>
              <a:buChar char="•"/>
            </a:pPr>
            <a:r>
              <a:rPr lang="en-US" b="1" dirty="0">
                <a:solidFill>
                  <a:schemeClr val="accent3"/>
                </a:solidFill>
              </a:rPr>
              <a:t>Branch point</a:t>
            </a:r>
            <a:r>
              <a:rPr lang="en-US" dirty="0">
                <a:sym typeface="Wingdings" panose="05000000000000000000" pitchFamily="2" charset="2"/>
              </a:rPr>
              <a:t> the point where a split occurs in a tree</a:t>
            </a:r>
          </a:p>
          <a:p>
            <a:pPr marL="1074420" lvl="1" indent="-342900">
              <a:buFont typeface="Arial" panose="020B0604020202020204" pitchFamily="34" charset="0"/>
              <a:buChar char="•"/>
            </a:pPr>
            <a:r>
              <a:rPr lang="en-US" dirty="0">
                <a:sym typeface="Wingdings" panose="05000000000000000000" pitchFamily="2" charset="2"/>
              </a:rPr>
              <a:t>Represents where a single lineage evolved into distinct new ones</a:t>
            </a:r>
            <a:endParaRPr lang="en-US" dirty="0"/>
          </a:p>
          <a:p>
            <a:pPr marL="342900" indent="-342900">
              <a:buFont typeface="Arial" panose="020B0604020202020204" pitchFamily="34" charset="0"/>
              <a:buChar char="•"/>
            </a:pPr>
            <a:r>
              <a:rPr lang="en-US" b="1" dirty="0">
                <a:solidFill>
                  <a:schemeClr val="accent3"/>
                </a:solidFill>
              </a:rPr>
              <a:t>Rooted</a:t>
            </a:r>
            <a:r>
              <a:rPr lang="en-US" dirty="0">
                <a:sym typeface="Wingdings" panose="05000000000000000000" pitchFamily="2" charset="2"/>
              </a:rPr>
              <a:t> a tree with a single ancestral lineage to which all organisms represented in the diagram relate </a:t>
            </a:r>
            <a:endParaRPr lang="en-US" dirty="0"/>
          </a:p>
          <a:p>
            <a:pPr marL="342900" indent="-342900">
              <a:buFont typeface="Arial" panose="020B0604020202020204" pitchFamily="34" charset="0"/>
              <a:buChar char="•"/>
            </a:pPr>
            <a:r>
              <a:rPr lang="en-US" b="1" dirty="0">
                <a:solidFill>
                  <a:schemeClr val="accent3"/>
                </a:solidFill>
              </a:rPr>
              <a:t>Sister taxa</a:t>
            </a:r>
            <a:r>
              <a:rPr lang="en-US" dirty="0">
                <a:sym typeface="Wingdings" panose="05000000000000000000" pitchFamily="2" charset="2"/>
              </a:rPr>
              <a:t> two lineages that diverged from the same branch point</a:t>
            </a:r>
          </a:p>
          <a:p>
            <a:pPr marL="1074420" lvl="1" indent="-342900">
              <a:buFont typeface="Arial" panose="020B0604020202020204" pitchFamily="34" charset="0"/>
              <a:buChar char="•"/>
            </a:pPr>
            <a:r>
              <a:rPr lang="en-US" dirty="0">
                <a:sym typeface="Wingdings" panose="05000000000000000000" pitchFamily="2" charset="2"/>
              </a:rPr>
              <a:t>For example, the 2 groups of orangutans are sister taxa </a:t>
            </a:r>
            <a:endParaRPr lang="en-US" dirty="0"/>
          </a:p>
          <a:p>
            <a:pPr lvl="1" indent="0">
              <a:buNone/>
            </a:pPr>
            <a:endParaRPr lang="en-US" dirty="0"/>
          </a:p>
        </p:txBody>
      </p:sp>
    </p:spTree>
    <p:extLst>
      <p:ext uri="{BB962C8B-B14F-4D97-AF65-F5344CB8AC3E}">
        <p14:creationId xmlns:p14="http://schemas.microsoft.com/office/powerpoint/2010/main" val="1736614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t>Figure 12.4 phylogenetic tree</a:t>
            </a:r>
          </a:p>
        </p:txBody>
      </p:sp>
      <p:pic>
        <p:nvPicPr>
          <p:cNvPr id="2" name="Figure" descr="Illustration shows a phylogenetic tree that starts at a root, indicating that all organisms on tree share a common ancestor. Shortly after the root, the tree branches. One branch gives rise to a single, basal lineage, and the other gives rise to all other organisms on the tree. The next branch forks into four different lineages, an example of polytomy. The final branch gives rise to two lineages, an example of sister tax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709" b="-25709"/>
          <a:stretch>
            <a:fillRect/>
          </a:stretch>
        </p:blipFill>
        <p:spPr/>
      </p:pic>
      <p:sp>
        <p:nvSpPr>
          <p:cNvPr id="7" name="Figure Legend"/>
          <p:cNvSpPr>
            <a:spLocks noGrp="1"/>
          </p:cNvSpPr>
          <p:nvPr>
            <p:ph type="body" sz="quarter" idx="14"/>
          </p:nvPr>
        </p:nvSpPr>
        <p:spPr/>
        <p:txBody>
          <a:bodyPr>
            <a:normAutofit/>
          </a:bodyPr>
          <a:lstStyle/>
          <a:p>
            <a:r>
              <a:rPr lang="en-US" sz="1600" dirty="0"/>
              <a:t>A phylogenetic tree is rooted and shows how different organisms, in this case the species and subspecies of living apes, evolved from a common ancestor.</a:t>
            </a:r>
          </a:p>
        </p:txBody>
      </p:sp>
      <p:sp>
        <p:nvSpPr>
          <p:cNvPr id="6" name="Disclaimer">
            <a:extLst>
              <a:ext uri="{FF2B5EF4-FFF2-40B4-BE49-F238E27FC236}">
                <a16:creationId xmlns:a16="http://schemas.microsoft.com/office/drawing/2014/main" id="{E0124F62-BA33-438B-A84B-DF3D8615BD7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B8D6EDB5-2771-4F50-8C2C-6F31393C38B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368021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C41E-718D-4554-8FB1-9B8CDAD8B144}"/>
              </a:ext>
            </a:extLst>
          </p:cNvPr>
          <p:cNvSpPr>
            <a:spLocks noGrp="1"/>
          </p:cNvSpPr>
          <p:nvPr>
            <p:ph type="title"/>
          </p:nvPr>
        </p:nvSpPr>
        <p:spPr/>
        <p:txBody>
          <a:bodyPr/>
          <a:lstStyle/>
          <a:p>
            <a:r>
              <a:rPr lang="en-US" dirty="0"/>
              <a:t>classification and </a:t>
            </a:r>
            <a:r>
              <a:rPr lang="en-US" dirty="0" smtClean="0"/>
              <a:t>phylogeny 2 OF 2 </a:t>
            </a:r>
            <a:r>
              <a:rPr lang="en-US" dirty="0"/>
              <a:t>(12.1)</a:t>
            </a:r>
          </a:p>
        </p:txBody>
      </p:sp>
      <p:sp>
        <p:nvSpPr>
          <p:cNvPr id="4" name="Text Placeholder 3">
            <a:extLst>
              <a:ext uri="{FF2B5EF4-FFF2-40B4-BE49-F238E27FC236}">
                <a16:creationId xmlns:a16="http://schemas.microsoft.com/office/drawing/2014/main" id="{C1CD2E7B-6FD2-4B1E-B612-7D10DF3E1DF8}"/>
              </a:ext>
            </a:extLst>
          </p:cNvPr>
          <p:cNvSpPr>
            <a:spLocks noGrp="1"/>
          </p:cNvSpPr>
          <p:nvPr>
            <p:ph type="body" sz="quarter" idx="14"/>
          </p:nvPr>
        </p:nvSpPr>
        <p:spPr>
          <a:xfrm>
            <a:off x="457200" y="1119673"/>
            <a:ext cx="8062912" cy="4938738"/>
          </a:xfrm>
        </p:spPr>
        <p:txBody>
          <a:bodyPr/>
          <a:lstStyle/>
          <a:p>
            <a:pPr marL="342900" indent="-342900">
              <a:buFont typeface="Arial" panose="020B0604020202020204" pitchFamily="34" charset="0"/>
              <a:buChar char="•"/>
            </a:pPr>
            <a:r>
              <a:rPr lang="en-US" dirty="0"/>
              <a:t>The branch points in a phylogenetic tree also imply evolutionary change.</a:t>
            </a:r>
          </a:p>
          <a:p>
            <a:pPr marL="342900" indent="-342900">
              <a:buFont typeface="Arial" panose="020B0604020202020204" pitchFamily="34" charset="0"/>
              <a:buChar char="•"/>
            </a:pPr>
            <a:r>
              <a:rPr lang="en-US" dirty="0"/>
              <a:t>Sometimes the significant character changes are identified on a branch or branch point (Figure 12.5)</a:t>
            </a:r>
          </a:p>
          <a:p>
            <a:pPr marL="342900" indent="-342900">
              <a:buFont typeface="Arial" panose="020B0604020202020204" pitchFamily="34" charset="0"/>
              <a:buChar char="•"/>
            </a:pPr>
            <a:r>
              <a:rPr lang="en-US" dirty="0"/>
              <a:t>For example, the branch point that gives rise to the mammal and reptile lineages from the frog lineages shows the origin of the amniotic egg character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362033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t>Figure 12.5 phylogenetic tree</a:t>
            </a:r>
          </a:p>
        </p:txBody>
      </p:sp>
      <p:pic>
        <p:nvPicPr>
          <p:cNvPr id="2" name="Figure" descr="The ladder-like phylogenetic tree starts with a trunk at the left. A question next to the trunk asks whether a vertebral column is present. If the answer is no, a branch leads downward to lancelet. If the answer is yes, a branch leads upward to another question, is a hinged jaw present? If the answer is no, a branch leads downward to lamprey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813" r="-18813"/>
          <a:stretch>
            <a:fillRect/>
          </a:stretch>
        </p:blipFill>
        <p:spPr/>
      </p:pic>
      <p:sp>
        <p:nvSpPr>
          <p:cNvPr id="7" name="Figure Legend"/>
          <p:cNvSpPr>
            <a:spLocks noGrp="1"/>
          </p:cNvSpPr>
          <p:nvPr>
            <p:ph type="body" sz="quarter" idx="14"/>
          </p:nvPr>
        </p:nvSpPr>
        <p:spPr/>
        <p:txBody>
          <a:bodyPr>
            <a:normAutofit/>
          </a:bodyPr>
          <a:lstStyle/>
          <a:p>
            <a:r>
              <a:rPr lang="en-US" sz="1600" dirty="0"/>
              <a:t>This phylogenetic tree is rooted by an organism that lacked a vertebral column. At each branch point, organisms with different characters are placed in different groups.</a:t>
            </a:r>
          </a:p>
        </p:txBody>
      </p:sp>
      <p:sp>
        <p:nvSpPr>
          <p:cNvPr id="6" name="Disclaimer">
            <a:extLst>
              <a:ext uri="{FF2B5EF4-FFF2-40B4-BE49-F238E27FC236}">
                <a16:creationId xmlns:a16="http://schemas.microsoft.com/office/drawing/2014/main" id="{B2B820D2-C1FF-42A0-A4A7-10A37336F3C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1FB358BB-E681-4138-8A8C-C487EC0D7FD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1599577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smtClean="0"/>
              <a:t>SPECIES Concept </a:t>
            </a:r>
            <a:r>
              <a:rPr lang="en-US" dirty="0"/>
              <a:t>in action </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4806715"/>
          </a:xfrm>
        </p:spPr>
        <p:txBody>
          <a:bodyPr/>
          <a:lstStyle/>
          <a:p>
            <a:r>
              <a:rPr lang="en-US" dirty="0"/>
              <a:t>This interactive exercise allows you to explore the evolutionary relationships among species.</a:t>
            </a:r>
          </a:p>
          <a:p>
            <a:endParaRPr lang="en-US" dirty="0"/>
          </a:p>
          <a:p>
            <a:r>
              <a:rPr lang="en-US" dirty="0">
                <a:solidFill>
                  <a:schemeClr val="tx2"/>
                </a:solidFill>
                <a:hlinkClick r:id="rId2">
                  <a:extLst>
                    <a:ext uri="{A12FA001-AC4F-418D-AE19-62706E023703}">
                      <ahyp:hlinkClr xmlns:ahyp="http://schemas.microsoft.com/office/drawing/2018/hyperlinkcolor" xmlns="" val="tx"/>
                    </a:ext>
                  </a:extLst>
                </a:hlinkClick>
              </a:rPr>
              <a:t>http://openstaxcollege.org/l/tree_of_life3</a:t>
            </a:r>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p>
          <a:p>
            <a:endParaRPr lang="en-US" dirty="0"/>
          </a:p>
          <a:p>
            <a:endParaRPr lang="en-US" dirty="0"/>
          </a:p>
        </p:txBody>
      </p:sp>
    </p:spTree>
    <p:extLst>
      <p:ext uri="{BB962C8B-B14F-4D97-AF65-F5344CB8AC3E}">
        <p14:creationId xmlns:p14="http://schemas.microsoft.com/office/powerpoint/2010/main" val="542895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C41E-718D-4554-8FB1-9B8CDAD8B144}"/>
              </a:ext>
            </a:extLst>
          </p:cNvPr>
          <p:cNvSpPr>
            <a:spLocks noGrp="1"/>
          </p:cNvSpPr>
          <p:nvPr>
            <p:ph type="title"/>
          </p:nvPr>
        </p:nvSpPr>
        <p:spPr/>
        <p:txBody>
          <a:bodyPr/>
          <a:lstStyle/>
          <a:p>
            <a:r>
              <a:rPr lang="en-US" dirty="0"/>
              <a:t>Limitations of phylogenetic trees (12.1)</a:t>
            </a:r>
          </a:p>
        </p:txBody>
      </p:sp>
      <p:sp>
        <p:nvSpPr>
          <p:cNvPr id="4" name="Text Placeholder 3">
            <a:extLst>
              <a:ext uri="{FF2B5EF4-FFF2-40B4-BE49-F238E27FC236}">
                <a16:creationId xmlns:a16="http://schemas.microsoft.com/office/drawing/2014/main" id="{C1CD2E7B-6FD2-4B1E-B612-7D10DF3E1DF8}"/>
              </a:ext>
            </a:extLst>
          </p:cNvPr>
          <p:cNvSpPr>
            <a:spLocks noGrp="1"/>
          </p:cNvSpPr>
          <p:nvPr>
            <p:ph type="body" sz="quarter" idx="14"/>
          </p:nvPr>
        </p:nvSpPr>
        <p:spPr>
          <a:xfrm>
            <a:off x="457200" y="1119673"/>
            <a:ext cx="8062912" cy="4938738"/>
          </a:xfrm>
        </p:spPr>
        <p:txBody>
          <a:bodyPr/>
          <a:lstStyle/>
          <a:p>
            <a:pPr marL="342900" indent="-342900">
              <a:buFont typeface="Arial" panose="020B0604020202020204" pitchFamily="34" charset="0"/>
              <a:buChar char="•"/>
            </a:pPr>
            <a:r>
              <a:rPr lang="en-US" dirty="0"/>
              <a:t>It is easy to assume that more closely related organisms look alike, but this is not always true (Figure 12.5).</a:t>
            </a:r>
          </a:p>
          <a:p>
            <a:pPr marL="1074420" lvl="1" indent="-342900">
              <a:buFont typeface="Arial" panose="020B0604020202020204" pitchFamily="34" charset="0"/>
              <a:buChar char="•"/>
            </a:pPr>
            <a:r>
              <a:rPr lang="en-US" dirty="0"/>
              <a:t>Two closely related lineages could evolve under different surroundings or a major adaptation could evolve </a:t>
            </a:r>
          </a:p>
          <a:p>
            <a:pPr marL="1074420" lvl="1" indent="-342900">
              <a:buFont typeface="Arial" panose="020B0604020202020204" pitchFamily="34" charset="0"/>
              <a:buChar char="•"/>
            </a:pPr>
            <a:r>
              <a:rPr lang="en-US" dirty="0"/>
              <a:t>Then closely related lineages could look quite different from each other </a:t>
            </a:r>
          </a:p>
          <a:p>
            <a:pPr marL="1074420" lvl="1" indent="-342900">
              <a:buFont typeface="Arial" panose="020B0604020202020204" pitchFamily="34" charset="0"/>
              <a:buChar char="•"/>
            </a:pPr>
            <a:r>
              <a:rPr lang="en-US" dirty="0"/>
              <a:t>For example, rabbits and lizards are more closely related (by the presence of an amniotic egg) than lizards and salamanders (even though they look more alike)</a:t>
            </a:r>
          </a:p>
          <a:p>
            <a:pPr marL="342900" indent="-342900">
              <a:buFont typeface="Arial" panose="020B0604020202020204" pitchFamily="34" charset="0"/>
              <a:buChar char="•"/>
            </a:pPr>
            <a:r>
              <a:rPr lang="en-US" dirty="0"/>
              <a:t>Also, unless otherwise noted, the branch points do not indicated length of time (only the order in time of evolutionary events) </a:t>
            </a:r>
          </a:p>
          <a:p>
            <a:pPr marL="1074420" lvl="1" indent="-342900">
              <a:buFont typeface="Arial" panose="020B0604020202020204" pitchFamily="34" charset="0"/>
              <a:buChar char="•"/>
            </a:pPr>
            <a:r>
              <a:rPr lang="en-US" dirty="0"/>
              <a:t>For example, the tree does not indicate how much time has passed between the evolution of amniotic eggs and hair, just the order in which things took place.  </a:t>
            </a:r>
          </a:p>
        </p:txBody>
      </p:sp>
    </p:spTree>
    <p:extLst>
      <p:ext uri="{BB962C8B-B14F-4D97-AF65-F5344CB8AC3E}">
        <p14:creationId xmlns:p14="http://schemas.microsoft.com/office/powerpoint/2010/main" val="2412883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fontScale="90000"/>
          </a:bodyPr>
          <a:lstStyle/>
          <a:p>
            <a:r>
              <a:rPr lang="en-US" dirty="0"/>
              <a:t>Determining evolutionary </a:t>
            </a:r>
            <a:br>
              <a:rPr lang="en-US" dirty="0"/>
            </a:br>
            <a:r>
              <a:rPr lang="en-US" dirty="0"/>
              <a:t>relationships (12.2)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4844037"/>
          </a:xfrm>
        </p:spPr>
        <p:txBody>
          <a:bodyPr/>
          <a:lstStyle/>
          <a:p>
            <a:pPr marL="342900" indent="-342900">
              <a:buFont typeface="Arial" panose="020B0604020202020204" pitchFamily="34" charset="0"/>
              <a:buChar char="•"/>
            </a:pPr>
            <a:r>
              <a:rPr lang="en-US" dirty="0"/>
              <a:t>In the case of phylogeny, evolutionary investigations focus on 2 types of evidence:</a:t>
            </a:r>
          </a:p>
          <a:p>
            <a:pPr marL="1074420" lvl="1" indent="-342900">
              <a:buFont typeface="Arial" panose="020B0604020202020204" pitchFamily="34" charset="0"/>
              <a:buChar char="•"/>
            </a:pPr>
            <a:r>
              <a:rPr lang="en-US" dirty="0"/>
              <a:t>Morphologic (form and function)</a:t>
            </a:r>
          </a:p>
          <a:p>
            <a:pPr marL="1074420" lvl="1" indent="-342900">
              <a:buFont typeface="Arial" panose="020B0604020202020204" pitchFamily="34" charset="0"/>
              <a:buChar char="•"/>
            </a:pPr>
            <a:r>
              <a:rPr lang="en-US" dirty="0"/>
              <a:t>Genetic </a:t>
            </a:r>
          </a:p>
        </p:txBody>
      </p:sp>
    </p:spTree>
    <p:extLst>
      <p:ext uri="{BB962C8B-B14F-4D97-AF65-F5344CB8AC3E}">
        <p14:creationId xmlns:p14="http://schemas.microsoft.com/office/powerpoint/2010/main" val="1271058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a:bodyPr>
          <a:lstStyle/>
          <a:p>
            <a:r>
              <a:rPr lang="en-US" dirty="0"/>
              <a:t>Two measures of similarity (12.2)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4844037"/>
          </a:xfrm>
        </p:spPr>
        <p:txBody>
          <a:bodyPr/>
          <a:lstStyle/>
          <a:p>
            <a:pPr marL="342900" indent="-342900">
              <a:buFont typeface="Arial" panose="020B0604020202020204" pitchFamily="34" charset="0"/>
              <a:buChar char="•"/>
            </a:pPr>
            <a:r>
              <a:rPr lang="en-US" dirty="0"/>
              <a:t>Organisms that share similar physical features AND genetic sequences tend to be more closely related than those that do not</a:t>
            </a:r>
          </a:p>
          <a:p>
            <a:pPr marL="1074420" lvl="1" indent="-342900">
              <a:buFont typeface="Arial" panose="020B0604020202020204" pitchFamily="34" charset="0"/>
              <a:buChar char="•"/>
            </a:pPr>
            <a:r>
              <a:rPr lang="en-US" dirty="0"/>
              <a:t>Features that overlap both in morphology and genetics are called </a:t>
            </a:r>
            <a:r>
              <a:rPr lang="en-US" b="1" dirty="0">
                <a:solidFill>
                  <a:schemeClr val="accent3"/>
                </a:solidFill>
              </a:rPr>
              <a:t>homologous structures </a:t>
            </a:r>
          </a:p>
          <a:p>
            <a:pPr marL="1074420" lvl="1" indent="-342900">
              <a:buFont typeface="Arial" panose="020B0604020202020204" pitchFamily="34" charset="0"/>
              <a:buChar char="•"/>
            </a:pPr>
            <a:r>
              <a:rPr lang="en-US" dirty="0"/>
              <a:t>For example, the bones in the forelimbs of vertebrates (Figure 12.6) are homologous and indicate that these organisms share a common evolutionary past </a:t>
            </a:r>
          </a:p>
          <a:p>
            <a:pPr marL="342900" indent="-342900">
              <a:buFont typeface="Arial" panose="020B0604020202020204" pitchFamily="34" charset="0"/>
              <a:buChar char="•"/>
            </a:pPr>
            <a:r>
              <a:rPr lang="en-US" dirty="0"/>
              <a:t>Some organisms may be closely related even though they look quite different due to a minor genetic change causing a major morphological difference.  This can be misleading.</a:t>
            </a:r>
          </a:p>
          <a:p>
            <a:pPr marL="1074420" lvl="1" indent="-342900">
              <a:buFont typeface="Arial" panose="020B0604020202020204" pitchFamily="34" charset="0"/>
              <a:buChar char="•"/>
            </a:pPr>
            <a:r>
              <a:rPr lang="en-US" dirty="0"/>
              <a:t>For example, the chimpanzee skull and human skull look quite different even though these organisms are closely related (Figure 12.7)</a:t>
            </a:r>
          </a:p>
        </p:txBody>
      </p:sp>
    </p:spTree>
    <p:extLst>
      <p:ext uri="{BB962C8B-B14F-4D97-AF65-F5344CB8AC3E}">
        <p14:creationId xmlns:p14="http://schemas.microsoft.com/office/powerpoint/2010/main" val="1058688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a:bodyPr>
          <a:lstStyle/>
          <a:p>
            <a:r>
              <a:rPr lang="en-US" sz="2400" dirty="0">
                <a:solidFill>
                  <a:srgbClr val="6CB255"/>
                </a:solidFill>
              </a:rPr>
              <a:t>Figure 12.6 homologous structures </a:t>
            </a:r>
          </a:p>
        </p:txBody>
      </p:sp>
      <p:pic>
        <p:nvPicPr>
          <p:cNvPr id="2" name="Figure" descr="Photo A shows a bird in flight, with a corresponding drawing of bird wing bones. Photo B shows a bat in flight with a corresponding drawing of bat wing bones. Photo C shows a horse, with a corresponding drawing of front leg bones. Photo D shows a beluga whale, with a corresponding drawing of flipper bones. Photo E shows a human arm, with a corresponding drawing of arm bones. All the limbs share common bones, analogous to the bones in the arms and fingers of humans. However, in the bat wing, finger bones are long and separate and form a scaffolding on which the wing’s membrane is stretched. In the bird wing, the finger bones are fused together. In the horse leg, the ulna is shortened and is fused to the radius. The hand bones are reduced to one long thick bone and the finger bones are reduced to one long thick finger with a modified nail or hoof. In the whale flipper, the humerus, ulna, and radius are very short and thic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306" b="-1306"/>
          <a:stretch>
            <a:fillRect/>
          </a:stretch>
        </p:blipFill>
        <p:spPr>
          <a:xfrm>
            <a:off x="457200" y="1108075"/>
            <a:ext cx="4032250" cy="5256213"/>
          </a:xfrm>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t>Bat and bird wings, the foreleg of a horse, the flipper of a whale, and the arm of a human are homologous structures, indicating that bats, birds, horses, whales, and humans share a common evolutionary past. (credit a photo: modification of work by Steve </a:t>
            </a:r>
            <a:r>
              <a:rPr lang="en-US" sz="1600" dirty="0" err="1"/>
              <a:t>Hillebrand</a:t>
            </a:r>
            <a:r>
              <a:rPr lang="en-US" sz="1600" dirty="0"/>
              <a:t>, USFWS; credit b photo: modification of work by U.S. BLM; credit c photo: modification of work by </a:t>
            </a:r>
            <a:r>
              <a:rPr lang="en-US" sz="1600" dirty="0" err="1"/>
              <a:t>Virendra</a:t>
            </a:r>
            <a:r>
              <a:rPr lang="en-US" sz="1600" dirty="0"/>
              <a:t> </a:t>
            </a:r>
            <a:r>
              <a:rPr lang="en-US" sz="1600" dirty="0" err="1"/>
              <a:t>Kankariya</a:t>
            </a:r>
            <a:r>
              <a:rPr lang="en-US" sz="1600" dirty="0"/>
              <a:t>; credit d photo: modification of work by Russian Gov./Wikimedia Commons)</a:t>
            </a:r>
          </a:p>
        </p:txBody>
      </p:sp>
      <p:sp>
        <p:nvSpPr>
          <p:cNvPr id="6" name="Disclaimer">
            <a:extLst>
              <a:ext uri="{FF2B5EF4-FFF2-40B4-BE49-F238E27FC236}">
                <a16:creationId xmlns:a16="http://schemas.microsoft.com/office/drawing/2014/main" id="{17A8E7FA-3F2A-4CAB-87A1-5942048C6BB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7" name="OpenStaxLogo" descr="openstax college logo">
            <a:extLst>
              <a:ext uri="{FF2B5EF4-FFF2-40B4-BE49-F238E27FC236}">
                <a16:creationId xmlns:a16="http://schemas.microsoft.com/office/drawing/2014/main" id="{A715B680-B4D1-423C-AC9B-1C2648706C4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03312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fontScale="90000"/>
          </a:bodyPr>
          <a:lstStyle/>
          <a:p>
            <a:r>
              <a:rPr lang="en-US" dirty="0"/>
              <a:t>Figure 12.1 all living organisms </a:t>
            </a:r>
            <a:br>
              <a:rPr lang="en-US" dirty="0"/>
            </a:br>
            <a:r>
              <a:rPr lang="en-US" dirty="0"/>
              <a:t>on earth are related </a:t>
            </a:r>
          </a:p>
        </p:txBody>
      </p:sp>
      <p:pic>
        <p:nvPicPr>
          <p:cNvPr id="2" name="Figure" descr="Photo shows a bee collecting nectar from a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4502" r="-14502"/>
          <a:stretch>
            <a:fillRect/>
          </a:stretch>
        </p:blipFill>
        <p:spPr>
          <a:xfrm>
            <a:off x="457199" y="1122386"/>
            <a:ext cx="8062913" cy="3500071"/>
          </a:xfrm>
        </p:spPr>
      </p:pic>
      <p:sp>
        <p:nvSpPr>
          <p:cNvPr id="7" name="Figure Legend"/>
          <p:cNvSpPr>
            <a:spLocks noGrp="1"/>
          </p:cNvSpPr>
          <p:nvPr>
            <p:ph type="body" sz="quarter" idx="14"/>
          </p:nvPr>
        </p:nvSpPr>
        <p:spPr/>
        <p:txBody>
          <a:bodyPr>
            <a:normAutofit/>
          </a:bodyPr>
          <a:lstStyle/>
          <a:p>
            <a:r>
              <a:rPr lang="en-US" sz="1600" dirty="0"/>
              <a:t>Although they look different, this bee and flower are distantly related. (credit: modification of work by John </a:t>
            </a:r>
            <a:r>
              <a:rPr lang="en-US" sz="1600" dirty="0" err="1"/>
              <a:t>Beetham</a:t>
            </a:r>
            <a:r>
              <a:rPr lang="en-US" sz="1600" dirty="0"/>
              <a:t>)</a:t>
            </a:r>
          </a:p>
        </p:txBody>
      </p:sp>
      <p:sp>
        <p:nvSpPr>
          <p:cNvPr id="6" name="Disclaimer">
            <a:extLst>
              <a:ext uri="{FF2B5EF4-FFF2-40B4-BE49-F238E27FC236}">
                <a16:creationId xmlns:a16="http://schemas.microsoft.com/office/drawing/2014/main" id="{267E7F76-C80F-456A-BE99-AE669457EA0F}"/>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8080E496-D7E8-4C75-9A3C-DE31B16C180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3337027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t>Figure 12.7 chimpanzee vs human jaw </a:t>
            </a:r>
          </a:p>
        </p:txBody>
      </p:sp>
      <p:pic>
        <p:nvPicPr>
          <p:cNvPr id="2" name="Figure" descr="Photo A is of a chimpanzee skull. There is a prominent ridged brow, the eye and nose area is quite flat, and the maxilla and mandible (the jaw) protrude. Photo B is of a human skull. The cranium is proportionately larger than the chimpanzee, the brow is smooth, the nose and cheekbones are more prominent and the mandible and maxilla protrude only slight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235" r="-27235"/>
          <a:stretch>
            <a:fillRect/>
          </a:stretch>
        </p:blipFill>
        <p:spPr/>
      </p:pic>
      <p:sp>
        <p:nvSpPr>
          <p:cNvPr id="7" name="Figure Legend"/>
          <p:cNvSpPr>
            <a:spLocks noGrp="1"/>
          </p:cNvSpPr>
          <p:nvPr>
            <p:ph type="body" sz="quarter" idx="14"/>
          </p:nvPr>
        </p:nvSpPr>
        <p:spPr/>
        <p:txBody>
          <a:bodyPr>
            <a:normAutofit/>
          </a:bodyPr>
          <a:lstStyle/>
          <a:p>
            <a:r>
              <a:rPr lang="en-US" sz="1600" dirty="0">
                <a:solidFill>
                  <a:srgbClr val="6CB255"/>
                </a:solidFill>
              </a:rPr>
              <a:t>(a) </a:t>
            </a:r>
            <a:r>
              <a:rPr lang="en-US" sz="1600" dirty="0"/>
              <a:t>The chimpanzee jaw protrudes to a much greater degree than </a:t>
            </a:r>
            <a:r>
              <a:rPr lang="en-US" sz="1600" dirty="0">
                <a:solidFill>
                  <a:srgbClr val="6CB255"/>
                </a:solidFill>
              </a:rPr>
              <a:t>(b)</a:t>
            </a:r>
            <a:r>
              <a:rPr lang="en-US" sz="1600" dirty="0"/>
              <a:t> the human jaw.</a:t>
            </a:r>
          </a:p>
          <a:p>
            <a:r>
              <a:rPr lang="en-US" sz="1600" dirty="0"/>
              <a:t>(credit a: modification of work by "</a:t>
            </a:r>
            <a:r>
              <a:rPr lang="en-US" sz="1600" dirty="0" err="1"/>
              <a:t>Pastorius</a:t>
            </a:r>
            <a:r>
              <a:rPr lang="en-US" sz="1600" dirty="0"/>
              <a:t>"/Wikimedia Commons)</a:t>
            </a:r>
          </a:p>
        </p:txBody>
      </p:sp>
      <p:sp>
        <p:nvSpPr>
          <p:cNvPr id="6" name="Disclaimer">
            <a:extLst>
              <a:ext uri="{FF2B5EF4-FFF2-40B4-BE49-F238E27FC236}">
                <a16:creationId xmlns:a16="http://schemas.microsoft.com/office/drawing/2014/main" id="{B25ED872-05CF-4F5B-82E9-C1CF2CCBD22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9BC099DB-4327-4521-BEED-779062BD131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083525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fontScale="90000"/>
          </a:bodyPr>
          <a:lstStyle/>
          <a:p>
            <a:r>
              <a:rPr lang="en-US" dirty="0"/>
              <a:t>Determining evolutionary </a:t>
            </a:r>
            <a:br>
              <a:rPr lang="en-US" dirty="0"/>
            </a:br>
            <a:r>
              <a:rPr lang="en-US" dirty="0" smtClean="0"/>
              <a:t>relationships 1 OF 3 </a:t>
            </a:r>
            <a:r>
              <a:rPr lang="en-US" dirty="0"/>
              <a:t>(12.2)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4844037"/>
          </a:xfrm>
        </p:spPr>
        <p:txBody>
          <a:bodyPr/>
          <a:lstStyle/>
          <a:p>
            <a:pPr marL="342900" indent="-342900">
              <a:buFont typeface="Arial" panose="020B0604020202020204" pitchFamily="34" charset="0"/>
              <a:buChar char="•"/>
            </a:pPr>
            <a:r>
              <a:rPr lang="en-US" dirty="0"/>
              <a:t>In contrast, unrelated organisms may appear very much alike even though they are only distantly related.  This is also misleading.  </a:t>
            </a:r>
          </a:p>
          <a:p>
            <a:pPr marL="342900" indent="-342900">
              <a:buFont typeface="Arial" panose="020B0604020202020204" pitchFamily="34" charset="0"/>
              <a:buChar char="•"/>
            </a:pPr>
            <a:r>
              <a:rPr lang="en-US" dirty="0"/>
              <a:t>This usually occurs because common adaptations to similar environmental conditions evolved in both </a:t>
            </a:r>
          </a:p>
          <a:p>
            <a:pPr marL="342900" indent="-342900">
              <a:buFont typeface="Arial" panose="020B0604020202020204" pitchFamily="34" charset="0"/>
              <a:buChar char="•"/>
            </a:pPr>
            <a:r>
              <a:rPr lang="en-US" dirty="0"/>
              <a:t>When organisms evolve similar characteristics because they are adapting to similar environments (convergent evolution), the structures are called </a:t>
            </a:r>
            <a:r>
              <a:rPr lang="en-US" b="1" dirty="0">
                <a:solidFill>
                  <a:schemeClr val="accent3"/>
                </a:solidFill>
              </a:rPr>
              <a:t>analogous structures </a:t>
            </a:r>
          </a:p>
          <a:p>
            <a:pPr marL="1074420" lvl="1" indent="-342900">
              <a:buFont typeface="Arial" panose="020B0604020202020204" pitchFamily="34" charset="0"/>
              <a:buChar char="•"/>
            </a:pPr>
            <a:r>
              <a:rPr lang="en-US" dirty="0"/>
              <a:t>For example, the wings of insects, appear similar to the wings of bats and birds.  However, insects are not closely related to bats and birds and the embryonic origin of the wings are different (Figure 12.8) </a:t>
            </a:r>
          </a:p>
          <a:p>
            <a:pPr marL="342900" indent="-342900">
              <a:buFont typeface="Arial" panose="020B0604020202020204" pitchFamily="34" charset="0"/>
              <a:buChar char="•"/>
            </a:pPr>
            <a:r>
              <a:rPr lang="en-US" dirty="0"/>
              <a:t>Similar traits can be either homologous or analogous. </a:t>
            </a:r>
          </a:p>
        </p:txBody>
      </p:sp>
    </p:spTree>
    <p:extLst>
      <p:ext uri="{BB962C8B-B14F-4D97-AF65-F5344CB8AC3E}">
        <p14:creationId xmlns:p14="http://schemas.microsoft.com/office/powerpoint/2010/main" val="3683994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t>Figure 12.8 analogous structures</a:t>
            </a:r>
          </a:p>
        </p:txBody>
      </p:sp>
      <p:pic>
        <p:nvPicPr>
          <p:cNvPr id="2" name="Figure" descr="Part A shows a bat wing, part B shows a bat wing, and part C shows a bee wing. All are similar in overall shape. However, the bird wing and bat wing are both made from homologous bones that are similar in appearance. The bee wing is made of a thin, membranous material rather than b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465" r="-41465"/>
          <a:stretch>
            <a:fillRect/>
          </a:stretch>
        </p:blipFill>
        <p:spPr>
          <a:xfrm>
            <a:off x="457201" y="1260881"/>
            <a:ext cx="8062913" cy="3500071"/>
          </a:xfrm>
        </p:spPr>
      </p:pic>
      <p:sp>
        <p:nvSpPr>
          <p:cNvPr id="7" name="Figure Legend"/>
          <p:cNvSpPr>
            <a:spLocks noGrp="1"/>
          </p:cNvSpPr>
          <p:nvPr>
            <p:ph type="body" sz="quarter" idx="14"/>
          </p:nvPr>
        </p:nvSpPr>
        <p:spPr/>
        <p:txBody>
          <a:bodyPr>
            <a:normAutofit fontScale="85000" lnSpcReduction="20000"/>
          </a:bodyPr>
          <a:lstStyle/>
          <a:p>
            <a:r>
              <a:rPr lang="en-US" sz="1600" dirty="0"/>
              <a:t>The wing of a honey bee is similar in shape to a bird wing and a bat wing and serves the same function (flight). The bird and bat wings are homologous structures. However, the honey bee wing has a different structure (it is made of a </a:t>
            </a:r>
            <a:r>
              <a:rPr lang="en-US" sz="1600" dirty="0" err="1"/>
              <a:t>chitinous</a:t>
            </a:r>
            <a:r>
              <a:rPr lang="en-US" sz="1600" dirty="0"/>
              <a:t> exoskeleton, not a boney endoskeleton) and embryonic origin. The bee and bird or bat wing types illustrate an analogy—similar structures that do not share an evolutionary history. (credit a photo: modification of work by U.S. BLM; credit b: modification of work by Steve </a:t>
            </a:r>
            <a:r>
              <a:rPr lang="en-US" sz="1600" dirty="0" err="1"/>
              <a:t>Hillebrand</a:t>
            </a:r>
            <a:r>
              <a:rPr lang="en-US" sz="1600" dirty="0"/>
              <a:t>, USFWS; credit c: modification of work by Jon Sullivan)</a:t>
            </a:r>
          </a:p>
        </p:txBody>
      </p:sp>
      <p:sp>
        <p:nvSpPr>
          <p:cNvPr id="6" name="Disclaimer">
            <a:extLst>
              <a:ext uri="{FF2B5EF4-FFF2-40B4-BE49-F238E27FC236}">
                <a16:creationId xmlns:a16="http://schemas.microsoft.com/office/drawing/2014/main" id="{8863E5C6-CADA-4FF0-ADB8-8A9511BADA0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1A21657D-FB42-444F-8CF5-7BAAFC7BED0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276238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smtClean="0"/>
              <a:t>PHYLOGENETIC Concept </a:t>
            </a:r>
            <a:r>
              <a:rPr lang="en-US" dirty="0"/>
              <a:t>in action </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4806715"/>
          </a:xfrm>
        </p:spPr>
        <p:txBody>
          <a:bodyPr/>
          <a:lstStyle/>
          <a:p>
            <a:r>
              <a:rPr lang="en-US" dirty="0"/>
              <a:t>This website has several examples to show how appearances can be misleading in understanding the phylogenetic relationships of organisms.  </a:t>
            </a:r>
          </a:p>
          <a:p>
            <a:endParaRPr lang="en-US" dirty="0"/>
          </a:p>
          <a:p>
            <a:r>
              <a:rPr lang="en-US" dirty="0">
                <a:solidFill>
                  <a:srgbClr val="212F62"/>
                </a:solidFill>
                <a:hlinkClick r:id="rId2">
                  <a:extLst>
                    <a:ext uri="{A12FA001-AC4F-418D-AE19-62706E023703}">
                      <ahyp:hlinkClr xmlns:ahyp="http://schemas.microsoft.com/office/drawing/2018/hyperlinkcolor" xmlns="" val="tx"/>
                    </a:ext>
                  </a:extLst>
                </a:hlinkClick>
              </a:rPr>
              <a:t>http://openstaxcollege.org/l/relationships2</a:t>
            </a:r>
            <a:endParaRPr lang="en-US" dirty="0">
              <a:solidFill>
                <a:srgbClr val="212F6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p>
          <a:p>
            <a:endParaRPr lang="en-US" dirty="0"/>
          </a:p>
          <a:p>
            <a:endParaRPr lang="en-US" dirty="0"/>
          </a:p>
        </p:txBody>
      </p:sp>
    </p:spTree>
    <p:extLst>
      <p:ext uri="{BB962C8B-B14F-4D97-AF65-F5344CB8AC3E}">
        <p14:creationId xmlns:p14="http://schemas.microsoft.com/office/powerpoint/2010/main" val="1343594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fontScale="90000"/>
          </a:bodyPr>
          <a:lstStyle/>
          <a:p>
            <a:r>
              <a:rPr lang="en-US" dirty="0"/>
              <a:t>Determining evolutionary </a:t>
            </a:r>
            <a:br>
              <a:rPr lang="en-US" dirty="0"/>
            </a:br>
            <a:r>
              <a:rPr lang="en-US" dirty="0" smtClean="0"/>
              <a:t>relationships 2 OF 3 </a:t>
            </a:r>
            <a:r>
              <a:rPr lang="en-US" dirty="0"/>
              <a:t>(12.2)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5234473"/>
          </a:xfrm>
        </p:spPr>
        <p:txBody>
          <a:bodyPr>
            <a:normAutofit/>
          </a:bodyPr>
          <a:lstStyle/>
          <a:p>
            <a:pPr marL="342900" indent="-342900">
              <a:buFont typeface="Arial" panose="020B0604020202020204" pitchFamily="34" charset="0"/>
              <a:buChar char="•"/>
            </a:pPr>
            <a:r>
              <a:rPr lang="en-US" b="1" dirty="0">
                <a:solidFill>
                  <a:srgbClr val="6CB255"/>
                </a:solidFill>
              </a:rPr>
              <a:t>Molecular systematics </a:t>
            </a:r>
            <a:r>
              <a:rPr lang="en-US" dirty="0"/>
              <a:t>is using molecular evidence to identify phylogenetic relationships </a:t>
            </a:r>
          </a:p>
          <a:p>
            <a:pPr marL="1074420" lvl="1" indent="-342900">
              <a:buFont typeface="Arial" panose="020B0604020202020204" pitchFamily="34" charset="0"/>
              <a:buChar char="•"/>
            </a:pPr>
            <a:r>
              <a:rPr lang="en-US" dirty="0"/>
              <a:t>Involves the use of DNA sequencing, amino acid sequences of proteins and other molecular measures </a:t>
            </a:r>
          </a:p>
          <a:p>
            <a:pPr marL="1074420" lvl="1" indent="-342900">
              <a:buFont typeface="Arial" panose="020B0604020202020204" pitchFamily="34" charset="0"/>
              <a:buChar char="•"/>
            </a:pPr>
            <a:r>
              <a:rPr lang="en-US" dirty="0"/>
              <a:t>Confirms many earlier classifications and also uncovers previously made errors </a:t>
            </a:r>
          </a:p>
          <a:p>
            <a:pPr marL="342900" indent="-342900">
              <a:buFont typeface="Arial" panose="020B0604020202020204" pitchFamily="34" charset="0"/>
              <a:buChar char="•"/>
            </a:pPr>
            <a:r>
              <a:rPr lang="en-US" dirty="0"/>
              <a:t>Phylogenies assume that the more similar the sequences are in two organisms, the more closely related they are </a:t>
            </a:r>
          </a:p>
          <a:p>
            <a:pPr marL="342900" indent="-342900">
              <a:buFont typeface="Arial" panose="020B0604020202020204" pitchFamily="34" charset="0"/>
              <a:buChar char="•"/>
            </a:pPr>
            <a:r>
              <a:rPr lang="en-US" dirty="0"/>
              <a:t>Different genes evolve at different rates and this affects the level at which they are useful at identifying relationships </a:t>
            </a:r>
          </a:p>
          <a:p>
            <a:pPr marL="1074420" lvl="1" indent="-342900">
              <a:buFont typeface="Arial" panose="020B0604020202020204" pitchFamily="34" charset="0"/>
              <a:buChar char="•"/>
            </a:pPr>
            <a:r>
              <a:rPr lang="en-US" dirty="0"/>
              <a:t>Rapidly evolving sequences are useful for determining relationships among closely related species</a:t>
            </a:r>
          </a:p>
          <a:p>
            <a:pPr marL="1074420" lvl="1" indent="-342900">
              <a:buFont typeface="Arial" panose="020B0604020202020204" pitchFamily="34" charset="0"/>
              <a:buChar char="•"/>
            </a:pPr>
            <a:r>
              <a:rPr lang="en-US" dirty="0"/>
              <a:t>More slowly evolving sequences are useful for determining relationships between distantly related species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597545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fontScale="90000"/>
          </a:bodyPr>
          <a:lstStyle/>
          <a:p>
            <a:r>
              <a:rPr lang="en-US" dirty="0"/>
              <a:t>Determining evolutionary </a:t>
            </a:r>
            <a:br>
              <a:rPr lang="en-US" dirty="0"/>
            </a:br>
            <a:r>
              <a:rPr lang="en-US" dirty="0" smtClean="0"/>
              <a:t>relationships 3 OF 3 </a:t>
            </a:r>
            <a:r>
              <a:rPr lang="en-US" dirty="0"/>
              <a:t>(12.2)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4844037"/>
          </a:xfrm>
        </p:spPr>
        <p:txBody>
          <a:bodyPr/>
          <a:lstStyle/>
          <a:p>
            <a:pPr marL="342900" indent="-342900">
              <a:buFont typeface="Arial" panose="020B0604020202020204" pitchFamily="34" charset="0"/>
              <a:buChar char="•"/>
            </a:pPr>
            <a:r>
              <a:rPr lang="en-US" b="1" dirty="0"/>
              <a:t>Why does phylogeny matter?</a:t>
            </a:r>
          </a:p>
          <a:p>
            <a:pPr marL="342900" indent="-342900">
              <a:buFont typeface="Arial" panose="020B0604020202020204" pitchFamily="34" charset="0"/>
              <a:buChar char="•"/>
            </a:pPr>
            <a:r>
              <a:rPr lang="en-US" dirty="0"/>
              <a:t>Phylogeny enhances our understanding of the evolutionary history of species</a:t>
            </a:r>
          </a:p>
          <a:p>
            <a:pPr marL="342900" indent="-342900">
              <a:buFont typeface="Arial" panose="020B0604020202020204" pitchFamily="34" charset="0"/>
              <a:buChar char="•"/>
            </a:pPr>
            <a:r>
              <a:rPr lang="en-US" dirty="0"/>
              <a:t>It also has numerous practical applications like helping us understand the evolution and transmission of disease and helping us make decisions about conservation efforts</a:t>
            </a:r>
          </a:p>
          <a:p>
            <a:pPr marL="107442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184375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a:bodyPr>
          <a:lstStyle/>
          <a:p>
            <a:r>
              <a:rPr lang="en-US" dirty="0"/>
              <a:t>Building phylogenetic </a:t>
            </a:r>
            <a:r>
              <a:rPr lang="en-US" dirty="0" smtClean="0"/>
              <a:t>trees 1 OF 3 </a:t>
            </a:r>
            <a:r>
              <a:rPr lang="en-US" dirty="0"/>
              <a:t>(12.2)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4844037"/>
          </a:xfrm>
        </p:spPr>
        <p:txBody>
          <a:bodyPr/>
          <a:lstStyle/>
          <a:p>
            <a:pPr marL="342900" indent="-342900">
              <a:buFont typeface="Arial" panose="020B0604020202020204" pitchFamily="34" charset="0"/>
              <a:buChar char="•"/>
            </a:pPr>
            <a:r>
              <a:rPr lang="en-US" dirty="0"/>
              <a:t>The most accepted method currently for constructing phylogenetic trees is called </a:t>
            </a:r>
            <a:r>
              <a:rPr lang="en-US" b="1" dirty="0">
                <a:solidFill>
                  <a:srgbClr val="6CB255"/>
                </a:solidFill>
              </a:rPr>
              <a:t>cladistics</a:t>
            </a:r>
            <a:r>
              <a:rPr lang="en-US" dirty="0"/>
              <a:t>.  </a:t>
            </a:r>
          </a:p>
          <a:p>
            <a:pPr marL="342900" indent="-342900">
              <a:buFont typeface="Arial" panose="020B0604020202020204" pitchFamily="34" charset="0"/>
              <a:buChar char="•"/>
            </a:pPr>
            <a:r>
              <a:rPr lang="en-US" dirty="0"/>
              <a:t>Cladistics sorts organisms into </a:t>
            </a:r>
            <a:r>
              <a:rPr lang="en-US" b="1" dirty="0">
                <a:solidFill>
                  <a:srgbClr val="6CB255"/>
                </a:solidFill>
              </a:rPr>
              <a:t>clades,</a:t>
            </a:r>
            <a:r>
              <a:rPr lang="en-US" dirty="0"/>
              <a:t> which are groups of organisms that are most closely related to each other and the ancestor from which they are descended.</a:t>
            </a:r>
          </a:p>
          <a:p>
            <a:pPr marL="1074420" lvl="1" indent="-342900">
              <a:buFont typeface="Arial" panose="020B0604020202020204" pitchFamily="34" charset="0"/>
              <a:buChar char="•"/>
            </a:pPr>
            <a:r>
              <a:rPr lang="en-US" dirty="0"/>
              <a:t>A clade is also called a </a:t>
            </a:r>
            <a:r>
              <a:rPr lang="en-US" b="1" dirty="0">
                <a:solidFill>
                  <a:srgbClr val="6CB255"/>
                </a:solidFill>
              </a:rPr>
              <a:t>monophyletic group </a:t>
            </a:r>
            <a:r>
              <a:rPr lang="en-US" dirty="0"/>
              <a:t>and must include the ancestral species and all of the descendants from a branch point. </a:t>
            </a:r>
          </a:p>
          <a:p>
            <a:pPr marL="1074420" lvl="1" indent="-342900">
              <a:buFont typeface="Arial" panose="020B0604020202020204" pitchFamily="34" charset="0"/>
              <a:buChar char="•"/>
            </a:pPr>
            <a:r>
              <a:rPr lang="en-US" dirty="0"/>
              <a:t>For example, in Figure 12.9, all the organisms in the shaded region evolved from a single ancestor that had amniotic eggs.  </a:t>
            </a:r>
          </a:p>
        </p:txBody>
      </p:sp>
    </p:spTree>
    <p:extLst>
      <p:ext uri="{BB962C8B-B14F-4D97-AF65-F5344CB8AC3E}">
        <p14:creationId xmlns:p14="http://schemas.microsoft.com/office/powerpoint/2010/main" val="41171107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fontScale="90000"/>
          </a:bodyPr>
          <a:lstStyle/>
          <a:p>
            <a:r>
              <a:rPr lang="en-US" dirty="0"/>
              <a:t>Figure 12.9 a phylogeny </a:t>
            </a:r>
            <a:br>
              <a:rPr lang="en-US" dirty="0"/>
            </a:br>
            <a:r>
              <a:rPr lang="en-US" dirty="0"/>
              <a:t>based on cladistics </a:t>
            </a:r>
          </a:p>
        </p:txBody>
      </p:sp>
      <p:pic>
        <p:nvPicPr>
          <p:cNvPr id="2" name="Figure" descr="Illustration shows the V-shaped Vertebrata clade, which includes lancelets, lamprey, fish, lizards, rabbits and humans. Lancelets are at the left tip of the V, and humans are at the right tip. Four more lines are drawn parallel to the lancelet line; each of these lines starts further up the right arm of the V than the next. At the end of each line, from left to right, are lampreys, fish, lizards, and rabbits. Lizards, rabbits and humans, which form a small V nested in the upper right corner of the Vertebrata V, are in the clade Amniota."/>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052" r="-10052"/>
          <a:stretch>
            <a:fillRect/>
          </a:stretch>
        </p:blipFill>
        <p:spPr>
          <a:xfrm>
            <a:off x="457199" y="1205416"/>
            <a:ext cx="8062913" cy="3500071"/>
          </a:xfrm>
        </p:spPr>
      </p:pic>
      <p:sp>
        <p:nvSpPr>
          <p:cNvPr id="7" name="Figure Legend"/>
          <p:cNvSpPr>
            <a:spLocks noGrp="1"/>
          </p:cNvSpPr>
          <p:nvPr>
            <p:ph type="body" sz="quarter" idx="14"/>
          </p:nvPr>
        </p:nvSpPr>
        <p:spPr/>
        <p:txBody>
          <a:bodyPr>
            <a:normAutofit/>
          </a:bodyPr>
          <a:lstStyle/>
          <a:p>
            <a:r>
              <a:rPr lang="en-US" sz="1600" dirty="0"/>
              <a:t>Lizards, rabbits, and humans all descend from a common ancestor in which the amniotic egg evolved. Thus, lizards, rabbits, and humans all belong to the clade </a:t>
            </a:r>
            <a:r>
              <a:rPr lang="en-US" sz="1600" dirty="0" err="1"/>
              <a:t>Amniota</a:t>
            </a:r>
            <a:r>
              <a:rPr lang="en-US" sz="1600" dirty="0"/>
              <a:t>. Vertebrata is a larger clade that also includes fish and lamprey.</a:t>
            </a:r>
          </a:p>
        </p:txBody>
      </p:sp>
      <p:sp>
        <p:nvSpPr>
          <p:cNvPr id="6" name="Disclaimer">
            <a:extLst>
              <a:ext uri="{FF2B5EF4-FFF2-40B4-BE49-F238E27FC236}">
                <a16:creationId xmlns:a16="http://schemas.microsoft.com/office/drawing/2014/main" id="{74A02E2D-426C-40EC-B050-091BC5CBFBA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F97FE66A-0BD3-40CD-B3B2-51690DB995D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864412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a:bodyPr>
          <a:lstStyle/>
          <a:p>
            <a:r>
              <a:rPr lang="en-US" dirty="0"/>
              <a:t>Building phylogenetic </a:t>
            </a:r>
            <a:r>
              <a:rPr lang="en-US" dirty="0" smtClean="0"/>
              <a:t>trees 2 OF 3 </a:t>
            </a:r>
            <a:r>
              <a:rPr lang="en-US" dirty="0"/>
              <a:t>(12.2)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199" y="1166327"/>
            <a:ext cx="8369559" cy="5374432"/>
          </a:xfrm>
        </p:spPr>
        <p:txBody>
          <a:bodyPr>
            <a:normAutofit lnSpcReduction="10000"/>
          </a:bodyPr>
          <a:lstStyle/>
          <a:p>
            <a:pPr marL="342900" indent="-342900">
              <a:buFont typeface="Arial" panose="020B0604020202020204" pitchFamily="34" charset="0"/>
              <a:buChar char="•"/>
            </a:pPr>
            <a:r>
              <a:rPr lang="en-US" dirty="0"/>
              <a:t>Cladistics relies on 3 assumptions:</a:t>
            </a:r>
          </a:p>
          <a:p>
            <a:pPr marL="1074420" lvl="1" indent="-342900">
              <a:buFont typeface="Arial" panose="020B0604020202020204" pitchFamily="34" charset="0"/>
              <a:buChar char="•"/>
            </a:pPr>
            <a:r>
              <a:rPr lang="en-US" dirty="0"/>
              <a:t>Living things are related by descent from a common ancestor</a:t>
            </a:r>
          </a:p>
          <a:p>
            <a:pPr marL="1074420" lvl="1" indent="-342900">
              <a:buFont typeface="Arial" panose="020B0604020202020204" pitchFamily="34" charset="0"/>
              <a:buChar char="•"/>
            </a:pPr>
            <a:r>
              <a:rPr lang="en-US" dirty="0"/>
              <a:t>Speciation occurs by splits of one species into two </a:t>
            </a:r>
          </a:p>
          <a:p>
            <a:pPr marL="1074420" lvl="1" indent="-342900">
              <a:buFont typeface="Arial" panose="020B0604020202020204" pitchFamily="34" charset="0"/>
              <a:buChar char="•"/>
            </a:pPr>
            <a:r>
              <a:rPr lang="en-US" dirty="0"/>
              <a:t>Traits change enough over time to be considered to be in a different state and one can identify the direction of change for a state</a:t>
            </a:r>
          </a:p>
          <a:p>
            <a:pPr marL="342900" indent="-342900">
              <a:buFont typeface="Arial" panose="020B0604020202020204" pitchFamily="34" charset="0"/>
              <a:buChar char="•"/>
            </a:pPr>
            <a:r>
              <a:rPr lang="en-US" dirty="0"/>
              <a:t>If a characteristic is found in all members of a group, it is called a </a:t>
            </a:r>
            <a:r>
              <a:rPr lang="en-US" b="1" dirty="0">
                <a:solidFill>
                  <a:srgbClr val="6CB255"/>
                </a:solidFill>
              </a:rPr>
              <a:t>shared ancestral character</a:t>
            </a:r>
            <a:r>
              <a:rPr lang="en-US" dirty="0"/>
              <a:t>.  These are not useful in cladistics.  </a:t>
            </a:r>
          </a:p>
          <a:p>
            <a:pPr marL="342900" indent="-342900">
              <a:buFont typeface="Arial" panose="020B0604020202020204" pitchFamily="34" charset="0"/>
              <a:buChar char="•"/>
            </a:pPr>
            <a:r>
              <a:rPr lang="en-US" dirty="0"/>
              <a:t>If a characteristic is shared only by a certain group of organisms (only some of the organisms), it is called a </a:t>
            </a:r>
            <a:r>
              <a:rPr lang="en-US" b="1" dirty="0">
                <a:solidFill>
                  <a:srgbClr val="6CB255"/>
                </a:solidFill>
              </a:rPr>
              <a:t>shared derived character</a:t>
            </a:r>
            <a:r>
              <a:rPr lang="en-US" dirty="0"/>
              <a:t>.  </a:t>
            </a:r>
          </a:p>
          <a:p>
            <a:pPr marL="1074420" lvl="1" indent="-342900">
              <a:buFont typeface="Arial" panose="020B0604020202020204" pitchFamily="34" charset="0"/>
              <a:buChar char="•"/>
            </a:pPr>
            <a:r>
              <a:rPr lang="en-US" dirty="0"/>
              <a:t>Shared derived characters have changed some during descent</a:t>
            </a:r>
          </a:p>
          <a:p>
            <a:pPr marL="1074420" lvl="1" indent="-342900">
              <a:buFont typeface="Arial" panose="020B0604020202020204" pitchFamily="34" charset="0"/>
              <a:buChar char="•"/>
            </a:pPr>
            <a:r>
              <a:rPr lang="en-US" dirty="0"/>
              <a:t>Only shared derived characters should be used in cladistics</a:t>
            </a:r>
          </a:p>
          <a:p>
            <a:pPr marL="1074420" lvl="1" indent="-342900">
              <a:buFont typeface="Arial" panose="020B0604020202020204" pitchFamily="34" charset="0"/>
              <a:buChar char="•"/>
            </a:pPr>
            <a:r>
              <a:rPr lang="en-US" dirty="0"/>
              <a:t>For example, the amniotic egg in Figure 12.9 is derived because only the lizard, rabbit and human have it, and are thus more closely related.  </a:t>
            </a:r>
          </a:p>
        </p:txBody>
      </p:sp>
    </p:spTree>
    <p:extLst>
      <p:ext uri="{BB962C8B-B14F-4D97-AF65-F5344CB8AC3E}">
        <p14:creationId xmlns:p14="http://schemas.microsoft.com/office/powerpoint/2010/main" val="4112359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68152-763F-46C7-A697-BDB8A1BF2076}"/>
              </a:ext>
            </a:extLst>
          </p:cNvPr>
          <p:cNvSpPr>
            <a:spLocks noGrp="1"/>
          </p:cNvSpPr>
          <p:nvPr>
            <p:ph type="title"/>
          </p:nvPr>
        </p:nvSpPr>
        <p:spPr/>
        <p:txBody>
          <a:bodyPr>
            <a:normAutofit/>
          </a:bodyPr>
          <a:lstStyle/>
          <a:p>
            <a:r>
              <a:rPr lang="en-US" dirty="0"/>
              <a:t>Building phylogenetic </a:t>
            </a:r>
            <a:r>
              <a:rPr lang="en-US" dirty="0" smtClean="0"/>
              <a:t>trees 3 OF 3 </a:t>
            </a:r>
            <a:r>
              <a:rPr lang="en-US" dirty="0"/>
              <a:t>(12.2)</a:t>
            </a:r>
          </a:p>
        </p:txBody>
      </p:sp>
      <p:sp>
        <p:nvSpPr>
          <p:cNvPr id="4" name="Text Placeholder 3">
            <a:extLst>
              <a:ext uri="{FF2B5EF4-FFF2-40B4-BE49-F238E27FC236}">
                <a16:creationId xmlns:a16="http://schemas.microsoft.com/office/drawing/2014/main" id="{02E1046D-0A3C-41FA-8A6D-F6D7B8CF81E9}"/>
              </a:ext>
            </a:extLst>
          </p:cNvPr>
          <p:cNvSpPr>
            <a:spLocks noGrp="1"/>
          </p:cNvSpPr>
          <p:nvPr>
            <p:ph type="body" sz="quarter" idx="14"/>
          </p:nvPr>
        </p:nvSpPr>
        <p:spPr>
          <a:xfrm>
            <a:off x="457200" y="1166327"/>
            <a:ext cx="8062912" cy="4844037"/>
          </a:xfrm>
        </p:spPr>
        <p:txBody>
          <a:bodyPr>
            <a:normAutofit fontScale="92500" lnSpcReduction="10000"/>
          </a:bodyPr>
          <a:lstStyle/>
          <a:p>
            <a:pPr marL="342900" indent="-342900">
              <a:buFont typeface="Arial" panose="020B0604020202020204" pitchFamily="34" charset="0"/>
              <a:buChar char="•"/>
            </a:pPr>
            <a:r>
              <a:rPr lang="en-US" dirty="0"/>
              <a:t>Usually computers generate phylogenetic trees using cladistics.  </a:t>
            </a:r>
          </a:p>
          <a:p>
            <a:pPr marL="342900" indent="-342900">
              <a:buFont typeface="Arial" panose="020B0604020202020204" pitchFamily="34" charset="0"/>
              <a:buChar char="•"/>
            </a:pPr>
            <a:r>
              <a:rPr lang="en-US" dirty="0"/>
              <a:t>It there is more than one way to construct the tree based on the data, the principle of maximum parsimony is used.  </a:t>
            </a:r>
          </a:p>
          <a:p>
            <a:pPr marL="342900" indent="-342900">
              <a:buFont typeface="Arial" panose="020B0604020202020204" pitchFamily="34" charset="0"/>
              <a:buChar char="•"/>
            </a:pPr>
            <a:r>
              <a:rPr lang="en-US" b="1" dirty="0">
                <a:solidFill>
                  <a:srgbClr val="6CB255"/>
                </a:solidFill>
              </a:rPr>
              <a:t>Maximum parsimony </a:t>
            </a:r>
            <a:r>
              <a:rPr lang="en-US" dirty="0"/>
              <a:t>means that the simplest, most obvious way with the least number of steps is used to construct the tree.  </a:t>
            </a:r>
          </a:p>
          <a:p>
            <a:pPr marL="342900" indent="-342900">
              <a:buFont typeface="Arial" panose="020B0604020202020204" pitchFamily="34" charset="0"/>
              <a:buChar char="•"/>
            </a:pPr>
            <a:endParaRPr lang="en-US" dirty="0"/>
          </a:p>
          <a:p>
            <a:endParaRPr lang="en-US" dirty="0"/>
          </a:p>
          <a:p>
            <a:r>
              <a:rPr lang="en-US" sz="2800" b="1" dirty="0">
                <a:solidFill>
                  <a:srgbClr val="6CB255"/>
                </a:solidFill>
              </a:rPr>
              <a:t>Concept in Action</a:t>
            </a:r>
          </a:p>
          <a:p>
            <a:r>
              <a:rPr lang="en-US" sz="2200" dirty="0"/>
              <a:t>Go to the website below to learn how maximum parsimony is used to create phylogenetic trees.  </a:t>
            </a:r>
          </a:p>
          <a:p>
            <a:endParaRPr lang="en-US" sz="2400" dirty="0"/>
          </a:p>
          <a:p>
            <a:r>
              <a:rPr lang="en-US" sz="2400" dirty="0">
                <a:solidFill>
                  <a:schemeClr val="tx2"/>
                </a:solidFill>
                <a:hlinkClick r:id="rId2">
                  <a:extLst>
                    <a:ext uri="{A12FA001-AC4F-418D-AE19-62706E023703}">
                      <ahyp:hlinkClr xmlns:ahyp="http://schemas.microsoft.com/office/drawing/2018/hyperlinkcolor" xmlns="" val="tx"/>
                    </a:ext>
                  </a:extLst>
                </a:hlinkClick>
              </a:rPr>
              <a:t>http://openstaxcollege.org/l/parsimony2</a:t>
            </a:r>
            <a:endParaRPr lang="en-US" sz="2400" dirty="0">
              <a:solidFill>
                <a:schemeClr val="tx2"/>
              </a:solidFill>
            </a:endParaRPr>
          </a:p>
          <a:p>
            <a:endParaRPr lang="en-US" sz="2400" dirty="0">
              <a:solidFill>
                <a:srgbClr val="212F62"/>
              </a:solidFill>
            </a:endParaRPr>
          </a:p>
          <a:p>
            <a:endParaRPr lang="en-US" sz="2800" dirty="0">
              <a:solidFill>
                <a:schemeClr val="tx2"/>
              </a:solidFill>
            </a:endParaRPr>
          </a:p>
          <a:p>
            <a:endParaRPr lang="en-US" sz="2800" b="1" dirty="0">
              <a:solidFill>
                <a:schemeClr val="tx1"/>
              </a:solidFill>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957750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3A77-9DEA-4D9D-8463-AE8A4F9F799E}"/>
              </a:ext>
            </a:extLst>
          </p:cNvPr>
          <p:cNvSpPr>
            <a:spLocks noGrp="1"/>
          </p:cNvSpPr>
          <p:nvPr>
            <p:ph type="title"/>
          </p:nvPr>
        </p:nvSpPr>
        <p:spPr/>
        <p:txBody>
          <a:bodyPr/>
          <a:lstStyle/>
          <a:p>
            <a:r>
              <a:rPr lang="en-US" dirty="0"/>
              <a:t>Organizing life on </a:t>
            </a:r>
            <a:r>
              <a:rPr lang="en-US" dirty="0" smtClean="0"/>
              <a:t>earth 1 OF 2 </a:t>
            </a:r>
            <a:r>
              <a:rPr lang="en-US" dirty="0"/>
              <a:t>(12.1)</a:t>
            </a:r>
          </a:p>
        </p:txBody>
      </p:sp>
      <p:sp>
        <p:nvSpPr>
          <p:cNvPr id="4" name="Text Placeholder 3">
            <a:extLst>
              <a:ext uri="{FF2B5EF4-FFF2-40B4-BE49-F238E27FC236}">
                <a16:creationId xmlns:a16="http://schemas.microsoft.com/office/drawing/2014/main" id="{23E47631-2D06-443A-9539-7091D652FB84}"/>
              </a:ext>
            </a:extLst>
          </p:cNvPr>
          <p:cNvSpPr>
            <a:spLocks noGrp="1"/>
          </p:cNvSpPr>
          <p:nvPr>
            <p:ph type="body" sz="quarter" idx="14"/>
          </p:nvPr>
        </p:nvSpPr>
        <p:spPr>
          <a:xfrm>
            <a:off x="457200" y="1119673"/>
            <a:ext cx="8062912" cy="4890691"/>
          </a:xfrm>
        </p:spPr>
        <p:txBody>
          <a:bodyPr/>
          <a:lstStyle/>
          <a:p>
            <a:pPr marL="342900" indent="-342900">
              <a:buFont typeface="Arial" panose="020B0604020202020204" pitchFamily="34" charset="0"/>
              <a:buChar char="•"/>
            </a:pPr>
            <a:r>
              <a:rPr lang="en-US" dirty="0"/>
              <a:t>All life on earth evolved from a common ancestor.</a:t>
            </a:r>
          </a:p>
          <a:p>
            <a:pPr marL="342900" indent="-342900">
              <a:buFont typeface="Arial" panose="020B0604020202020204" pitchFamily="34" charset="0"/>
              <a:buChar char="•"/>
            </a:pPr>
            <a:r>
              <a:rPr lang="en-US" dirty="0"/>
              <a:t>Biologists map how organisms are related by constructing </a:t>
            </a:r>
            <a:r>
              <a:rPr lang="en-US" b="1" dirty="0">
                <a:solidFill>
                  <a:srgbClr val="6CB255"/>
                </a:solidFill>
              </a:rPr>
              <a:t>phylogenetic trees</a:t>
            </a:r>
            <a:r>
              <a:rPr lang="en-US" dirty="0"/>
              <a:t>, which show when organisms evolved and shows relationships among different organisms (Figure 12.2). </a:t>
            </a:r>
          </a:p>
          <a:p>
            <a:pPr marL="342900" indent="-342900">
              <a:buFont typeface="Arial" panose="020B0604020202020204" pitchFamily="34" charset="0"/>
              <a:buChar char="•"/>
            </a:pPr>
            <a:r>
              <a:rPr lang="en-US" dirty="0"/>
              <a:t>The 3 domains of life (Archaea, Bacteria and Eukarya) arise from a single point, diverge and then branch repeatedly.</a:t>
            </a:r>
          </a:p>
          <a:p>
            <a:pPr marL="342900" indent="-342900">
              <a:buFont typeface="Arial" panose="020B0604020202020204" pitchFamily="34" charset="0"/>
              <a:buChar char="•"/>
            </a:pPr>
            <a:r>
              <a:rPr lang="en-US" dirty="0"/>
              <a:t>In a phylogenetic tree, the pathway can be traced from the origin of life to any individual species.</a:t>
            </a:r>
          </a:p>
          <a:p>
            <a:pPr marL="342900" indent="-342900">
              <a:buFont typeface="Arial" panose="020B0604020202020204" pitchFamily="34" charset="0"/>
              <a:buChar char="•"/>
            </a:pPr>
            <a:r>
              <a:rPr lang="en-US" dirty="0"/>
              <a:t>Also, by starting at a single species and tracing back to any branch point, the organisms related to it can be identified.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147290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A285-CB24-4FF6-B611-A52C469D6D0F}"/>
              </a:ext>
            </a:extLst>
          </p:cNvPr>
          <p:cNvSpPr>
            <a:spLocks noGrp="1"/>
          </p:cNvSpPr>
          <p:nvPr>
            <p:ph type="title"/>
          </p:nvPr>
        </p:nvSpPr>
        <p:spPr/>
        <p:txBody>
          <a:bodyPr/>
          <a:lstStyle/>
          <a:p>
            <a:r>
              <a:rPr lang="en-US" dirty="0"/>
              <a:t>Vocabulary </a:t>
            </a:r>
          </a:p>
        </p:txBody>
      </p:sp>
      <p:sp>
        <p:nvSpPr>
          <p:cNvPr id="4" name="Text Placeholder 3">
            <a:extLst>
              <a:ext uri="{FF2B5EF4-FFF2-40B4-BE49-F238E27FC236}">
                <a16:creationId xmlns:a16="http://schemas.microsoft.com/office/drawing/2014/main" id="{B0976463-C82E-468C-B56A-86552C46BB2E}"/>
              </a:ext>
            </a:extLst>
          </p:cNvPr>
          <p:cNvSpPr>
            <a:spLocks noGrp="1"/>
          </p:cNvSpPr>
          <p:nvPr>
            <p:ph type="body" sz="quarter" idx="14"/>
          </p:nvPr>
        </p:nvSpPr>
        <p:spPr>
          <a:xfrm>
            <a:off x="457200" y="1045029"/>
            <a:ext cx="8062912" cy="5457371"/>
          </a:xfrm>
        </p:spPr>
        <p:txBody>
          <a:bodyPr numCol="2">
            <a:normAutofit/>
          </a:bodyPr>
          <a:lstStyle/>
          <a:p>
            <a:pPr marL="342900" indent="-342900">
              <a:buFont typeface="Arial" panose="020B0604020202020204" pitchFamily="34" charset="0"/>
              <a:buChar char="•"/>
            </a:pPr>
            <a:r>
              <a:rPr lang="en-US" dirty="0"/>
              <a:t>Analogous structure</a:t>
            </a:r>
          </a:p>
          <a:p>
            <a:pPr marL="342900" indent="-342900">
              <a:buFont typeface="Arial" panose="020B0604020202020204" pitchFamily="34" charset="0"/>
              <a:buChar char="•"/>
            </a:pPr>
            <a:r>
              <a:rPr lang="en-US" dirty="0"/>
              <a:t>Binomial nomenclature</a:t>
            </a:r>
          </a:p>
          <a:p>
            <a:pPr marL="342900" indent="-342900">
              <a:buFont typeface="Arial" panose="020B0604020202020204" pitchFamily="34" charset="0"/>
              <a:buChar char="•"/>
            </a:pPr>
            <a:r>
              <a:rPr lang="en-US" dirty="0"/>
              <a:t>Branch point</a:t>
            </a:r>
          </a:p>
          <a:p>
            <a:pPr marL="342900" indent="-342900">
              <a:buFont typeface="Arial" panose="020B0604020202020204" pitchFamily="34" charset="0"/>
              <a:buChar char="•"/>
            </a:pPr>
            <a:r>
              <a:rPr lang="en-US" dirty="0"/>
              <a:t>Clade</a:t>
            </a:r>
          </a:p>
          <a:p>
            <a:pPr marL="342900" indent="-342900">
              <a:buFont typeface="Arial" panose="020B0604020202020204" pitchFamily="34" charset="0"/>
              <a:buChar char="•"/>
            </a:pPr>
            <a:r>
              <a:rPr lang="en-US" dirty="0"/>
              <a:t>Cladistics</a:t>
            </a:r>
          </a:p>
          <a:p>
            <a:pPr marL="342900" indent="-342900">
              <a:buFont typeface="Arial" panose="020B0604020202020204" pitchFamily="34" charset="0"/>
              <a:buChar char="•"/>
            </a:pPr>
            <a:r>
              <a:rPr lang="en-US" dirty="0"/>
              <a:t>Domain</a:t>
            </a:r>
          </a:p>
          <a:p>
            <a:pPr marL="342900" indent="-342900">
              <a:buFont typeface="Arial" panose="020B0604020202020204" pitchFamily="34" charset="0"/>
              <a:buChar char="•"/>
            </a:pPr>
            <a:r>
              <a:rPr lang="en-US" dirty="0"/>
              <a:t>Kingdom</a:t>
            </a:r>
          </a:p>
          <a:p>
            <a:pPr marL="342900" indent="-342900">
              <a:buFont typeface="Arial" panose="020B0604020202020204" pitchFamily="34" charset="0"/>
              <a:buChar char="•"/>
            </a:pPr>
            <a:r>
              <a:rPr lang="en-US" dirty="0"/>
              <a:t>Maximum parsimony</a:t>
            </a:r>
          </a:p>
          <a:p>
            <a:pPr marL="342900" indent="-342900">
              <a:buFont typeface="Arial" panose="020B0604020202020204" pitchFamily="34" charset="0"/>
              <a:buChar char="•"/>
            </a:pPr>
            <a:r>
              <a:rPr lang="en-US" dirty="0"/>
              <a:t>Molecular systematics</a:t>
            </a:r>
          </a:p>
          <a:p>
            <a:pPr marL="342900" indent="-342900">
              <a:buFont typeface="Arial" panose="020B0604020202020204" pitchFamily="34" charset="0"/>
              <a:buChar char="•"/>
            </a:pPr>
            <a:r>
              <a:rPr lang="en-US" dirty="0"/>
              <a:t>Monophyletic group</a:t>
            </a:r>
          </a:p>
          <a:p>
            <a:pPr marL="342900" indent="-342900">
              <a:buFont typeface="Arial" panose="020B0604020202020204" pitchFamily="34" charset="0"/>
              <a:buChar char="•"/>
            </a:pPr>
            <a:r>
              <a:rPr lang="en-US" dirty="0"/>
              <a:t>Phylogenetic tree</a:t>
            </a:r>
          </a:p>
          <a:p>
            <a:pPr marL="342900" indent="-342900">
              <a:buFont typeface="Arial" panose="020B0604020202020204" pitchFamily="34" charset="0"/>
              <a:buChar char="•"/>
            </a:pPr>
            <a:r>
              <a:rPr lang="en-US" dirty="0"/>
              <a:t>Phylogeny</a:t>
            </a:r>
          </a:p>
          <a:p>
            <a:pPr marL="342900" indent="-342900">
              <a:buFont typeface="Arial" panose="020B0604020202020204" pitchFamily="34" charset="0"/>
              <a:buChar char="•"/>
            </a:pPr>
            <a:r>
              <a:rPr lang="en-US" dirty="0"/>
              <a:t>Rooted</a:t>
            </a:r>
          </a:p>
          <a:p>
            <a:pPr marL="342900" indent="-342900">
              <a:buFont typeface="Arial" panose="020B0604020202020204" pitchFamily="34" charset="0"/>
              <a:buChar char="•"/>
            </a:pPr>
            <a:r>
              <a:rPr lang="en-US" dirty="0"/>
              <a:t>Shared ancestral character</a:t>
            </a:r>
          </a:p>
          <a:p>
            <a:pPr marL="342900" indent="-342900">
              <a:buFont typeface="Arial" panose="020B0604020202020204" pitchFamily="34" charset="0"/>
              <a:buChar char="•"/>
            </a:pPr>
            <a:r>
              <a:rPr lang="en-US" dirty="0"/>
              <a:t>Shared derived character</a:t>
            </a:r>
          </a:p>
          <a:p>
            <a:pPr marL="342900" indent="-342900">
              <a:buFont typeface="Arial" panose="020B0604020202020204" pitchFamily="34" charset="0"/>
              <a:buChar char="•"/>
            </a:pPr>
            <a:r>
              <a:rPr lang="en-US" dirty="0"/>
              <a:t>Sister taxa</a:t>
            </a:r>
          </a:p>
          <a:p>
            <a:pPr marL="342900" indent="-342900">
              <a:buFont typeface="Arial" panose="020B0604020202020204" pitchFamily="34" charset="0"/>
              <a:buChar char="•"/>
            </a:pPr>
            <a:r>
              <a:rPr lang="en-US" dirty="0"/>
              <a:t>Species</a:t>
            </a:r>
          </a:p>
          <a:p>
            <a:pPr marL="342900" indent="-342900">
              <a:buFont typeface="Arial" panose="020B0604020202020204" pitchFamily="34" charset="0"/>
              <a:buChar char="•"/>
            </a:pPr>
            <a:r>
              <a:rPr lang="en-US" dirty="0"/>
              <a:t>Systematics</a:t>
            </a:r>
          </a:p>
          <a:p>
            <a:pPr marL="342900" indent="-342900">
              <a:buFont typeface="Arial" panose="020B0604020202020204" pitchFamily="34" charset="0"/>
              <a:buChar char="•"/>
            </a:pPr>
            <a:r>
              <a:rPr lang="en-US" dirty="0"/>
              <a:t>Taxon</a:t>
            </a:r>
          </a:p>
          <a:p>
            <a:pPr marL="342900" indent="-342900">
              <a:buFont typeface="Arial" panose="020B0604020202020204" pitchFamily="34" charset="0"/>
              <a:buChar char="•"/>
            </a:pPr>
            <a:r>
              <a:rPr lang="en-US" dirty="0"/>
              <a:t>Taxonomy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74780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t>Figure 12.2 tree of life </a:t>
            </a:r>
          </a:p>
        </p:txBody>
      </p:sp>
      <p:pic>
        <p:nvPicPr>
          <p:cNvPr id="2" name="Figure" descr="This phylogenetic tree shows that the three domains of life, Bacteria, Archaea and Eukarya, all arose from a common ancest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748" r="-27748"/>
          <a:stretch>
            <a:fillRect/>
          </a:stretch>
        </p:blipFill>
        <p:spPr/>
      </p:pic>
      <p:sp>
        <p:nvSpPr>
          <p:cNvPr id="7" name="Figure Legend"/>
          <p:cNvSpPr>
            <a:spLocks noGrp="1"/>
          </p:cNvSpPr>
          <p:nvPr>
            <p:ph type="body" sz="quarter" idx="14"/>
          </p:nvPr>
        </p:nvSpPr>
        <p:spPr/>
        <p:txBody>
          <a:bodyPr>
            <a:normAutofit/>
          </a:bodyPr>
          <a:lstStyle/>
          <a:p>
            <a:r>
              <a:rPr lang="en-US" sz="1600" dirty="0"/>
              <a:t>In the evolution of life on Earth, the three domains of life—</a:t>
            </a:r>
            <a:r>
              <a:rPr lang="en-US" sz="1600" dirty="0" err="1"/>
              <a:t>Archaea</a:t>
            </a:r>
            <a:r>
              <a:rPr lang="en-US" sz="1600" dirty="0"/>
              <a:t>, Bacteria, and </a:t>
            </a:r>
            <a:r>
              <a:rPr lang="en-US" sz="1600" dirty="0" err="1"/>
              <a:t>Eukarya</a:t>
            </a:r>
            <a:r>
              <a:rPr lang="en-US" sz="1600" dirty="0"/>
              <a:t>—branch from a single point. (credit: modification of work by Eric </a:t>
            </a:r>
            <a:r>
              <a:rPr lang="en-US" sz="1600" dirty="0" err="1"/>
              <a:t>Gaba</a:t>
            </a:r>
            <a:r>
              <a:rPr lang="en-US" sz="1600" dirty="0"/>
              <a:t>)</a:t>
            </a:r>
          </a:p>
        </p:txBody>
      </p:sp>
      <p:sp>
        <p:nvSpPr>
          <p:cNvPr id="6" name="Disclaimer">
            <a:extLst>
              <a:ext uri="{FF2B5EF4-FFF2-40B4-BE49-F238E27FC236}">
                <a16:creationId xmlns:a16="http://schemas.microsoft.com/office/drawing/2014/main" id="{BA608032-FFCC-4ADE-AB29-89B5875B385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3AABDBF1-2375-4BA0-9475-9D6307B72C7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3242497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a:t>Organizing life on </a:t>
            </a:r>
            <a:r>
              <a:rPr lang="en-US" dirty="0" smtClean="0"/>
              <a:t>earth 2 OF 2 </a:t>
            </a:r>
            <a:r>
              <a:rPr lang="en-US" dirty="0"/>
              <a:t>(12.1)</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4806715"/>
          </a:xfrm>
        </p:spPr>
        <p:txBody>
          <a:bodyPr/>
          <a:lstStyle/>
          <a:p>
            <a:pPr marL="342900" indent="-342900">
              <a:buFont typeface="Arial" panose="020B0604020202020204" pitchFamily="34" charset="0"/>
              <a:buChar char="•"/>
            </a:pPr>
            <a:r>
              <a:rPr lang="en-US" dirty="0"/>
              <a:t>A </a:t>
            </a:r>
            <a:r>
              <a:rPr lang="en-US" b="1" dirty="0">
                <a:solidFill>
                  <a:srgbClr val="6CB255"/>
                </a:solidFill>
              </a:rPr>
              <a:t>phylogeny</a:t>
            </a:r>
            <a:r>
              <a:rPr lang="en-US" dirty="0"/>
              <a:t> is the evolutionary history and the relationships among a species or group of species.</a:t>
            </a:r>
          </a:p>
          <a:p>
            <a:pPr marL="342900" indent="-342900">
              <a:buFont typeface="Arial" panose="020B0604020202020204" pitchFamily="34" charset="0"/>
              <a:buChar char="•"/>
            </a:pPr>
            <a:r>
              <a:rPr lang="en-US" dirty="0"/>
              <a:t>The study of organisms with the purpose of deriving their relationships is called </a:t>
            </a:r>
            <a:r>
              <a:rPr lang="en-US" b="1" dirty="0">
                <a:solidFill>
                  <a:srgbClr val="6CB255"/>
                </a:solidFill>
              </a:rPr>
              <a:t>systematics</a:t>
            </a:r>
            <a:r>
              <a:rPr lang="en-US" dirty="0"/>
              <a:t>.</a:t>
            </a:r>
          </a:p>
          <a:p>
            <a:pPr marL="342900" indent="-342900">
              <a:buFont typeface="Arial" panose="020B0604020202020204" pitchFamily="34" charset="0"/>
              <a:buChar char="•"/>
            </a:pPr>
            <a:r>
              <a:rPr lang="en-US" dirty="0"/>
              <a:t>Many disciplines within biology contribute to systematics, including data from:  </a:t>
            </a:r>
          </a:p>
          <a:p>
            <a:pPr marL="1074420" lvl="1" indent="-342900">
              <a:buFont typeface="Arial" panose="020B0604020202020204" pitchFamily="34" charset="0"/>
              <a:buChar char="•"/>
            </a:pPr>
            <a:r>
              <a:rPr lang="en-US" dirty="0"/>
              <a:t>Fossils</a:t>
            </a:r>
          </a:p>
          <a:p>
            <a:pPr marL="1074420" lvl="1" indent="-342900">
              <a:buFont typeface="Arial" panose="020B0604020202020204" pitchFamily="34" charset="0"/>
              <a:buChar char="•"/>
            </a:pPr>
            <a:r>
              <a:rPr lang="en-US" dirty="0"/>
              <a:t>Studying morphology</a:t>
            </a:r>
          </a:p>
          <a:p>
            <a:pPr marL="1074420" lvl="1" indent="-342900">
              <a:buFont typeface="Arial" panose="020B0604020202020204" pitchFamily="34" charset="0"/>
              <a:buChar char="•"/>
            </a:pPr>
            <a:r>
              <a:rPr lang="en-US" dirty="0"/>
              <a:t>The structure of body parts</a:t>
            </a:r>
          </a:p>
          <a:p>
            <a:pPr marL="1074420" lvl="1" indent="-342900">
              <a:buFont typeface="Arial" panose="020B0604020202020204" pitchFamily="34" charset="0"/>
              <a:buChar char="•"/>
            </a:pPr>
            <a:r>
              <a:rPr lang="en-US" dirty="0"/>
              <a:t>Molecular structure (DNA, RNA or amino acids in proteins)</a:t>
            </a:r>
          </a:p>
          <a:p>
            <a:pPr marL="342900" indent="-342900">
              <a:buFont typeface="Arial" panose="020B0604020202020204" pitchFamily="34" charset="0"/>
              <a:buChar char="•"/>
            </a:pPr>
            <a:r>
              <a:rPr lang="en-US" dirty="0"/>
              <a:t>Trees change as new data arrives, such as the discovery of new species or new character information.</a:t>
            </a:r>
          </a:p>
          <a:p>
            <a:pPr marL="107442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63908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a:t>The levels of </a:t>
            </a:r>
            <a:r>
              <a:rPr lang="en-US" dirty="0" smtClean="0"/>
              <a:t>classification 1 OF 3 </a:t>
            </a:r>
            <a:r>
              <a:rPr lang="en-US" dirty="0"/>
              <a:t>(12.1)</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5206482"/>
          </a:xfrm>
        </p:spPr>
        <p:txBody>
          <a:bodyPr>
            <a:normAutofit fontScale="92500" lnSpcReduction="10000"/>
          </a:bodyPr>
          <a:lstStyle/>
          <a:p>
            <a:pPr marL="342900" indent="-342900">
              <a:buFont typeface="Arial" panose="020B0604020202020204" pitchFamily="34" charset="0"/>
              <a:buChar char="•"/>
            </a:pPr>
            <a:r>
              <a:rPr lang="en-US" b="1" dirty="0">
                <a:solidFill>
                  <a:srgbClr val="6CB255"/>
                </a:solidFill>
              </a:rPr>
              <a:t>Taxonomy</a:t>
            </a:r>
            <a:r>
              <a:rPr lang="en-US" dirty="0"/>
              <a:t> is the science of naming and grouping species to construct an internationally shared classification system.</a:t>
            </a:r>
          </a:p>
          <a:p>
            <a:pPr marL="342900" indent="-342900">
              <a:buFont typeface="Arial" panose="020B0604020202020204" pitchFamily="34" charset="0"/>
              <a:buChar char="•"/>
            </a:pPr>
            <a:r>
              <a:rPr lang="en-US" dirty="0"/>
              <a:t>The classification system is named after </a:t>
            </a:r>
            <a:r>
              <a:rPr lang="en-US" b="1" dirty="0">
                <a:solidFill>
                  <a:srgbClr val="6CB255"/>
                </a:solidFill>
              </a:rPr>
              <a:t>Carolus Linnaeus </a:t>
            </a:r>
            <a:r>
              <a:rPr lang="en-US" dirty="0"/>
              <a:t>(a Swedish naturalist), its inventor.</a:t>
            </a:r>
          </a:p>
          <a:p>
            <a:pPr marL="342900" indent="-342900">
              <a:buFont typeface="Arial" panose="020B0604020202020204" pitchFamily="34" charset="0"/>
              <a:buChar char="•"/>
            </a:pPr>
            <a:r>
              <a:rPr lang="en-US" dirty="0"/>
              <a:t>The taxonomic system is a hierarchical system in which each group includes all the groups at the next lowest level.  The levels are:</a:t>
            </a:r>
          </a:p>
          <a:p>
            <a:pPr marL="1074420" lvl="1" indent="-342900">
              <a:buFont typeface="Arial" panose="020B0604020202020204" pitchFamily="34" charset="0"/>
              <a:buChar char="•"/>
            </a:pPr>
            <a:r>
              <a:rPr lang="en-US" dirty="0"/>
              <a:t>Domain (the largest group):  there are 3 domains (Archaea, Bacteria and Eukarya)</a:t>
            </a:r>
          </a:p>
          <a:p>
            <a:pPr marL="1074420" lvl="1" indent="-342900">
              <a:buFont typeface="Arial" panose="020B0604020202020204" pitchFamily="34" charset="0"/>
              <a:buChar char="•"/>
            </a:pPr>
            <a:r>
              <a:rPr lang="en-US" dirty="0"/>
              <a:t>Kingdom:  there are several kingdoms</a:t>
            </a:r>
          </a:p>
          <a:p>
            <a:pPr marL="1074420" lvl="1" indent="-342900">
              <a:buFont typeface="Arial" panose="020B0604020202020204" pitchFamily="34" charset="0"/>
              <a:buChar char="•"/>
            </a:pPr>
            <a:r>
              <a:rPr lang="en-US" dirty="0"/>
              <a:t>Phylum </a:t>
            </a:r>
          </a:p>
          <a:p>
            <a:pPr marL="1074420" lvl="1" indent="-342900">
              <a:buFont typeface="Arial" panose="020B0604020202020204" pitchFamily="34" charset="0"/>
              <a:buChar char="•"/>
            </a:pPr>
            <a:r>
              <a:rPr lang="en-US" dirty="0"/>
              <a:t>Class</a:t>
            </a:r>
          </a:p>
          <a:p>
            <a:pPr marL="1074420" lvl="1" indent="-342900">
              <a:buFont typeface="Arial" panose="020B0604020202020204" pitchFamily="34" charset="0"/>
              <a:buChar char="•"/>
            </a:pPr>
            <a:r>
              <a:rPr lang="en-US" dirty="0"/>
              <a:t>Order</a:t>
            </a:r>
          </a:p>
          <a:p>
            <a:pPr marL="1074420" lvl="1" indent="-342900">
              <a:buFont typeface="Arial" panose="020B0604020202020204" pitchFamily="34" charset="0"/>
              <a:buChar char="•"/>
            </a:pPr>
            <a:r>
              <a:rPr lang="en-US" dirty="0"/>
              <a:t>Family</a:t>
            </a:r>
          </a:p>
          <a:p>
            <a:pPr marL="1074420" lvl="1" indent="-342900">
              <a:buFont typeface="Arial" panose="020B0604020202020204" pitchFamily="34" charset="0"/>
              <a:buChar char="•"/>
            </a:pPr>
            <a:r>
              <a:rPr lang="en-US" dirty="0"/>
              <a:t>Genus</a:t>
            </a:r>
          </a:p>
          <a:p>
            <a:pPr marL="1074420" lvl="1" indent="-342900">
              <a:buFont typeface="Arial" panose="020B0604020202020204" pitchFamily="34" charset="0"/>
              <a:buChar char="•"/>
            </a:pPr>
            <a:r>
              <a:rPr lang="en-US" dirty="0"/>
              <a:t>Species (the smallest group, a single species) </a:t>
            </a:r>
          </a:p>
        </p:txBody>
      </p:sp>
    </p:spTree>
    <p:extLst>
      <p:ext uri="{BB962C8B-B14F-4D97-AF65-F5344CB8AC3E}">
        <p14:creationId xmlns:p14="http://schemas.microsoft.com/office/powerpoint/2010/main" val="1719002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a:t>The levels of </a:t>
            </a:r>
            <a:r>
              <a:rPr lang="en-US" dirty="0" smtClean="0"/>
              <a:t>classification 2 OF 3 </a:t>
            </a:r>
            <a:r>
              <a:rPr lang="en-US" dirty="0"/>
              <a:t>(12.1)</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4806715"/>
          </a:xfrm>
        </p:spPr>
        <p:txBody>
          <a:bodyPr>
            <a:normAutofit/>
          </a:bodyPr>
          <a:lstStyle/>
          <a:p>
            <a:pPr marL="342900" indent="-342900">
              <a:buFont typeface="Arial" panose="020B0604020202020204" pitchFamily="34" charset="0"/>
              <a:buChar char="•"/>
            </a:pPr>
            <a:r>
              <a:rPr lang="en-US" dirty="0"/>
              <a:t>The classification levels for the domestic dog are shown in Figure 12.3.</a:t>
            </a:r>
          </a:p>
          <a:p>
            <a:pPr marL="342900" indent="-342900">
              <a:buFont typeface="Arial" panose="020B0604020202020204" pitchFamily="34" charset="0"/>
              <a:buChar char="•"/>
            </a:pPr>
            <a:r>
              <a:rPr lang="en-US" dirty="0"/>
              <a:t>The group at each level is called a </a:t>
            </a:r>
            <a:r>
              <a:rPr lang="en-US" b="1" dirty="0">
                <a:solidFill>
                  <a:srgbClr val="6CB255"/>
                </a:solidFill>
              </a:rPr>
              <a:t>taxon</a:t>
            </a:r>
            <a:r>
              <a:rPr lang="en-US" dirty="0"/>
              <a:t> (plural, taxa).</a:t>
            </a:r>
          </a:p>
          <a:p>
            <a:pPr marL="342900" indent="-342900">
              <a:buFont typeface="Arial" panose="020B0604020202020204" pitchFamily="34" charset="0"/>
              <a:buChar char="•"/>
            </a:pPr>
            <a:r>
              <a:rPr lang="en-US" dirty="0"/>
              <a:t>Scientists refer to each organism using a two part naming system called </a:t>
            </a:r>
            <a:r>
              <a:rPr lang="en-US" b="1" dirty="0">
                <a:solidFill>
                  <a:srgbClr val="6CB255"/>
                </a:solidFill>
              </a:rPr>
              <a:t>binomial nomenclature</a:t>
            </a:r>
            <a:r>
              <a:rPr lang="en-US" dirty="0"/>
              <a:t>.</a:t>
            </a:r>
          </a:p>
          <a:p>
            <a:pPr marL="1600200" lvl="2">
              <a:buFont typeface="Arial" panose="020B0604020202020204" pitchFamily="34" charset="0"/>
              <a:buChar char="•"/>
            </a:pPr>
            <a:r>
              <a:rPr lang="en-US" sz="2000" dirty="0"/>
              <a:t>The two part name is the genus and species (</a:t>
            </a:r>
            <a:r>
              <a:rPr lang="en-US" sz="2000" dirty="0" err="1"/>
              <a:t>latin</a:t>
            </a:r>
            <a:r>
              <a:rPr lang="en-US" sz="2000" dirty="0"/>
              <a:t> or scientific name)</a:t>
            </a:r>
          </a:p>
          <a:p>
            <a:pPr marL="1600200" lvl="2">
              <a:buFont typeface="Arial" panose="020B0604020202020204" pitchFamily="34" charset="0"/>
              <a:buChar char="•"/>
            </a:pPr>
            <a:r>
              <a:rPr lang="en-US" sz="2000" dirty="0"/>
              <a:t>The genus name is capitalized and the species name is lowercase</a:t>
            </a:r>
          </a:p>
          <a:p>
            <a:pPr marL="1600200" lvl="2">
              <a:buFont typeface="Arial" panose="020B0604020202020204" pitchFamily="34" charset="0"/>
              <a:buChar char="•"/>
            </a:pPr>
            <a:r>
              <a:rPr lang="en-US" sz="2000" dirty="0"/>
              <a:t>The two part name is underlined or italicized</a:t>
            </a:r>
          </a:p>
          <a:p>
            <a:pPr marL="1600200" lvl="2">
              <a:buFont typeface="Arial" panose="020B0604020202020204" pitchFamily="34" charset="0"/>
              <a:buChar char="•"/>
            </a:pPr>
            <a:r>
              <a:rPr lang="en-US" sz="2000" dirty="0"/>
              <a:t>For example, the wolf is </a:t>
            </a:r>
            <a:r>
              <a:rPr lang="en-US" sz="2000" i="1" dirty="0" err="1"/>
              <a:t>Canis</a:t>
            </a:r>
            <a:r>
              <a:rPr lang="en-US" sz="2000" i="1" dirty="0"/>
              <a:t> lupus </a:t>
            </a:r>
          </a:p>
          <a:p>
            <a:pPr marL="1600200" lvl="2">
              <a:buFont typeface="Arial" panose="020B0604020202020204" pitchFamily="34" charset="0"/>
              <a:buChar char="•"/>
            </a:pPr>
            <a:r>
              <a:rPr lang="en-US" sz="2000" dirty="0"/>
              <a:t>The domestic dog is a subspecies of the wolf, </a:t>
            </a:r>
            <a:r>
              <a:rPr lang="en-US" sz="2000" i="1" dirty="0" err="1"/>
              <a:t>Canis</a:t>
            </a:r>
            <a:r>
              <a:rPr lang="en-US" sz="2000" i="1" dirty="0"/>
              <a:t> lupus </a:t>
            </a:r>
            <a:r>
              <a:rPr lang="en-US" sz="2000" i="1" dirty="0" err="1"/>
              <a:t>familiaris</a:t>
            </a:r>
            <a:r>
              <a:rPr lang="en-US" sz="2000" i="1" dirty="0"/>
              <a:t> </a:t>
            </a:r>
          </a:p>
        </p:txBody>
      </p:sp>
    </p:spTree>
    <p:extLst>
      <p:ext uri="{BB962C8B-B14F-4D97-AF65-F5344CB8AC3E}">
        <p14:creationId xmlns:p14="http://schemas.microsoft.com/office/powerpoint/2010/main" val="2092484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fontScale="90000"/>
          </a:bodyPr>
          <a:lstStyle/>
          <a:p>
            <a:r>
              <a:rPr lang="en-US" sz="2400" dirty="0">
                <a:solidFill>
                  <a:srgbClr val="6CB255"/>
                </a:solidFill>
              </a:rPr>
              <a:t>Figure 12.3 classification of </a:t>
            </a:r>
            <a:br>
              <a:rPr lang="en-US" sz="2400" dirty="0">
                <a:solidFill>
                  <a:srgbClr val="6CB255"/>
                </a:solidFill>
              </a:rPr>
            </a:br>
            <a:r>
              <a:rPr lang="en-US" sz="2400" dirty="0">
                <a:solidFill>
                  <a:srgbClr val="6CB255"/>
                </a:solidFill>
              </a:rPr>
              <a:t>the domestic dog</a:t>
            </a:r>
          </a:p>
        </p:txBody>
      </p:sp>
      <p:pic>
        <p:nvPicPr>
          <p:cNvPr id="2" name="Figure" descr="Illustration shows the taxonomic groups shared by various species. All the organisms shown, plants, insects, fish, rabbits, cats, foxes, jackals, wolves and dogs, are in the domain Eukarya. Of these, insects, fish, rabbits, cats, foxes, jackals, wolves and dogs are in the kingdom Animalia. Within the kingdom Animalia, fish, rabbits, cats foxes, jackals, wolves and dogs are in the phylum Chordata. Rabbits, cats, foxes, jackals, wolves, and dogs are in the class Mammalia. Cats, foxes, jackals, wolves and dogs are in the order Carnivora. Foxes, jackals, wolves and dogs are in the family Canidae. Jackals, wolves and dogs are in the Genus Canis. Wolves and dogs have the species name Canis Lupus. Dogs have the subspecies name Canis lupus familiar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4620" b="-14620"/>
          <a:stretch>
            <a:fillRect/>
          </a:stretch>
        </p:blipFill>
        <p:spPr>
          <a:xfrm>
            <a:off x="457199" y="1042513"/>
            <a:ext cx="4082545" cy="5321775"/>
          </a:xfrm>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t>At each sublevel in the taxonomic classification system, organisms become more similar. Dogs and wolves are the same species because they can breed and produce viable offspring, but they are different enough to be classified as different subspecies. (credit “plant”: modification of work by "</a:t>
            </a:r>
            <a:r>
              <a:rPr lang="en-US" sz="1600" dirty="0" err="1"/>
              <a:t>berduchwal</a:t>
            </a:r>
            <a:r>
              <a:rPr lang="en-US" sz="1600" dirty="0"/>
              <a:t>"/Flickr; credit “insect”: modification of work by Jon Sullivan; credit “fish”: modification of work by Christian </a:t>
            </a:r>
            <a:r>
              <a:rPr lang="en-US" sz="1600" dirty="0" err="1"/>
              <a:t>Mehlführer</a:t>
            </a:r>
            <a:r>
              <a:rPr lang="en-US" sz="1600" dirty="0"/>
              <a:t>; credit “rabbit”: modification of work by Aidan </a:t>
            </a:r>
            <a:r>
              <a:rPr lang="en-US" sz="1600" dirty="0" err="1"/>
              <a:t>Wojtas</a:t>
            </a:r>
            <a:r>
              <a:rPr lang="en-US" sz="1600" dirty="0"/>
              <a:t>; credit “cat”: modification of work by Jonathan </a:t>
            </a:r>
            <a:r>
              <a:rPr lang="en-US" sz="1600" dirty="0" err="1"/>
              <a:t>Lidbeck</a:t>
            </a:r>
            <a:r>
              <a:rPr lang="en-US" sz="1600" dirty="0"/>
              <a:t>; credit “fox”: modification of work by Kevin </a:t>
            </a:r>
            <a:r>
              <a:rPr lang="en-US" sz="1600" dirty="0" err="1"/>
              <a:t>Bacher</a:t>
            </a:r>
            <a:r>
              <a:rPr lang="en-US" sz="1600" dirty="0"/>
              <a:t>, NPS; credit “jackal”: modification of work by Thomas A. Hermann, NBII, USGS; credit “wolf” modification of work by Robert Dewar; credit “dog”: modification of work by </a:t>
            </a:r>
            <a:r>
              <a:rPr lang="cs-CZ" sz="1600" dirty="0"/>
              <a:t>"</a:t>
            </a:r>
            <a:r>
              <a:rPr lang="cs-CZ" sz="1600" dirty="0" err="1"/>
              <a:t>digital_image_fan</a:t>
            </a:r>
            <a:r>
              <a:rPr lang="cs-CZ" sz="1600" dirty="0"/>
              <a:t>"/</a:t>
            </a:r>
            <a:r>
              <a:rPr lang="cs-CZ" sz="1600" dirty="0" err="1"/>
              <a:t>Flickr</a:t>
            </a:r>
            <a:r>
              <a:rPr lang="cs-CZ" sz="1600" dirty="0"/>
              <a:t>)</a:t>
            </a:r>
            <a:endParaRPr lang="en-US" sz="1600" dirty="0"/>
          </a:p>
        </p:txBody>
      </p:sp>
      <p:sp>
        <p:nvSpPr>
          <p:cNvPr id="6" name="Disclaimer">
            <a:extLst>
              <a:ext uri="{FF2B5EF4-FFF2-40B4-BE49-F238E27FC236}">
                <a16:creationId xmlns:a16="http://schemas.microsoft.com/office/drawing/2014/main" id="{24AED56C-BCCE-4CE0-A4C1-E53DEB09EC9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7" name="OpenStaxLogo" descr="openstax college logo">
            <a:extLst>
              <a:ext uri="{FF2B5EF4-FFF2-40B4-BE49-F238E27FC236}">
                <a16:creationId xmlns:a16="http://schemas.microsoft.com/office/drawing/2014/main" id="{51BA5B78-0542-4103-90CF-FF15778CE37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3285096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6414-9F37-4F59-BD92-948A49AD8CBB}"/>
              </a:ext>
            </a:extLst>
          </p:cNvPr>
          <p:cNvSpPr>
            <a:spLocks noGrp="1"/>
          </p:cNvSpPr>
          <p:nvPr>
            <p:ph type="title"/>
          </p:nvPr>
        </p:nvSpPr>
        <p:spPr/>
        <p:txBody>
          <a:bodyPr/>
          <a:lstStyle/>
          <a:p>
            <a:r>
              <a:rPr lang="en-US" dirty="0"/>
              <a:t>The levels of </a:t>
            </a:r>
            <a:r>
              <a:rPr lang="en-US" dirty="0" smtClean="0"/>
              <a:t>classification 3 OF 3 </a:t>
            </a:r>
            <a:r>
              <a:rPr lang="en-US" dirty="0"/>
              <a:t>(12.1)</a:t>
            </a:r>
          </a:p>
        </p:txBody>
      </p:sp>
      <p:sp>
        <p:nvSpPr>
          <p:cNvPr id="4" name="Text Placeholder 3">
            <a:extLst>
              <a:ext uri="{FF2B5EF4-FFF2-40B4-BE49-F238E27FC236}">
                <a16:creationId xmlns:a16="http://schemas.microsoft.com/office/drawing/2014/main" id="{865C2292-F936-4601-AAB6-73B161A2EDD1}"/>
              </a:ext>
            </a:extLst>
          </p:cNvPr>
          <p:cNvSpPr>
            <a:spLocks noGrp="1"/>
          </p:cNvSpPr>
          <p:nvPr>
            <p:ph type="body" sz="quarter" idx="14"/>
          </p:nvPr>
        </p:nvSpPr>
        <p:spPr>
          <a:xfrm>
            <a:off x="457200" y="1203649"/>
            <a:ext cx="8062912" cy="4806715"/>
          </a:xfrm>
        </p:spPr>
        <p:txBody>
          <a:bodyPr/>
          <a:lstStyle/>
          <a:p>
            <a:pPr marL="342900" indent="-342900">
              <a:buFont typeface="Arial" panose="020B0604020202020204" pitchFamily="34" charset="0"/>
              <a:buChar char="•"/>
            </a:pPr>
            <a:r>
              <a:rPr lang="en-US" dirty="0"/>
              <a:t>Taxonomic levels move toward specificity.  </a:t>
            </a:r>
          </a:p>
          <a:p>
            <a:pPr marL="342900" indent="-342900">
              <a:buFont typeface="Arial" panose="020B0604020202020204" pitchFamily="34" charset="0"/>
              <a:buChar char="•"/>
            </a:pPr>
            <a:r>
              <a:rPr lang="en-US" dirty="0"/>
              <a:t>At each sublevel, the organisms become more similar because they are more closely related.  </a:t>
            </a:r>
          </a:p>
          <a:p>
            <a:pPr marL="342900" indent="-342900">
              <a:buFont typeface="Arial" panose="020B0604020202020204" pitchFamily="34" charset="0"/>
              <a:buChar char="•"/>
            </a:pPr>
            <a:r>
              <a:rPr lang="en-US" dirty="0"/>
              <a:t>Since Darwin’s theory was published in the 19</a:t>
            </a:r>
            <a:r>
              <a:rPr lang="en-US" baseline="30000" dirty="0"/>
              <a:t>th</a:t>
            </a:r>
            <a:r>
              <a:rPr lang="en-US" dirty="0"/>
              <a:t> century, biologists work to make the classification system reflect evolutionary relationships.  </a:t>
            </a:r>
          </a:p>
          <a:p>
            <a:pPr marL="1074420" lvl="1" indent="-342900">
              <a:buFont typeface="Arial" panose="020B0604020202020204" pitchFamily="34" charset="0"/>
              <a:buChar char="•"/>
            </a:pPr>
            <a:r>
              <a:rPr lang="en-US" dirty="0"/>
              <a:t>All members of a taxon should have a common ancestor and be more closely related to each other than to members of other taxa.</a:t>
            </a:r>
          </a:p>
          <a:p>
            <a:pPr marL="342900" indent="-342900">
              <a:buFont typeface="Arial" panose="020B0604020202020204" pitchFamily="34" charset="0"/>
              <a:buChar char="•"/>
            </a:pPr>
            <a:r>
              <a:rPr lang="en-US" dirty="0"/>
              <a:t>Changes and updates are made as new discoveries take place. </a:t>
            </a:r>
          </a:p>
          <a:p>
            <a:pPr marL="1074420" lvl="1" indent="-342900">
              <a:buFont typeface="Arial" panose="020B0604020202020204" pitchFamily="34" charset="0"/>
              <a:buChar char="•"/>
            </a:pPr>
            <a:r>
              <a:rPr lang="en-US" dirty="0"/>
              <a:t>For example, the prokaryotes were recently divided into 2 separate domains (Archaea and Bacteria) because they are so different genetically. </a:t>
            </a:r>
          </a:p>
        </p:txBody>
      </p:sp>
    </p:spTree>
    <p:extLst>
      <p:ext uri="{BB962C8B-B14F-4D97-AF65-F5344CB8AC3E}">
        <p14:creationId xmlns:p14="http://schemas.microsoft.com/office/powerpoint/2010/main" val="6725352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6355</TotalTime>
  <Words>2848</Words>
  <Application>Microsoft Office PowerPoint</Application>
  <PresentationFormat>On-screen Show (4:3)</PresentationFormat>
  <Paragraphs>194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Black</vt:lpstr>
      <vt:lpstr>Calibri</vt:lpstr>
      <vt:lpstr>Wingdings</vt:lpstr>
      <vt:lpstr>Essential</vt:lpstr>
      <vt:lpstr>Concepts of Biology</vt:lpstr>
      <vt:lpstr>Figure 12.1 all living organisms  on earth are related </vt:lpstr>
      <vt:lpstr>Organizing life on earth 1 OF 2 (12.1)</vt:lpstr>
      <vt:lpstr>Figure 12.2 tree of life </vt:lpstr>
      <vt:lpstr>Organizing life on earth 2 OF 2 (12.1)</vt:lpstr>
      <vt:lpstr>The levels of classification 1 OF 3 (12.1)</vt:lpstr>
      <vt:lpstr>The levels of classification 2 OF 3 (12.1)</vt:lpstr>
      <vt:lpstr>Figure 12.3 classification of  the domestic dog</vt:lpstr>
      <vt:lpstr>The levels of classification 3 OF 3 (12.1)</vt:lpstr>
      <vt:lpstr>TAXONOMY Concept in action </vt:lpstr>
      <vt:lpstr>classification and phylogeny 1 OF 2 (12.1)</vt:lpstr>
      <vt:lpstr>Figure 12.4 phylogenetic tree</vt:lpstr>
      <vt:lpstr>classification and phylogeny 2 OF 2 (12.1)</vt:lpstr>
      <vt:lpstr>Figure 12.5 phylogenetic tree</vt:lpstr>
      <vt:lpstr>SPECIES Concept in action </vt:lpstr>
      <vt:lpstr>Limitations of phylogenetic trees (12.1)</vt:lpstr>
      <vt:lpstr>Determining evolutionary  relationships (12.2)</vt:lpstr>
      <vt:lpstr>Two measures of similarity (12.2)</vt:lpstr>
      <vt:lpstr>Figure 12.6 homologous structures </vt:lpstr>
      <vt:lpstr>Figure 12.7 chimpanzee vs human jaw </vt:lpstr>
      <vt:lpstr>Determining evolutionary  relationships 1 OF 3 (12.2)</vt:lpstr>
      <vt:lpstr>Figure 12.8 analogous structures</vt:lpstr>
      <vt:lpstr>PHYLOGENETIC Concept in action </vt:lpstr>
      <vt:lpstr>Determining evolutionary  relationships 2 OF 3 (12.2)</vt:lpstr>
      <vt:lpstr>Determining evolutionary  relationships 3 OF 3 (12.2)</vt:lpstr>
      <vt:lpstr>Building phylogenetic trees 1 OF 3 (12.2)</vt:lpstr>
      <vt:lpstr>Figure 12.9 a phylogeny  based on cladistics </vt:lpstr>
      <vt:lpstr>Building phylogenetic trees 2 OF 3 (12.2)</vt:lpstr>
      <vt:lpstr>Building phylogenetic trees 3 OF 3 (12.2)</vt:lpstr>
      <vt:lpstr>Vocabulary </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12 - DIVERSITY OF LIFE</dc:title>
  <dc:creator>Spuddy McSpare</dc:creator>
  <cp:lastModifiedBy>Amanda Brammer</cp:lastModifiedBy>
  <cp:revision>89</cp:revision>
  <dcterms:created xsi:type="dcterms:W3CDTF">2012-06-04T02:13:36Z</dcterms:created>
  <dcterms:modified xsi:type="dcterms:W3CDTF">2019-07-30T15:35:56Z</dcterms:modified>
</cp:coreProperties>
</file>