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63"/>
  </p:handoutMasterIdLst>
  <p:sldIdLst>
    <p:sldId id="256" r:id="rId2"/>
    <p:sldId id="296" r:id="rId3"/>
    <p:sldId id="279" r:id="rId4"/>
    <p:sldId id="297" r:id="rId5"/>
    <p:sldId id="298" r:id="rId6"/>
    <p:sldId id="299" r:id="rId7"/>
    <p:sldId id="300" r:id="rId8"/>
    <p:sldId id="280" r:id="rId9"/>
    <p:sldId id="281" r:id="rId10"/>
    <p:sldId id="301" r:id="rId11"/>
    <p:sldId id="282" r:id="rId12"/>
    <p:sldId id="302" r:id="rId13"/>
    <p:sldId id="303" r:id="rId14"/>
    <p:sldId id="283" r:id="rId15"/>
    <p:sldId id="304" r:id="rId16"/>
    <p:sldId id="284" r:id="rId17"/>
    <p:sldId id="305" r:id="rId18"/>
    <p:sldId id="338" r:id="rId19"/>
    <p:sldId id="306" r:id="rId20"/>
    <p:sldId id="310" r:id="rId21"/>
    <p:sldId id="307" r:id="rId22"/>
    <p:sldId id="285" r:id="rId23"/>
    <p:sldId id="286" r:id="rId24"/>
    <p:sldId id="312" r:id="rId25"/>
    <p:sldId id="308" r:id="rId26"/>
    <p:sldId id="287" r:id="rId27"/>
    <p:sldId id="309" r:id="rId28"/>
    <p:sldId id="311" r:id="rId29"/>
    <p:sldId id="313" r:id="rId30"/>
    <p:sldId id="288" r:id="rId31"/>
    <p:sldId id="314" r:id="rId32"/>
    <p:sldId id="319" r:id="rId33"/>
    <p:sldId id="289" r:id="rId34"/>
    <p:sldId id="318" r:id="rId35"/>
    <p:sldId id="290" r:id="rId36"/>
    <p:sldId id="316" r:id="rId37"/>
    <p:sldId id="291" r:id="rId38"/>
    <p:sldId id="317" r:id="rId39"/>
    <p:sldId id="320" r:id="rId40"/>
    <p:sldId id="292" r:id="rId41"/>
    <p:sldId id="322" r:id="rId42"/>
    <p:sldId id="323" r:id="rId43"/>
    <p:sldId id="324" r:id="rId44"/>
    <p:sldId id="273" r:id="rId45"/>
    <p:sldId id="335" r:id="rId46"/>
    <p:sldId id="277" r:id="rId47"/>
    <p:sldId id="336" r:id="rId48"/>
    <p:sldId id="325" r:id="rId49"/>
    <p:sldId id="326" r:id="rId50"/>
    <p:sldId id="293" r:id="rId51"/>
    <p:sldId id="294" r:id="rId52"/>
    <p:sldId id="327" r:id="rId53"/>
    <p:sldId id="295" r:id="rId54"/>
    <p:sldId id="328" r:id="rId55"/>
    <p:sldId id="329" r:id="rId56"/>
    <p:sldId id="330" r:id="rId57"/>
    <p:sldId id="331" r:id="rId58"/>
    <p:sldId id="332" r:id="rId59"/>
    <p:sldId id="333" r:id="rId60"/>
    <p:sldId id="337" r:id="rId61"/>
    <p:sldId id="32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212F62"/>
    <a:srgbClr val="E5D419"/>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7" autoAdjust="0"/>
    <p:restoredTop sz="94535" autoAdjust="0"/>
  </p:normalViewPr>
  <p:slideViewPr>
    <p:cSldViewPr snapToGrid="0" snapToObjects="1">
      <p:cViewPr varScale="1">
        <p:scale>
          <a:sx n="109" d="100"/>
          <a:sy n="109" d="100"/>
        </p:scale>
        <p:origin x="17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30,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30,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30,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30,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30,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LyRA807djL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openstaxcollege.org/l/genetic_drift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openstaxcollege.org/l/bone_structure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openstaxcollege.org/l/bird_evoluti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openstaxcollege.org/l/misconception2"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vnktXHBvE8s"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777E916-AD18-4ACF-A455-EFA573871C84}"/>
              </a:ext>
            </a:extLst>
          </p:cNvPr>
          <p:cNvSpPr>
            <a:spLocks noGrp="1"/>
          </p:cNvSpPr>
          <p:nvPr>
            <p:ph type="title" idx="4294967295"/>
          </p:nvPr>
        </p:nvSpPr>
        <p:spPr>
          <a:xfrm>
            <a:off x="0" y="690286"/>
            <a:ext cx="9144000" cy="734641"/>
          </a:xfrm>
        </p:spPr>
        <p:txBody>
          <a:bodyPr>
            <a:normAutofit/>
          </a:bodyPr>
          <a:lstStyle/>
          <a:p>
            <a:pPr algn="ctr"/>
            <a:r>
              <a:rPr lang="en-US" sz="3600" dirty="0"/>
              <a:t>CONCEPTS OF BIOLOGY</a:t>
            </a:r>
          </a:p>
        </p:txBody>
      </p:sp>
      <p:sp>
        <p:nvSpPr>
          <p:cNvPr id="5" name="Chapter Title"/>
          <p:cNvSpPr txBox="1">
            <a:spLocks/>
          </p:cNvSpPr>
          <p:nvPr/>
        </p:nvSpPr>
        <p:spPr>
          <a:xfrm>
            <a:off x="0" y="161462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11 EVOLUTION AND ITS PROCESSES</a:t>
            </a:r>
          </a:p>
          <a:p>
            <a:pPr algn="ctr"/>
            <a:r>
              <a:rPr lang="en-US" sz="1600" cap="none" dirty="0">
                <a:solidFill>
                  <a:schemeClr val="tx1"/>
                </a:solidFill>
                <a:latin typeface="+mn-lt"/>
              </a:rPr>
              <a:t>PowerPoint Image Slideshow</a:t>
            </a:r>
          </a:p>
        </p:txBody>
      </p:sp>
      <p:pic>
        <p:nvPicPr>
          <p:cNvPr id="4" name="Figure" descr="Concepts of Biology"/>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descr="Picture slides by Spuddy McSpare.  Information slides by Amanda Brammer, M.S. Associate Professor NTCC.  CC-BY-NC-SA. " title="Licensing"/>
          <p:cNvPicPr>
            <a:picLocks noChangeAspect="1"/>
          </p:cNvPicPr>
          <p:nvPr/>
        </p:nvPicPr>
        <p:blipFill>
          <a:blip r:embed="rId3"/>
          <a:stretch>
            <a:fillRect/>
          </a:stretch>
        </p:blipFill>
        <p:spPr>
          <a:xfrm>
            <a:off x="618025" y="6005512"/>
            <a:ext cx="6905625" cy="561975"/>
          </a:xfrm>
          <a:prstGeom prst="rect">
            <a:avLst/>
          </a:prstGeom>
        </p:spPr>
      </p:pic>
      <p:pic>
        <p:nvPicPr>
          <p:cNvPr id="3"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17311" y="4724720"/>
            <a:ext cx="1507110" cy="1077181"/>
          </a:xfrm>
          <a:prstGeom prst="rect">
            <a:avLst/>
          </a:prstGeom>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51C85-EF06-4594-8CCF-A7BC53DC978F}"/>
              </a:ext>
            </a:extLst>
          </p:cNvPr>
          <p:cNvSpPr>
            <a:spLocks noGrp="1"/>
          </p:cNvSpPr>
          <p:nvPr>
            <p:ph type="title"/>
          </p:nvPr>
        </p:nvSpPr>
        <p:spPr>
          <a:xfrm>
            <a:off x="457200" y="241326"/>
            <a:ext cx="8062912" cy="659535"/>
          </a:xfrm>
        </p:spPr>
        <p:txBody>
          <a:bodyPr>
            <a:normAutofit fontScale="90000"/>
          </a:bodyPr>
          <a:lstStyle/>
          <a:p>
            <a:r>
              <a:rPr lang="en-US" dirty="0"/>
              <a:t>Charles Darwin and natural selection </a:t>
            </a:r>
            <a:r>
              <a:rPr lang="en-US" dirty="0" smtClean="0"/>
              <a:t>3 of 5 (11.1</a:t>
            </a:r>
            <a:r>
              <a:rPr lang="en-US" dirty="0"/>
              <a:t>)</a:t>
            </a:r>
          </a:p>
        </p:txBody>
      </p:sp>
      <p:sp>
        <p:nvSpPr>
          <p:cNvPr id="4" name="Text Placeholder 3">
            <a:extLst>
              <a:ext uri="{FF2B5EF4-FFF2-40B4-BE49-F238E27FC236}">
                <a16:creationId xmlns:a16="http://schemas.microsoft.com/office/drawing/2014/main" id="{0259A8F4-D2A4-452B-B490-2AECD621C604}"/>
              </a:ext>
            </a:extLst>
          </p:cNvPr>
          <p:cNvSpPr>
            <a:spLocks noGrp="1"/>
          </p:cNvSpPr>
          <p:nvPr>
            <p:ph type="body" sz="quarter" idx="14"/>
          </p:nvPr>
        </p:nvSpPr>
        <p:spPr>
          <a:xfrm>
            <a:off x="457200" y="1129004"/>
            <a:ext cx="8062912" cy="5487670"/>
          </a:xfrm>
        </p:spPr>
        <p:txBody>
          <a:bodyPr>
            <a:normAutofit lnSpcReduction="10000"/>
          </a:bodyPr>
          <a:lstStyle/>
          <a:p>
            <a:pPr marL="342900" indent="-342900">
              <a:buFont typeface="Arial" panose="020B0604020202020204" pitchFamily="34" charset="0"/>
              <a:buChar char="•"/>
            </a:pPr>
            <a:r>
              <a:rPr lang="en-US" dirty="0"/>
              <a:t>But can evolution by natural selection be demonstrated?</a:t>
            </a:r>
          </a:p>
          <a:p>
            <a:pPr marL="342900" indent="-342900">
              <a:buFont typeface="Arial" panose="020B0604020202020204" pitchFamily="34" charset="0"/>
              <a:buChar char="•"/>
            </a:pPr>
            <a:r>
              <a:rPr lang="en-US" b="1" dirty="0">
                <a:solidFill>
                  <a:srgbClr val="6CB255"/>
                </a:solidFill>
              </a:rPr>
              <a:t>Peter and Rosemary Grant</a:t>
            </a:r>
            <a:r>
              <a:rPr lang="en-US" dirty="0"/>
              <a:t> have been studying the ground finch on Daphne Major since 1976</a:t>
            </a:r>
          </a:p>
          <a:p>
            <a:pPr marL="1074420" lvl="1" indent="-342900">
              <a:buFont typeface="Arial" panose="020B0604020202020204" pitchFamily="34" charset="0"/>
              <a:buChar char="•"/>
            </a:pPr>
            <a:r>
              <a:rPr lang="en-US" dirty="0"/>
              <a:t>Ground finch feed on seeds and their beaks range in size from narrow to wide </a:t>
            </a:r>
          </a:p>
          <a:p>
            <a:pPr marL="1074420" lvl="1" indent="-342900">
              <a:buFont typeface="Arial" panose="020B0604020202020204" pitchFamily="34" charset="0"/>
              <a:buChar char="•"/>
            </a:pPr>
            <a:r>
              <a:rPr lang="en-US" dirty="0"/>
              <a:t>Birds with small narrow beaks feed on soft small seeds which are abundant when there is enough rainfall </a:t>
            </a:r>
          </a:p>
          <a:p>
            <a:pPr marL="1074420" lvl="1" indent="-342900">
              <a:buFont typeface="Arial" panose="020B0604020202020204" pitchFamily="34" charset="0"/>
              <a:buChar char="•"/>
            </a:pPr>
            <a:r>
              <a:rPr lang="en-US" dirty="0"/>
              <a:t>Birds with large wide beaks feed on hard large seeds which are abundant in droughts </a:t>
            </a:r>
          </a:p>
          <a:p>
            <a:pPr marL="1074420" lvl="1" indent="-342900">
              <a:buFont typeface="Arial" panose="020B0604020202020204" pitchFamily="34" charset="0"/>
              <a:buChar char="•"/>
            </a:pPr>
            <a:r>
              <a:rPr lang="en-US" dirty="0"/>
              <a:t>In 1977, Daphne Major experienced a drought, which caused a shortage of small seeds</a:t>
            </a:r>
          </a:p>
          <a:p>
            <a:pPr marL="1074420" lvl="1" indent="-342900">
              <a:buFont typeface="Arial" panose="020B0604020202020204" pitchFamily="34" charset="0"/>
              <a:buChar char="•"/>
            </a:pPr>
            <a:r>
              <a:rPr lang="en-US" dirty="0"/>
              <a:t>In response, the beak depth increased (become larger and wider) in following years </a:t>
            </a:r>
          </a:p>
          <a:p>
            <a:pPr marL="1074420" lvl="1" indent="-342900">
              <a:buFont typeface="Arial" panose="020B0604020202020204" pitchFamily="34" charset="0"/>
              <a:buChar char="•"/>
            </a:pPr>
            <a:r>
              <a:rPr lang="en-US" dirty="0"/>
              <a:t>This demonstrated natural selection on bill size caused by the availability of seeds</a:t>
            </a:r>
          </a:p>
          <a:p>
            <a:pPr marL="1074420" lvl="1" indent="-342900">
              <a:buFont typeface="Arial" panose="020B0604020202020204" pitchFamily="34" charset="0"/>
              <a:buChar char="•"/>
            </a:pPr>
            <a:r>
              <a:rPr lang="en-US" dirty="0"/>
              <a:t>Subsequent studies over the last 40 years have shown similar results </a:t>
            </a:r>
          </a:p>
        </p:txBody>
      </p:sp>
    </p:spTree>
    <p:extLst>
      <p:ext uri="{BB962C8B-B14F-4D97-AF65-F5344CB8AC3E}">
        <p14:creationId xmlns:p14="http://schemas.microsoft.com/office/powerpoint/2010/main" val="3832826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200" y="241326"/>
            <a:ext cx="7529804" cy="659535"/>
          </a:xfrm>
        </p:spPr>
        <p:txBody>
          <a:bodyPr>
            <a:normAutofit fontScale="90000"/>
          </a:bodyPr>
          <a:lstStyle/>
          <a:p>
            <a:r>
              <a:rPr lang="en-US" dirty="0"/>
              <a:t>Figure 11.4 grants research on finches</a:t>
            </a:r>
          </a:p>
        </p:txBody>
      </p:sp>
      <p:pic>
        <p:nvPicPr>
          <p:cNvPr id="2" name="Figure" descr="Two graphs show the number of birds on the y axis and bill depth in millimeter on the x axis. The graph on the left has data for the year 1976 with a total of 751 birds measured. The mean beak depth is about 9.5 millimeters. The graph on the right has data for the year 1978, after a drought caused the death of many birds. The total number of surviving birds measured for this data was 90, and the mean beak depth is about 10 millimet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0814" b="-30814"/>
          <a:stretch>
            <a:fillRect/>
          </a:stretch>
        </p:blipFill>
        <p:spPr/>
      </p:pic>
      <p:sp>
        <p:nvSpPr>
          <p:cNvPr id="7" name="Figure Legend"/>
          <p:cNvSpPr>
            <a:spLocks noGrp="1"/>
          </p:cNvSpPr>
          <p:nvPr>
            <p:ph type="body" sz="quarter" idx="14"/>
          </p:nvPr>
        </p:nvSpPr>
        <p:spPr/>
        <p:txBody>
          <a:bodyPr>
            <a:normAutofit/>
          </a:bodyPr>
          <a:lstStyle/>
          <a:p>
            <a:r>
              <a:rPr lang="en-US" sz="1600" dirty="0"/>
              <a:t>A drought on the Galápagos island of Daphne Major in 1977 reduced the number of small seeds available to finches, causing many of the small-beaked finches to die. This caused an increase in the finches’ average beak size between 1976 and 1978.</a:t>
            </a:r>
          </a:p>
        </p:txBody>
      </p:sp>
      <p:sp>
        <p:nvSpPr>
          <p:cNvPr id="6" name="Disclaimer">
            <a:extLst>
              <a:ext uri="{FF2B5EF4-FFF2-40B4-BE49-F238E27FC236}">
                <a16:creationId xmlns:a16="http://schemas.microsoft.com/office/drawing/2014/main" id="{43844166-627E-445B-B529-CD9A6A99FA7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849063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7671C8D-2738-4343-ABC7-876387D5B337}"/>
              </a:ext>
            </a:extLst>
          </p:cNvPr>
          <p:cNvSpPr>
            <a:spLocks noGrp="1"/>
          </p:cNvSpPr>
          <p:nvPr>
            <p:ph type="body" sz="quarter" idx="14"/>
          </p:nvPr>
        </p:nvSpPr>
        <p:spPr>
          <a:xfrm>
            <a:off x="457200" y="900861"/>
            <a:ext cx="8062912" cy="5109503"/>
          </a:xfrm>
        </p:spPr>
        <p:txBody>
          <a:bodyPr>
            <a:normAutofit lnSpcReduction="10000"/>
          </a:bodyPr>
          <a:lstStyle/>
          <a:p>
            <a:pPr marL="342900" indent="-342900">
              <a:buFont typeface="Arial" panose="020B0604020202020204" pitchFamily="34" charset="0"/>
              <a:buChar char="•"/>
            </a:pPr>
            <a:r>
              <a:rPr lang="en-US" dirty="0"/>
              <a:t>Natural selection depends on </a:t>
            </a:r>
            <a:r>
              <a:rPr lang="en-US" b="1" dirty="0">
                <a:solidFill>
                  <a:srgbClr val="6CB255"/>
                </a:solidFill>
              </a:rPr>
              <a:t>variation</a:t>
            </a:r>
            <a:r>
              <a:rPr lang="en-US" dirty="0">
                <a:sym typeface="Wingdings" panose="05000000000000000000" pitchFamily="2" charset="2"/>
              </a:rPr>
              <a:t> </a:t>
            </a:r>
            <a:r>
              <a:rPr lang="en-US" dirty="0"/>
              <a:t>differences among individuals in a population </a:t>
            </a:r>
          </a:p>
          <a:p>
            <a:pPr marL="342900" indent="-342900">
              <a:buFont typeface="Arial" panose="020B0604020202020204" pitchFamily="34" charset="0"/>
              <a:buChar char="•"/>
            </a:pPr>
            <a:r>
              <a:rPr lang="en-US" dirty="0"/>
              <a:t>Also, variation must have a genetic basis</a:t>
            </a:r>
          </a:p>
          <a:p>
            <a:pPr marL="342900" indent="-342900">
              <a:buFont typeface="Arial" panose="020B0604020202020204" pitchFamily="34" charset="0"/>
              <a:buChar char="•"/>
            </a:pPr>
            <a:r>
              <a:rPr lang="en-US" dirty="0"/>
              <a:t>Genetic diversity comes from mutation and sexual reproduction </a:t>
            </a:r>
          </a:p>
          <a:p>
            <a:pPr marL="1074420" lvl="1" indent="-342900">
              <a:buFont typeface="Arial" panose="020B0604020202020204" pitchFamily="34" charset="0"/>
              <a:buChar char="•"/>
            </a:pPr>
            <a:r>
              <a:rPr lang="en-US" b="1" dirty="0">
                <a:solidFill>
                  <a:srgbClr val="6CB255"/>
                </a:solidFill>
              </a:rPr>
              <a:t>Mutation</a:t>
            </a:r>
            <a:r>
              <a:rPr lang="en-US" dirty="0"/>
              <a:t> is a change in DNA, and can be harmful, beneficial or neutral </a:t>
            </a:r>
          </a:p>
          <a:p>
            <a:pPr marL="1074420" lvl="1" indent="-342900">
              <a:buFont typeface="Arial" panose="020B0604020202020204" pitchFamily="34" charset="0"/>
              <a:buChar char="•"/>
            </a:pPr>
            <a:r>
              <a:rPr lang="en-US" dirty="0"/>
              <a:t>Mutation is the ultimate source of genetic variation because it introduces new alleles </a:t>
            </a:r>
          </a:p>
          <a:p>
            <a:pPr marL="1074420" lvl="1" indent="-342900">
              <a:buFont typeface="Arial" panose="020B0604020202020204" pitchFamily="34" charset="0"/>
              <a:buChar char="•"/>
            </a:pPr>
            <a:r>
              <a:rPr lang="en-US" dirty="0"/>
              <a:t>Sexual reproduction also leads to genetic diversity because reproduction involving 2 parents can lead to new combinations of traits </a:t>
            </a:r>
          </a:p>
          <a:p>
            <a:pPr marL="342900" indent="-342900">
              <a:buFont typeface="Arial" panose="020B0604020202020204" pitchFamily="34" charset="0"/>
              <a:buChar char="•"/>
            </a:pPr>
            <a:r>
              <a:rPr lang="en-US" dirty="0"/>
              <a:t>A heritable trait that aids the survival and reproduction of an individual in its particular environment is called an </a:t>
            </a:r>
            <a:r>
              <a:rPr lang="en-US" b="1" dirty="0">
                <a:solidFill>
                  <a:srgbClr val="6CB255"/>
                </a:solidFill>
              </a:rPr>
              <a:t>adaptation </a:t>
            </a:r>
          </a:p>
          <a:p>
            <a:pPr marL="342900" indent="-342900">
              <a:buFont typeface="Arial" panose="020B0604020202020204" pitchFamily="34" charset="0"/>
              <a:buChar char="•"/>
            </a:pPr>
            <a:r>
              <a:rPr lang="en-US" dirty="0">
                <a:solidFill>
                  <a:schemeClr val="tx1"/>
                </a:solidFill>
              </a:rPr>
              <a:t>Whether or not a trait is favorable depends on the environment at the time </a:t>
            </a:r>
          </a:p>
          <a:p>
            <a:pPr marL="1074420" lvl="1" indent="-342900">
              <a:buFont typeface="Arial" panose="020B0604020202020204" pitchFamily="34" charset="0"/>
              <a:buChar char="•"/>
            </a:pPr>
            <a:endParaRPr lang="en-US" dirty="0"/>
          </a:p>
        </p:txBody>
      </p:sp>
      <p:sp>
        <p:nvSpPr>
          <p:cNvPr id="5" name="Picture Placeholder 2">
            <a:extLst>
              <a:ext uri="{FF2B5EF4-FFF2-40B4-BE49-F238E27FC236}">
                <a16:creationId xmlns:a16="http://schemas.microsoft.com/office/drawing/2014/main" id="{3FAA51DC-22EE-4F56-92E2-97451F206E3E}"/>
              </a:ext>
            </a:extLst>
          </p:cNvPr>
          <p:cNvSpPr>
            <a:spLocks noGrp="1"/>
          </p:cNvSpPr>
          <p:nvPr>
            <p:ph type="title"/>
          </p:nvPr>
        </p:nvSpPr>
        <p:spPr>
          <a:xfrm>
            <a:off x="457200" y="214667"/>
            <a:ext cx="8062913" cy="658813"/>
          </a:xfrm>
        </p:spPr>
        <p:txBody>
          <a:bodyPr>
            <a:normAutofit fontScale="90000"/>
          </a:bodyPr>
          <a:lstStyle/>
          <a:p>
            <a:r>
              <a:rPr lang="en-US" dirty="0"/>
              <a:t>Charles Darwin and natural </a:t>
            </a:r>
            <a:r>
              <a:rPr lang="en-US" dirty="0" smtClean="0"/>
              <a:t>selection </a:t>
            </a:r>
            <a:r>
              <a:rPr lang="en-US" dirty="0"/>
              <a:t>4</a:t>
            </a:r>
            <a:r>
              <a:rPr lang="en-US" dirty="0" smtClean="0"/>
              <a:t> of 5 </a:t>
            </a:r>
            <a:r>
              <a:rPr lang="en-US" dirty="0"/>
              <a:t>(11.1)</a:t>
            </a:r>
          </a:p>
        </p:txBody>
      </p:sp>
    </p:spTree>
    <p:extLst>
      <p:ext uri="{BB962C8B-B14F-4D97-AF65-F5344CB8AC3E}">
        <p14:creationId xmlns:p14="http://schemas.microsoft.com/office/powerpoint/2010/main" val="974247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AF8BE-2837-4846-B6B4-E14BB98BEAF6}"/>
              </a:ext>
            </a:extLst>
          </p:cNvPr>
          <p:cNvSpPr>
            <a:spLocks noGrp="1"/>
          </p:cNvSpPr>
          <p:nvPr>
            <p:ph type="title"/>
          </p:nvPr>
        </p:nvSpPr>
        <p:spPr>
          <a:xfrm>
            <a:off x="457200" y="222665"/>
            <a:ext cx="8062912" cy="659535"/>
          </a:xfrm>
        </p:spPr>
        <p:txBody>
          <a:bodyPr>
            <a:normAutofit fontScale="90000"/>
          </a:bodyPr>
          <a:lstStyle/>
          <a:p>
            <a:r>
              <a:rPr lang="en-US" dirty="0"/>
              <a:t>Charles Darwin and natural selection </a:t>
            </a:r>
            <a:r>
              <a:rPr lang="en-US" dirty="0" smtClean="0"/>
              <a:t>5 of 5 (11.1</a:t>
            </a:r>
            <a:r>
              <a:rPr lang="en-US" dirty="0"/>
              <a:t>)</a:t>
            </a:r>
          </a:p>
        </p:txBody>
      </p:sp>
      <p:sp>
        <p:nvSpPr>
          <p:cNvPr id="4" name="Text Placeholder 3">
            <a:extLst>
              <a:ext uri="{FF2B5EF4-FFF2-40B4-BE49-F238E27FC236}">
                <a16:creationId xmlns:a16="http://schemas.microsoft.com/office/drawing/2014/main" id="{A7422C19-0C1D-4DB2-8E9A-CE8E477C6704}"/>
              </a:ext>
            </a:extLst>
          </p:cNvPr>
          <p:cNvSpPr>
            <a:spLocks noGrp="1"/>
          </p:cNvSpPr>
          <p:nvPr>
            <p:ph type="body" sz="quarter" idx="14"/>
          </p:nvPr>
        </p:nvSpPr>
        <p:spPr>
          <a:xfrm>
            <a:off x="457200" y="1007706"/>
            <a:ext cx="8062912" cy="5002658"/>
          </a:xfrm>
        </p:spPr>
        <p:txBody>
          <a:bodyPr>
            <a:normAutofit lnSpcReduction="10000"/>
          </a:bodyPr>
          <a:lstStyle/>
          <a:p>
            <a:pPr marL="342900" indent="-342900">
              <a:buFont typeface="Arial" panose="020B0604020202020204" pitchFamily="34" charset="0"/>
              <a:buChar char="•"/>
            </a:pPr>
            <a:r>
              <a:rPr lang="en-US" dirty="0"/>
              <a:t>When two species evolve in different directions from a common point, it is called </a:t>
            </a:r>
            <a:r>
              <a:rPr lang="en-US" b="1" dirty="0">
                <a:solidFill>
                  <a:srgbClr val="6CB255"/>
                </a:solidFill>
              </a:rPr>
              <a:t>divergent evolution</a:t>
            </a:r>
          </a:p>
          <a:p>
            <a:pPr marL="1074420" lvl="1" indent="-342900">
              <a:buFont typeface="Arial" panose="020B0604020202020204" pitchFamily="34" charset="0"/>
              <a:buChar char="•"/>
            </a:pPr>
            <a:r>
              <a:rPr lang="en-US" dirty="0"/>
              <a:t>For example, both hummingbirds and ostriches have wings. Both of these birds wings came from a common ancestor with wings.  These structures are called </a:t>
            </a:r>
            <a:r>
              <a:rPr lang="en-US" b="1" dirty="0">
                <a:solidFill>
                  <a:srgbClr val="6CB255"/>
                </a:solidFill>
              </a:rPr>
              <a:t>homologous structures</a:t>
            </a:r>
            <a:r>
              <a:rPr lang="en-US" dirty="0"/>
              <a:t>.  </a:t>
            </a:r>
          </a:p>
          <a:p>
            <a:pPr marL="1074420" lvl="1" indent="-342900">
              <a:buFont typeface="Arial" panose="020B0604020202020204" pitchFamily="34" charset="0"/>
              <a:buChar char="•"/>
            </a:pPr>
            <a:r>
              <a:rPr lang="en-US" dirty="0"/>
              <a:t>Homologous structures look different due to divergence but they share origin in a common ancestor.  </a:t>
            </a:r>
          </a:p>
          <a:p>
            <a:pPr marL="342900" indent="-342900">
              <a:buFont typeface="Arial" panose="020B0604020202020204" pitchFamily="34" charset="0"/>
              <a:buChar char="•"/>
            </a:pPr>
            <a:r>
              <a:rPr lang="en-US" dirty="0"/>
              <a:t>When similar appearances evolve independently in distantly related species, it is called </a:t>
            </a:r>
            <a:r>
              <a:rPr lang="en-US" b="1" dirty="0">
                <a:solidFill>
                  <a:srgbClr val="6CB255"/>
                </a:solidFill>
              </a:rPr>
              <a:t>convergent evolution</a:t>
            </a:r>
          </a:p>
          <a:p>
            <a:pPr marL="1074420" lvl="1" indent="-342900">
              <a:buFont typeface="Arial" panose="020B0604020202020204" pitchFamily="34" charset="0"/>
              <a:buChar char="•"/>
            </a:pPr>
            <a:r>
              <a:rPr lang="en-US" dirty="0"/>
              <a:t>For example, insects and </a:t>
            </a:r>
            <a:r>
              <a:rPr lang="en-US"/>
              <a:t>bats both have </a:t>
            </a:r>
            <a:r>
              <a:rPr lang="en-US" dirty="0"/>
              <a:t>wings but they are unrelated.  Instead, they separately evolved wings for flight.  These structures (wings) are called </a:t>
            </a:r>
            <a:r>
              <a:rPr lang="en-US" b="1" dirty="0">
                <a:solidFill>
                  <a:srgbClr val="6CB255"/>
                </a:solidFill>
              </a:rPr>
              <a:t>analogous structures</a:t>
            </a:r>
            <a:r>
              <a:rPr lang="en-US" dirty="0"/>
              <a:t>.</a:t>
            </a:r>
          </a:p>
          <a:p>
            <a:pPr marL="1074420" lvl="1" indent="-342900">
              <a:buFont typeface="Arial" panose="020B0604020202020204" pitchFamily="34" charset="0"/>
              <a:buChar char="•"/>
            </a:pPr>
            <a:r>
              <a:rPr lang="en-US" dirty="0"/>
              <a:t>Analogous structures are similar in function and appearance but do not share an origin in a common ancestor.</a:t>
            </a:r>
          </a:p>
        </p:txBody>
      </p:sp>
    </p:spTree>
    <p:extLst>
      <p:ext uri="{BB962C8B-B14F-4D97-AF65-F5344CB8AC3E}">
        <p14:creationId xmlns:p14="http://schemas.microsoft.com/office/powerpoint/2010/main" val="3146609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11.5 divergent evolution and homology</a:t>
            </a:r>
          </a:p>
        </p:txBody>
      </p:sp>
      <p:pic>
        <p:nvPicPr>
          <p:cNvPr id="2" name="Figure" descr="Photo A shows a stalk with several clusters of small purple flowers with long, delicate petals. Photo B shows a daisy-like flower with purple petals and a large central structure with many spikes, resembling a sea urch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611" b="-10611"/>
          <a:stretch>
            <a:fillRect/>
          </a:stretch>
        </p:blipFill>
        <p:spPr/>
      </p:pic>
      <p:sp>
        <p:nvSpPr>
          <p:cNvPr id="7" name="Figure Legend"/>
          <p:cNvSpPr>
            <a:spLocks noGrp="1"/>
          </p:cNvSpPr>
          <p:nvPr>
            <p:ph type="body" sz="quarter" idx="14"/>
          </p:nvPr>
        </p:nvSpPr>
        <p:spPr/>
        <p:txBody>
          <a:bodyPr>
            <a:normAutofit/>
          </a:bodyPr>
          <a:lstStyle/>
          <a:p>
            <a:r>
              <a:rPr lang="en-US" sz="1600" dirty="0"/>
              <a:t>Flowering plants evolved from a common ancestor. Notice that the </a:t>
            </a:r>
            <a:r>
              <a:rPr lang="en-US" sz="1600" dirty="0">
                <a:solidFill>
                  <a:srgbClr val="6CB255"/>
                </a:solidFill>
              </a:rPr>
              <a:t>(a) </a:t>
            </a:r>
            <a:r>
              <a:rPr lang="en-US" sz="1600" dirty="0"/>
              <a:t>dense blazing star and </a:t>
            </a:r>
            <a:r>
              <a:rPr lang="en-US" sz="1600" dirty="0">
                <a:solidFill>
                  <a:srgbClr val="6CB255"/>
                </a:solidFill>
              </a:rPr>
              <a:t>(b) </a:t>
            </a:r>
            <a:r>
              <a:rPr lang="en-US" sz="1600" dirty="0"/>
              <a:t>purple coneflower vary in appearance, yet both share a similar basic morphology. (credit a, b: modification of work by Cory </a:t>
            </a:r>
            <a:r>
              <a:rPr lang="en-US" sz="1600" dirty="0" err="1"/>
              <a:t>Zanker</a:t>
            </a:r>
            <a:r>
              <a:rPr lang="en-US" sz="1600" dirty="0"/>
              <a:t>)</a:t>
            </a:r>
          </a:p>
        </p:txBody>
      </p:sp>
      <p:sp>
        <p:nvSpPr>
          <p:cNvPr id="6" name="Disclaimer">
            <a:extLst>
              <a:ext uri="{FF2B5EF4-FFF2-40B4-BE49-F238E27FC236}">
                <a16:creationId xmlns:a16="http://schemas.microsoft.com/office/drawing/2014/main" id="{CD508D5B-B256-42CF-9951-76173ADC871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600041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D88AE-E3BC-4056-B258-8DF3C0EE000F}"/>
              </a:ext>
            </a:extLst>
          </p:cNvPr>
          <p:cNvSpPr>
            <a:spLocks noGrp="1"/>
          </p:cNvSpPr>
          <p:nvPr>
            <p:ph type="title"/>
          </p:nvPr>
        </p:nvSpPr>
        <p:spPr/>
        <p:txBody>
          <a:bodyPr>
            <a:normAutofit/>
          </a:bodyPr>
          <a:lstStyle/>
          <a:p>
            <a:r>
              <a:rPr lang="en-US" dirty="0"/>
              <a:t>The modern synthesis (11.1)</a:t>
            </a:r>
          </a:p>
        </p:txBody>
      </p:sp>
      <p:sp>
        <p:nvSpPr>
          <p:cNvPr id="4" name="Text Placeholder 3">
            <a:extLst>
              <a:ext uri="{FF2B5EF4-FFF2-40B4-BE49-F238E27FC236}">
                <a16:creationId xmlns:a16="http://schemas.microsoft.com/office/drawing/2014/main" id="{27A24C7A-EE7F-4A3F-A26B-9CF4E46AF3B9}"/>
              </a:ext>
            </a:extLst>
          </p:cNvPr>
          <p:cNvSpPr>
            <a:spLocks noGrp="1"/>
          </p:cNvSpPr>
          <p:nvPr>
            <p:ph type="body" sz="quarter" idx="14"/>
          </p:nvPr>
        </p:nvSpPr>
        <p:spPr>
          <a:xfrm>
            <a:off x="540543" y="1002316"/>
            <a:ext cx="8062912" cy="4712684"/>
          </a:xfrm>
        </p:spPr>
        <p:txBody>
          <a:bodyPr>
            <a:normAutofit fontScale="92500"/>
          </a:bodyPr>
          <a:lstStyle/>
          <a:p>
            <a:pPr marL="342900" indent="-342900">
              <a:buFont typeface="Arial" panose="020B0604020202020204" pitchFamily="34" charset="0"/>
              <a:buChar char="•"/>
            </a:pPr>
            <a:r>
              <a:rPr lang="en-US" sz="2400" b="1" dirty="0">
                <a:solidFill>
                  <a:srgbClr val="6CB255"/>
                </a:solidFill>
              </a:rPr>
              <a:t>Modern synthesis </a:t>
            </a:r>
            <a:r>
              <a:rPr lang="en-US" sz="2400" dirty="0">
                <a:solidFill>
                  <a:schemeClr val="tx1"/>
                </a:solidFill>
              </a:rPr>
              <a:t>is an idea that took shape in the 1940’s and is widely accepted today</a:t>
            </a:r>
          </a:p>
          <a:p>
            <a:pPr marL="1074420" lvl="1" indent="-342900">
              <a:buFont typeface="Arial" panose="020B0604020202020204" pitchFamily="34" charset="0"/>
              <a:buChar char="•"/>
            </a:pPr>
            <a:r>
              <a:rPr lang="en-US" sz="2400" dirty="0"/>
              <a:t>It describes how evolutionary pressures such as natural selection can affect population genetics and result in a gradual evolution of populations and species </a:t>
            </a:r>
            <a:endParaRPr lang="en-US" sz="2400" dirty="0">
              <a:solidFill>
                <a:srgbClr val="FF0000"/>
              </a:solidFill>
            </a:endParaRPr>
          </a:p>
          <a:p>
            <a:pPr marL="342900" indent="-342900">
              <a:buFont typeface="Arial" panose="020B0604020202020204" pitchFamily="34" charset="0"/>
              <a:buChar char="•"/>
            </a:pPr>
            <a:r>
              <a:rPr lang="en-US" sz="2400" b="1" dirty="0">
                <a:solidFill>
                  <a:srgbClr val="6CB255"/>
                </a:solidFill>
              </a:rPr>
              <a:t>Microevolution</a:t>
            </a:r>
            <a:r>
              <a:rPr lang="en-US" sz="2400" dirty="0"/>
              <a:t> is the gradual change in a population over time</a:t>
            </a:r>
          </a:p>
          <a:p>
            <a:pPr marL="342900" indent="-342900">
              <a:buFont typeface="Arial" panose="020B0604020202020204" pitchFamily="34" charset="0"/>
              <a:buChar char="•"/>
            </a:pPr>
            <a:r>
              <a:rPr lang="en-US" sz="2400" b="1" dirty="0">
                <a:solidFill>
                  <a:srgbClr val="6CB255"/>
                </a:solidFill>
              </a:rPr>
              <a:t>Macroevolution</a:t>
            </a:r>
            <a:r>
              <a:rPr lang="en-US" sz="2400" dirty="0"/>
              <a:t> is the process of giving rise to new species and higher taxonomic groups </a:t>
            </a:r>
          </a:p>
          <a:p>
            <a:pPr marL="342900" indent="-342900">
              <a:buFont typeface="Arial" panose="020B0604020202020204" pitchFamily="34" charset="0"/>
              <a:buChar char="•"/>
            </a:pPr>
            <a:r>
              <a:rPr lang="en-US" sz="2400" dirty="0"/>
              <a:t>Watch the video below for an example of microevolution caused by natural selection:  the peppered moths </a:t>
            </a:r>
          </a:p>
          <a:p>
            <a:pPr marL="342900" indent="-342900">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6BF05FA2-2509-4894-8C2E-0D1FDD5C6878}"/>
              </a:ext>
            </a:extLst>
          </p:cNvPr>
          <p:cNvSpPr/>
          <p:nvPr/>
        </p:nvSpPr>
        <p:spPr>
          <a:xfrm>
            <a:off x="1744824" y="5825698"/>
            <a:ext cx="5654351" cy="369332"/>
          </a:xfrm>
          <a:prstGeom prst="rect">
            <a:avLst/>
          </a:prstGeom>
        </p:spPr>
        <p:txBody>
          <a:bodyPr wrap="square">
            <a:spAutoFit/>
          </a:bodyPr>
          <a:lstStyle/>
          <a:p>
            <a:r>
              <a:rPr lang="en-US" dirty="0" smtClean="0">
                <a:solidFill>
                  <a:schemeClr val="tx2"/>
                </a:solidFill>
                <a:hlinkClick r:id="rId2"/>
              </a:rPr>
              <a:t>https://www.youtube.com/watch?v=LyRA807djLc</a:t>
            </a:r>
            <a:endParaRPr lang="en-US" dirty="0">
              <a:solidFill>
                <a:schemeClr val="tx2"/>
              </a:solidFill>
            </a:endParaRPr>
          </a:p>
        </p:txBody>
      </p:sp>
    </p:spTree>
    <p:extLst>
      <p:ext uri="{BB962C8B-B14F-4D97-AF65-F5344CB8AC3E}">
        <p14:creationId xmlns:p14="http://schemas.microsoft.com/office/powerpoint/2010/main" val="2715632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11.6 peppered moths and natural selection </a:t>
            </a:r>
          </a:p>
        </p:txBody>
      </p:sp>
      <p:pic>
        <p:nvPicPr>
          <p:cNvPr id="2" name="Figure" descr="A graph shows two moths, one light and one dark in color. The population line shifts from the light phenotype on the left to the dark one on the right in response to a darker natural environment. The text next to the graph reads: Light-colored peppered moths are better camouflaged against a pristine environment; likewise, dark-colored peppered moths are better camouflaged against a sooty environment. Thus, as the Industrial Revolution progressed in nineteenth-century England, the color of the moth population shifted from light to dar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992" b="-10992"/>
          <a:stretch>
            <a:fillRect/>
          </a:stretch>
        </p:blipFill>
        <p:spPr>
          <a:xfrm>
            <a:off x="457199" y="1436085"/>
            <a:ext cx="8062913" cy="3500071"/>
          </a:xfrm>
        </p:spPr>
      </p:pic>
      <p:sp>
        <p:nvSpPr>
          <p:cNvPr id="7" name="Figure Legend"/>
          <p:cNvSpPr>
            <a:spLocks noGrp="1"/>
          </p:cNvSpPr>
          <p:nvPr>
            <p:ph type="body" sz="quarter" idx="14"/>
          </p:nvPr>
        </p:nvSpPr>
        <p:spPr/>
        <p:txBody>
          <a:bodyPr>
            <a:normAutofit/>
          </a:bodyPr>
          <a:lstStyle/>
          <a:p>
            <a:r>
              <a:rPr lang="en-US" sz="1600" dirty="0"/>
              <a:t>As the Industrial Revolution caused trees to darken from soot, darker colored peppered moths were better camouflaged than the lighter colored ones, which caused there to be more of the darker colored moths in the population.</a:t>
            </a:r>
          </a:p>
        </p:txBody>
      </p:sp>
      <p:sp>
        <p:nvSpPr>
          <p:cNvPr id="6" name="Disclaimer">
            <a:extLst>
              <a:ext uri="{FF2B5EF4-FFF2-40B4-BE49-F238E27FC236}">
                <a16:creationId xmlns:a16="http://schemas.microsoft.com/office/drawing/2014/main" id="{60CB5627-1BF7-4820-8928-F3FA11DB490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535927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FAB6F-9B97-4440-8CBA-42FB58514E75}"/>
              </a:ext>
            </a:extLst>
          </p:cNvPr>
          <p:cNvSpPr>
            <a:spLocks noGrp="1"/>
          </p:cNvSpPr>
          <p:nvPr>
            <p:ph type="title"/>
          </p:nvPr>
        </p:nvSpPr>
        <p:spPr/>
        <p:txBody>
          <a:bodyPr>
            <a:normAutofit/>
          </a:bodyPr>
          <a:lstStyle/>
          <a:p>
            <a:r>
              <a:rPr lang="en-US" dirty="0"/>
              <a:t>Population </a:t>
            </a:r>
            <a:r>
              <a:rPr lang="en-US" dirty="0" smtClean="0"/>
              <a:t>genetics 1 of 2 </a:t>
            </a:r>
            <a:r>
              <a:rPr lang="en-US" dirty="0"/>
              <a:t>(11.1)</a:t>
            </a:r>
          </a:p>
        </p:txBody>
      </p:sp>
      <p:sp>
        <p:nvSpPr>
          <p:cNvPr id="4" name="Text Placeholder 3">
            <a:extLst>
              <a:ext uri="{FF2B5EF4-FFF2-40B4-BE49-F238E27FC236}">
                <a16:creationId xmlns:a16="http://schemas.microsoft.com/office/drawing/2014/main" id="{C0721782-8D0E-4C71-82AB-27ADCAB42EC8}"/>
              </a:ext>
            </a:extLst>
          </p:cNvPr>
          <p:cNvSpPr>
            <a:spLocks noGrp="1"/>
          </p:cNvSpPr>
          <p:nvPr>
            <p:ph type="body" sz="quarter" idx="14"/>
          </p:nvPr>
        </p:nvSpPr>
        <p:spPr>
          <a:xfrm>
            <a:off x="457199" y="1054359"/>
            <a:ext cx="8272733" cy="5501716"/>
          </a:xfrm>
        </p:spPr>
        <p:txBody>
          <a:bodyPr>
            <a:normAutofit/>
          </a:bodyPr>
          <a:lstStyle/>
          <a:p>
            <a:pPr marL="342900" indent="-342900">
              <a:buFont typeface="Arial" panose="020B0604020202020204" pitchFamily="34" charset="0"/>
              <a:buChar char="•"/>
            </a:pPr>
            <a:r>
              <a:rPr lang="en-US" sz="2200" b="1" dirty="0">
                <a:solidFill>
                  <a:srgbClr val="6CB255"/>
                </a:solidFill>
              </a:rPr>
              <a:t>Population genetics </a:t>
            </a:r>
            <a:r>
              <a:rPr lang="en-US" sz="2200" dirty="0"/>
              <a:t>is the study of what happens to all of the alleles of a population </a:t>
            </a:r>
          </a:p>
          <a:p>
            <a:pPr marL="342900" indent="-342900">
              <a:buFont typeface="Arial" panose="020B0604020202020204" pitchFamily="34" charset="0"/>
              <a:buChar char="•"/>
            </a:pPr>
            <a:r>
              <a:rPr lang="en-US" sz="2200" dirty="0"/>
              <a:t>An </a:t>
            </a:r>
            <a:r>
              <a:rPr lang="en-US" sz="2200" b="1" dirty="0">
                <a:solidFill>
                  <a:srgbClr val="6CB255"/>
                </a:solidFill>
              </a:rPr>
              <a:t>allele</a:t>
            </a:r>
            <a:r>
              <a:rPr lang="en-US" sz="2200" dirty="0"/>
              <a:t> is an alternative form of a gene (for example, the letter “P” for purple flowers in pea plants and the letter “p” for white)</a:t>
            </a:r>
          </a:p>
          <a:p>
            <a:pPr marL="342900" indent="-342900">
              <a:buFont typeface="Arial" panose="020B0604020202020204" pitchFamily="34" charset="0"/>
              <a:buChar char="•"/>
            </a:pPr>
            <a:r>
              <a:rPr lang="en-US" sz="2200" dirty="0"/>
              <a:t>A </a:t>
            </a:r>
            <a:r>
              <a:rPr lang="en-US" sz="2200" b="1" dirty="0">
                <a:solidFill>
                  <a:srgbClr val="6CB255"/>
                </a:solidFill>
              </a:rPr>
              <a:t>genotype</a:t>
            </a:r>
            <a:r>
              <a:rPr lang="en-US" sz="2200" dirty="0"/>
              <a:t> is 2 alleles, one inherited from each parent (for example, PP, Pp, pp).  </a:t>
            </a:r>
          </a:p>
          <a:p>
            <a:pPr marL="342900" indent="-342900">
              <a:buFont typeface="Arial" panose="020B0604020202020204" pitchFamily="34" charset="0"/>
              <a:buChar char="•"/>
            </a:pPr>
            <a:r>
              <a:rPr lang="en-US" sz="2200" dirty="0"/>
              <a:t>The sum of all the alleles in a population is called the </a:t>
            </a:r>
            <a:r>
              <a:rPr lang="en-US" sz="2200" b="1" dirty="0">
                <a:solidFill>
                  <a:srgbClr val="6CB255"/>
                </a:solidFill>
              </a:rPr>
              <a:t>gene pool </a:t>
            </a:r>
          </a:p>
          <a:p>
            <a:pPr marL="342900" indent="-342900">
              <a:buFont typeface="Arial" panose="020B0604020202020204" pitchFamily="34" charset="0"/>
              <a:buChar char="•"/>
            </a:pPr>
            <a:r>
              <a:rPr lang="en-US" sz="2200" dirty="0"/>
              <a:t>In the 20</a:t>
            </a:r>
            <a:r>
              <a:rPr lang="en-US" sz="2200" baseline="30000" dirty="0"/>
              <a:t>th</a:t>
            </a:r>
            <a:r>
              <a:rPr lang="en-US" sz="2200" dirty="0"/>
              <a:t> century, Godfrey Hardy and Wilhelm Weinberg proposed a state in which the allele and genotype frequencies remain constant generation after generation.  This is called </a:t>
            </a:r>
            <a:r>
              <a:rPr lang="en-US" sz="2200" b="1" dirty="0">
                <a:solidFill>
                  <a:srgbClr val="6CB255"/>
                </a:solidFill>
              </a:rPr>
              <a:t>Hardy-Weinberg equilibrium</a:t>
            </a:r>
            <a:r>
              <a:rPr lang="en-US" sz="2200" dirty="0"/>
              <a:t>.  </a:t>
            </a:r>
          </a:p>
          <a:p>
            <a:pPr lvl="1" indent="0">
              <a:buNone/>
            </a:pPr>
            <a:endParaRPr lang="en-US" dirty="0"/>
          </a:p>
        </p:txBody>
      </p:sp>
    </p:spTree>
    <p:extLst>
      <p:ext uri="{BB962C8B-B14F-4D97-AF65-F5344CB8AC3E}">
        <p14:creationId xmlns:p14="http://schemas.microsoft.com/office/powerpoint/2010/main" val="450277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4E9D-F511-4D6C-A7C5-38F2A6508422}"/>
              </a:ext>
            </a:extLst>
          </p:cNvPr>
          <p:cNvSpPr>
            <a:spLocks noGrp="1"/>
          </p:cNvSpPr>
          <p:nvPr>
            <p:ph type="title"/>
          </p:nvPr>
        </p:nvSpPr>
        <p:spPr/>
        <p:txBody>
          <a:bodyPr/>
          <a:lstStyle/>
          <a:p>
            <a:r>
              <a:rPr lang="en-US" dirty="0"/>
              <a:t>Population </a:t>
            </a:r>
            <a:r>
              <a:rPr lang="en-US" dirty="0" smtClean="0"/>
              <a:t>genetics 2 of 2 </a:t>
            </a:r>
            <a:r>
              <a:rPr lang="en-US" dirty="0"/>
              <a:t>(11.1)</a:t>
            </a:r>
          </a:p>
        </p:txBody>
      </p:sp>
      <p:sp>
        <p:nvSpPr>
          <p:cNvPr id="4" name="Text Placeholder 3">
            <a:extLst>
              <a:ext uri="{FF2B5EF4-FFF2-40B4-BE49-F238E27FC236}">
                <a16:creationId xmlns:a16="http://schemas.microsoft.com/office/drawing/2014/main" id="{B59694BF-B427-40D1-9382-7D09418A1AD2}"/>
              </a:ext>
            </a:extLst>
          </p:cNvPr>
          <p:cNvSpPr>
            <a:spLocks noGrp="1"/>
          </p:cNvSpPr>
          <p:nvPr>
            <p:ph type="body" sz="quarter" idx="14"/>
          </p:nvPr>
        </p:nvSpPr>
        <p:spPr>
          <a:xfrm>
            <a:off x="540544" y="1488307"/>
            <a:ext cx="8062912" cy="4852108"/>
          </a:xfrm>
        </p:spPr>
        <p:txBody>
          <a:bodyPr>
            <a:normAutofit/>
          </a:bodyPr>
          <a:lstStyle/>
          <a:p>
            <a:pPr marL="342900" indent="-342900">
              <a:buFont typeface="Arial" panose="020B0604020202020204" pitchFamily="34" charset="0"/>
              <a:buChar char="•"/>
            </a:pPr>
            <a:r>
              <a:rPr lang="en-US" sz="2200" dirty="0"/>
              <a:t>Hardy-Weinberg equilibrium does not occur in natural populations.  Five evolutionary forces can disrupt this equilibrium, producing change::</a:t>
            </a:r>
          </a:p>
          <a:p>
            <a:pPr marL="1074420" lvl="1" indent="-342900">
              <a:buFont typeface="Arial" panose="020B0604020202020204" pitchFamily="34" charset="0"/>
              <a:buChar char="•"/>
            </a:pPr>
            <a:r>
              <a:rPr lang="en-US" sz="2200" dirty="0">
                <a:solidFill>
                  <a:schemeClr val="tx2"/>
                </a:solidFill>
              </a:rPr>
              <a:t>Natural selection</a:t>
            </a:r>
          </a:p>
          <a:p>
            <a:pPr marL="1074420" lvl="1" indent="-342900">
              <a:buFont typeface="Arial" panose="020B0604020202020204" pitchFamily="34" charset="0"/>
              <a:buChar char="•"/>
            </a:pPr>
            <a:r>
              <a:rPr lang="en-US" sz="2200" dirty="0">
                <a:solidFill>
                  <a:schemeClr val="tx2"/>
                </a:solidFill>
              </a:rPr>
              <a:t>Mutation</a:t>
            </a:r>
          </a:p>
          <a:p>
            <a:pPr marL="1074420" lvl="1" indent="-342900">
              <a:buFont typeface="Arial" panose="020B0604020202020204" pitchFamily="34" charset="0"/>
              <a:buChar char="•"/>
            </a:pPr>
            <a:r>
              <a:rPr lang="en-US" sz="2200" dirty="0">
                <a:solidFill>
                  <a:schemeClr val="tx2"/>
                </a:solidFill>
              </a:rPr>
              <a:t>Gene flow (migration)</a:t>
            </a:r>
          </a:p>
          <a:p>
            <a:pPr marL="1074420" lvl="1" indent="-342900">
              <a:buFont typeface="Arial" panose="020B0604020202020204" pitchFamily="34" charset="0"/>
              <a:buChar char="•"/>
            </a:pPr>
            <a:r>
              <a:rPr lang="en-US" sz="2200" dirty="0">
                <a:solidFill>
                  <a:schemeClr val="tx2"/>
                </a:solidFill>
              </a:rPr>
              <a:t>Genetic drift</a:t>
            </a:r>
          </a:p>
          <a:p>
            <a:pPr marL="1074420" lvl="1" indent="-342900">
              <a:buFont typeface="Arial" panose="020B0604020202020204" pitchFamily="34" charset="0"/>
              <a:buChar char="•"/>
            </a:pPr>
            <a:r>
              <a:rPr lang="en-US" sz="2200" dirty="0">
                <a:solidFill>
                  <a:schemeClr val="tx2"/>
                </a:solidFill>
              </a:rPr>
              <a:t>Non-random mating</a:t>
            </a:r>
          </a:p>
          <a:p>
            <a:pPr marL="342900" indent="-342900">
              <a:buFont typeface="Arial" panose="020B0604020202020204" pitchFamily="34" charset="0"/>
              <a:buChar char="•"/>
            </a:pPr>
            <a:r>
              <a:rPr lang="en-US" sz="2200" dirty="0">
                <a:solidFill>
                  <a:schemeClr val="tx2"/>
                </a:solidFill>
              </a:rPr>
              <a:t>These are discussed in the next section.</a:t>
            </a:r>
          </a:p>
        </p:txBody>
      </p:sp>
    </p:spTree>
    <p:extLst>
      <p:ext uri="{BB962C8B-B14F-4D97-AF65-F5344CB8AC3E}">
        <p14:creationId xmlns:p14="http://schemas.microsoft.com/office/powerpoint/2010/main" val="1120229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C0C79-8432-44C9-97AC-52F651263368}"/>
              </a:ext>
            </a:extLst>
          </p:cNvPr>
          <p:cNvSpPr>
            <a:spLocks noGrp="1"/>
          </p:cNvSpPr>
          <p:nvPr>
            <p:ph type="title"/>
          </p:nvPr>
        </p:nvSpPr>
        <p:spPr/>
        <p:txBody>
          <a:bodyPr/>
          <a:lstStyle/>
          <a:p>
            <a:r>
              <a:rPr lang="en-US" dirty="0"/>
              <a:t>Mechanisms of </a:t>
            </a:r>
            <a:r>
              <a:rPr lang="en-US" dirty="0" smtClean="0"/>
              <a:t>evolution 1 of 5 </a:t>
            </a:r>
            <a:r>
              <a:rPr lang="en-US" dirty="0"/>
              <a:t>(11.2)</a:t>
            </a:r>
          </a:p>
        </p:txBody>
      </p:sp>
      <p:sp>
        <p:nvSpPr>
          <p:cNvPr id="4" name="Text Placeholder 3">
            <a:extLst>
              <a:ext uri="{FF2B5EF4-FFF2-40B4-BE49-F238E27FC236}">
                <a16:creationId xmlns:a16="http://schemas.microsoft.com/office/drawing/2014/main" id="{7C3AF5DB-6439-4C35-913D-AC49473CD627}"/>
              </a:ext>
            </a:extLst>
          </p:cNvPr>
          <p:cNvSpPr>
            <a:spLocks noGrp="1"/>
          </p:cNvSpPr>
          <p:nvPr>
            <p:ph type="body" sz="quarter" idx="14"/>
          </p:nvPr>
        </p:nvSpPr>
        <p:spPr>
          <a:xfrm>
            <a:off x="457200" y="1073020"/>
            <a:ext cx="8062912" cy="4937344"/>
          </a:xfrm>
        </p:spPr>
        <p:txBody>
          <a:bodyPr>
            <a:normAutofit/>
          </a:bodyPr>
          <a:lstStyle/>
          <a:p>
            <a:pPr marL="342900" indent="-342900">
              <a:buFont typeface="Arial" panose="020B0604020202020204" pitchFamily="34" charset="0"/>
              <a:buChar char="•"/>
            </a:pPr>
            <a:r>
              <a:rPr lang="en-US" sz="2400" dirty="0"/>
              <a:t>Natural selection has already been discussed.</a:t>
            </a:r>
          </a:p>
          <a:p>
            <a:pPr marL="1074420" lvl="1" indent="-342900">
              <a:buFont typeface="Arial" panose="020B0604020202020204" pitchFamily="34" charset="0"/>
              <a:buChar char="•"/>
            </a:pPr>
            <a:r>
              <a:rPr lang="en-US" sz="2400" dirty="0"/>
              <a:t>The next slide mentions a special case of natural selection, sexual selection.</a:t>
            </a:r>
          </a:p>
          <a:p>
            <a:pPr marL="342900" indent="-342900">
              <a:buFont typeface="Arial" panose="020B0604020202020204" pitchFamily="34" charset="0"/>
              <a:buChar char="•"/>
            </a:pPr>
            <a:r>
              <a:rPr lang="en-US" sz="2400" dirty="0"/>
              <a:t>Mutation is a change in the DNA sequence of a gene and is the only source of new alleles in a population.</a:t>
            </a:r>
          </a:p>
          <a:p>
            <a:pPr marL="1074420" lvl="1" indent="-342900">
              <a:buFont typeface="Arial" panose="020B0604020202020204" pitchFamily="34" charset="0"/>
              <a:buChar char="•"/>
            </a:pPr>
            <a:r>
              <a:rPr lang="en-US" sz="2400" dirty="0"/>
              <a:t>If it is a harmful mutation, the allele will be removed from the population and will be found in only low frequencies.</a:t>
            </a:r>
          </a:p>
          <a:p>
            <a:pPr marL="1074420" lvl="1" indent="-342900">
              <a:buFont typeface="Arial" panose="020B0604020202020204" pitchFamily="34" charset="0"/>
              <a:buChar char="•"/>
            </a:pPr>
            <a:r>
              <a:rPr lang="en-US" sz="2400" dirty="0"/>
              <a:t>If it is a beneficial mutation, the allele will spread through the population and become more common. </a:t>
            </a:r>
          </a:p>
        </p:txBody>
      </p:sp>
    </p:spTree>
    <p:extLst>
      <p:ext uri="{BB962C8B-B14F-4D97-AF65-F5344CB8AC3E}">
        <p14:creationId xmlns:p14="http://schemas.microsoft.com/office/powerpoint/2010/main" val="546335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0315-E01A-4962-A936-07D5A4337C5F}"/>
              </a:ext>
            </a:extLst>
          </p:cNvPr>
          <p:cNvSpPr>
            <a:spLocks noGrp="1"/>
          </p:cNvSpPr>
          <p:nvPr>
            <p:ph type="title"/>
          </p:nvPr>
        </p:nvSpPr>
        <p:spPr/>
        <p:txBody>
          <a:bodyPr/>
          <a:lstStyle/>
          <a:p>
            <a:r>
              <a:rPr lang="en-US" dirty="0"/>
              <a:t>Introduction</a:t>
            </a:r>
          </a:p>
        </p:txBody>
      </p:sp>
      <p:sp>
        <p:nvSpPr>
          <p:cNvPr id="4" name="Text Placeholder 3">
            <a:extLst>
              <a:ext uri="{FF2B5EF4-FFF2-40B4-BE49-F238E27FC236}">
                <a16:creationId xmlns:a16="http://schemas.microsoft.com/office/drawing/2014/main" id="{6E445630-14D9-4680-B971-43450810557A}"/>
              </a:ext>
            </a:extLst>
          </p:cNvPr>
          <p:cNvSpPr>
            <a:spLocks noGrp="1"/>
          </p:cNvSpPr>
          <p:nvPr>
            <p:ph type="body" sz="quarter" idx="14"/>
          </p:nvPr>
        </p:nvSpPr>
        <p:spPr>
          <a:xfrm>
            <a:off x="457200" y="1324947"/>
            <a:ext cx="8062912" cy="4685417"/>
          </a:xfrm>
        </p:spPr>
        <p:txBody>
          <a:bodyPr>
            <a:normAutofit/>
          </a:bodyPr>
          <a:lstStyle/>
          <a:p>
            <a:pPr marL="342900" indent="-342900">
              <a:buFont typeface="Arial" panose="020B0604020202020204" pitchFamily="34" charset="0"/>
              <a:buChar char="•"/>
            </a:pPr>
            <a:r>
              <a:rPr lang="en-US" sz="2400" dirty="0"/>
              <a:t>All species of living organisms evolved at some point from a different species</a:t>
            </a:r>
          </a:p>
          <a:p>
            <a:pPr marL="342900" indent="-342900">
              <a:buFont typeface="Arial" panose="020B0604020202020204" pitchFamily="34" charset="0"/>
              <a:buChar char="•"/>
            </a:pPr>
            <a:r>
              <a:rPr lang="en-US" sz="2400" b="1" dirty="0">
                <a:solidFill>
                  <a:srgbClr val="6CB255"/>
                </a:solidFill>
              </a:rPr>
              <a:t>Evolution</a:t>
            </a:r>
            <a:r>
              <a:rPr lang="en-US" sz="2400" dirty="0"/>
              <a:t> is the process through which the </a:t>
            </a:r>
          </a:p>
          <a:p>
            <a:pPr marL="1074420" lvl="1" indent="-342900">
              <a:buFont typeface="Arial" panose="020B0604020202020204" pitchFamily="34" charset="0"/>
              <a:buChar char="•"/>
            </a:pPr>
            <a:r>
              <a:rPr lang="en-US" sz="2400" dirty="0"/>
              <a:t>Characteristics of species change and </a:t>
            </a:r>
          </a:p>
          <a:p>
            <a:pPr marL="1074420" lvl="1" indent="-342900">
              <a:buFont typeface="Arial" panose="020B0604020202020204" pitchFamily="34" charset="0"/>
              <a:buChar char="•"/>
            </a:pPr>
            <a:r>
              <a:rPr lang="en-US" sz="2400" dirty="0"/>
              <a:t>Through which new species arise </a:t>
            </a:r>
          </a:p>
          <a:p>
            <a:pPr marL="342900" indent="-342900">
              <a:buFont typeface="Arial" panose="020B0604020202020204" pitchFamily="34" charset="0"/>
              <a:buChar char="•"/>
            </a:pPr>
            <a:r>
              <a:rPr lang="en-US" sz="2400" dirty="0"/>
              <a:t>The theory of evolution is the unifying theory of biology</a:t>
            </a:r>
          </a:p>
          <a:p>
            <a:pPr marL="342900" indent="-342900">
              <a:buFont typeface="Arial" panose="020B0604020202020204" pitchFamily="34" charset="0"/>
              <a:buChar char="•"/>
            </a:pPr>
            <a:r>
              <a:rPr lang="en-US" sz="2400" dirty="0"/>
              <a:t>The principle that all life has evolved and diversified from a common ancestor is the foundation from which we understand all other questions in biology</a:t>
            </a:r>
          </a:p>
        </p:txBody>
      </p:sp>
    </p:spTree>
    <p:extLst>
      <p:ext uri="{BB962C8B-B14F-4D97-AF65-F5344CB8AC3E}">
        <p14:creationId xmlns:p14="http://schemas.microsoft.com/office/powerpoint/2010/main" val="1676198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8D4B-3485-4C61-A1B7-7E84ED284938}"/>
              </a:ext>
            </a:extLst>
          </p:cNvPr>
          <p:cNvSpPr>
            <a:spLocks noGrp="1"/>
          </p:cNvSpPr>
          <p:nvPr>
            <p:ph type="title"/>
          </p:nvPr>
        </p:nvSpPr>
        <p:spPr/>
        <p:txBody>
          <a:bodyPr/>
          <a:lstStyle/>
          <a:p>
            <a:r>
              <a:rPr lang="en-US" dirty="0"/>
              <a:t>Mechanisms of evolution </a:t>
            </a:r>
            <a:r>
              <a:rPr lang="en-US" dirty="0" smtClean="0"/>
              <a:t>2 of 5(11.2</a:t>
            </a:r>
            <a:r>
              <a:rPr lang="en-US" dirty="0"/>
              <a:t>)</a:t>
            </a:r>
          </a:p>
        </p:txBody>
      </p:sp>
      <p:sp>
        <p:nvSpPr>
          <p:cNvPr id="4" name="Text Placeholder 3">
            <a:extLst>
              <a:ext uri="{FF2B5EF4-FFF2-40B4-BE49-F238E27FC236}">
                <a16:creationId xmlns:a16="http://schemas.microsoft.com/office/drawing/2014/main" id="{3D475CD9-AD71-4451-9968-FB4CDE3F4142}"/>
              </a:ext>
            </a:extLst>
          </p:cNvPr>
          <p:cNvSpPr>
            <a:spLocks noGrp="1"/>
          </p:cNvSpPr>
          <p:nvPr>
            <p:ph type="body" sz="quarter" idx="14"/>
          </p:nvPr>
        </p:nvSpPr>
        <p:spPr>
          <a:xfrm>
            <a:off x="457200" y="1166327"/>
            <a:ext cx="8062912" cy="4844037"/>
          </a:xfrm>
        </p:spPr>
        <p:txBody>
          <a:bodyPr/>
          <a:lstStyle/>
          <a:p>
            <a:pPr marL="342900" indent="-342900">
              <a:buFont typeface="Arial" panose="020B0604020202020204" pitchFamily="34" charset="0"/>
              <a:buChar char="•"/>
            </a:pPr>
            <a:r>
              <a:rPr lang="en-US" b="1" dirty="0">
                <a:solidFill>
                  <a:srgbClr val="6CB255"/>
                </a:solidFill>
              </a:rPr>
              <a:t>Sexual selection </a:t>
            </a:r>
            <a:r>
              <a:rPr lang="en-US" dirty="0"/>
              <a:t>is a special type of natural selection that affects an ability to mate and produce offspring </a:t>
            </a:r>
          </a:p>
          <a:p>
            <a:pPr marL="342900" indent="-342900">
              <a:buFont typeface="Arial" panose="020B0604020202020204" pitchFamily="34" charset="0"/>
              <a:buChar char="•"/>
            </a:pPr>
            <a:r>
              <a:rPr lang="en-US" dirty="0"/>
              <a:t>This can lead to dramatic traits that negatively influence survival but give their owners reproductive success.</a:t>
            </a:r>
          </a:p>
          <a:p>
            <a:pPr marL="342900" indent="-342900">
              <a:buFont typeface="Arial" panose="020B0604020202020204" pitchFamily="34" charset="0"/>
              <a:buChar char="•"/>
            </a:pPr>
            <a:r>
              <a:rPr lang="en-US" dirty="0"/>
              <a:t>Sexual selection occurs through </a:t>
            </a:r>
          </a:p>
          <a:p>
            <a:pPr marL="1074420" lvl="1" indent="-342900">
              <a:buFont typeface="Arial" panose="020B0604020202020204" pitchFamily="34" charset="0"/>
              <a:buChar char="•"/>
            </a:pPr>
            <a:r>
              <a:rPr lang="en-US" dirty="0"/>
              <a:t>Male-male competition for mates </a:t>
            </a:r>
          </a:p>
          <a:p>
            <a:pPr marL="1074420" lvl="1" indent="-342900">
              <a:buFont typeface="Arial" panose="020B0604020202020204" pitchFamily="34" charset="0"/>
              <a:buChar char="•"/>
            </a:pPr>
            <a:r>
              <a:rPr lang="en-US" dirty="0"/>
              <a:t>Female selection for mates </a:t>
            </a:r>
          </a:p>
          <a:p>
            <a:pPr marL="342900" indent="-342900">
              <a:buFont typeface="Arial" panose="020B0604020202020204" pitchFamily="34" charset="0"/>
              <a:buChar char="•"/>
            </a:pPr>
            <a:r>
              <a:rPr lang="en-US" dirty="0"/>
              <a:t>For example, large colorful feathers or elaborate courtship displays in male birds make them move obvious to predators (bad for survival) but are attractive to females (good for reproduction).   </a:t>
            </a:r>
          </a:p>
        </p:txBody>
      </p:sp>
    </p:spTree>
    <p:extLst>
      <p:ext uri="{BB962C8B-B14F-4D97-AF65-F5344CB8AC3E}">
        <p14:creationId xmlns:p14="http://schemas.microsoft.com/office/powerpoint/2010/main" val="619143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8D4B-3485-4C61-A1B7-7E84ED284938}"/>
              </a:ext>
            </a:extLst>
          </p:cNvPr>
          <p:cNvSpPr>
            <a:spLocks noGrp="1"/>
          </p:cNvSpPr>
          <p:nvPr>
            <p:ph type="title"/>
          </p:nvPr>
        </p:nvSpPr>
        <p:spPr/>
        <p:txBody>
          <a:bodyPr/>
          <a:lstStyle/>
          <a:p>
            <a:r>
              <a:rPr lang="en-US" dirty="0"/>
              <a:t>Mechanisms of evolution </a:t>
            </a:r>
            <a:r>
              <a:rPr lang="en-US" dirty="0" smtClean="0"/>
              <a:t>3 of 5 (11.2</a:t>
            </a:r>
            <a:r>
              <a:rPr lang="en-US" dirty="0"/>
              <a:t>)</a:t>
            </a:r>
          </a:p>
        </p:txBody>
      </p:sp>
      <p:sp>
        <p:nvSpPr>
          <p:cNvPr id="4" name="Text Placeholder 3">
            <a:extLst>
              <a:ext uri="{FF2B5EF4-FFF2-40B4-BE49-F238E27FC236}">
                <a16:creationId xmlns:a16="http://schemas.microsoft.com/office/drawing/2014/main" id="{3D475CD9-AD71-4451-9968-FB4CDE3F4142}"/>
              </a:ext>
            </a:extLst>
          </p:cNvPr>
          <p:cNvSpPr>
            <a:spLocks noGrp="1"/>
          </p:cNvSpPr>
          <p:nvPr>
            <p:ph type="body" sz="quarter" idx="14"/>
          </p:nvPr>
        </p:nvSpPr>
        <p:spPr>
          <a:xfrm>
            <a:off x="457200" y="1166327"/>
            <a:ext cx="8062912" cy="4844037"/>
          </a:xfrm>
        </p:spPr>
        <p:txBody>
          <a:bodyPr/>
          <a:lstStyle/>
          <a:p>
            <a:pPr marL="342900" indent="-342900">
              <a:buFont typeface="Arial" panose="020B0604020202020204" pitchFamily="34" charset="0"/>
              <a:buChar char="•"/>
            </a:pPr>
            <a:r>
              <a:rPr lang="en-US" b="1" dirty="0">
                <a:solidFill>
                  <a:srgbClr val="6CB255"/>
                </a:solidFill>
              </a:rPr>
              <a:t>Genetic drift </a:t>
            </a:r>
            <a:r>
              <a:rPr lang="en-US" dirty="0">
                <a:solidFill>
                  <a:schemeClr val="tx1"/>
                </a:solidFill>
              </a:rPr>
              <a:t>is a change in allele frequencies due to chance alone</a:t>
            </a:r>
          </a:p>
          <a:p>
            <a:pPr marL="342900" indent="-342900">
              <a:buFont typeface="Arial" panose="020B0604020202020204" pitchFamily="34" charset="0"/>
              <a:buChar char="•"/>
            </a:pPr>
            <a:r>
              <a:rPr lang="en-US" dirty="0">
                <a:solidFill>
                  <a:schemeClr val="tx1"/>
                </a:solidFill>
              </a:rPr>
              <a:t>It is most important in small populations</a:t>
            </a:r>
          </a:p>
          <a:p>
            <a:pPr marL="342900" indent="-342900">
              <a:buFont typeface="Arial" panose="020B0604020202020204" pitchFamily="34" charset="0"/>
              <a:buChar char="•"/>
            </a:pPr>
            <a:r>
              <a:rPr lang="en-US" dirty="0">
                <a:solidFill>
                  <a:schemeClr val="tx1"/>
                </a:solidFill>
              </a:rPr>
              <a:t>Genetic drift occurs in 2 main ways:</a:t>
            </a:r>
          </a:p>
          <a:p>
            <a:pPr marL="1074420" lvl="1" indent="-342900">
              <a:buFont typeface="Arial" panose="020B0604020202020204" pitchFamily="34" charset="0"/>
              <a:buChar char="•"/>
            </a:pPr>
            <a:r>
              <a:rPr lang="en-US" b="1" dirty="0">
                <a:solidFill>
                  <a:srgbClr val="6CB255"/>
                </a:solidFill>
              </a:rPr>
              <a:t>Bottleneck</a:t>
            </a:r>
            <a:r>
              <a:rPr lang="en-US" dirty="0"/>
              <a:t>—a disaster (like a hurricane or lava flow) randomly kills a large portion of the population, resulting in a large portion of the genome being suddenly wiped out </a:t>
            </a:r>
          </a:p>
          <a:p>
            <a:pPr marL="1074420" lvl="1" indent="-342900">
              <a:buFont typeface="Arial" panose="020B0604020202020204" pitchFamily="34" charset="0"/>
              <a:buChar char="•"/>
            </a:pPr>
            <a:r>
              <a:rPr lang="en-US" b="1" dirty="0">
                <a:solidFill>
                  <a:srgbClr val="6CB255"/>
                </a:solidFill>
              </a:rPr>
              <a:t>Founder effect</a:t>
            </a:r>
            <a:r>
              <a:rPr lang="en-US" dirty="0"/>
              <a:t>—a portion of the population leaves to start a new population in a new location  or the population gets divided by a physical barrier </a:t>
            </a:r>
          </a:p>
          <a:p>
            <a:pPr marL="342900" indent="-342900">
              <a:buFont typeface="Arial" panose="020B0604020202020204" pitchFamily="34" charset="0"/>
              <a:buChar char="•"/>
            </a:pPr>
            <a:r>
              <a:rPr lang="en-US" dirty="0">
                <a:solidFill>
                  <a:schemeClr val="tx1"/>
                </a:solidFill>
              </a:rPr>
              <a:t>Either way, the new population is unlikely to be representative of the entire original population </a:t>
            </a:r>
          </a:p>
        </p:txBody>
      </p:sp>
    </p:spTree>
    <p:extLst>
      <p:ext uri="{BB962C8B-B14F-4D97-AF65-F5344CB8AC3E}">
        <p14:creationId xmlns:p14="http://schemas.microsoft.com/office/powerpoint/2010/main" val="2191939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11.7 genetic drift </a:t>
            </a:r>
          </a:p>
        </p:txBody>
      </p:sp>
      <p:pic>
        <p:nvPicPr>
          <p:cNvPr id="2" name="Figure" descr="A population has ten rabbits. Three of these rabbits are homozygous dominant for the A allele and have brown coat color. Five are heterozygous and also have brown coat color. Two are homozygous recessive and have white coat color. The frequency of the capital A allele, p, is .5 and the frequency of the small a allele, q, is also .5. Only five of the rabbits, including two homozygous dominant and three heterozygous individuals, produce offspring. Five of the resulting offspring are homozygous dominant, four are heterozygous, and one is homozygous recessive. The frequency of alleles in the second generation is p=.7 and q=.3. Only two rabbits in the second generation produce offspring, and both of these are homozygous dominant. As a result, the recessive small a allele is lost in the third generation, and all of the rabbits are heterozygous dominant with brown coat col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919" r="-13919"/>
          <a:stretch>
            <a:fillRect/>
          </a:stretch>
        </p:blipFill>
        <p:spPr>
          <a:xfrm>
            <a:off x="457199" y="1186394"/>
            <a:ext cx="8062913" cy="3500071"/>
          </a:xfrm>
        </p:spPr>
      </p:pic>
      <p:sp>
        <p:nvSpPr>
          <p:cNvPr id="7" name="Figure Legend"/>
          <p:cNvSpPr>
            <a:spLocks noGrp="1"/>
          </p:cNvSpPr>
          <p:nvPr>
            <p:ph type="body" sz="quarter" idx="14"/>
          </p:nvPr>
        </p:nvSpPr>
        <p:spPr/>
        <p:txBody>
          <a:bodyPr>
            <a:normAutofit/>
          </a:bodyPr>
          <a:lstStyle/>
          <a:p>
            <a:r>
              <a:rPr lang="en-US" sz="1600" dirty="0"/>
              <a:t>Genetic drift in a population can lead to the elimination of an allele from a population by chance. In each generation, a random set of individuals reproduces to produce the next generation. The frequency of alleles in the next generation is equal to the frequency of alleles among the individuals reproducing.</a:t>
            </a:r>
          </a:p>
        </p:txBody>
      </p:sp>
      <p:sp>
        <p:nvSpPr>
          <p:cNvPr id="6" name="Disclaimer">
            <a:extLst>
              <a:ext uri="{FF2B5EF4-FFF2-40B4-BE49-F238E27FC236}">
                <a16:creationId xmlns:a16="http://schemas.microsoft.com/office/drawing/2014/main" id="{8DA8EA6D-D954-4960-BA1D-21113D21417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65551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11.8 bottleneck </a:t>
            </a:r>
          </a:p>
        </p:txBody>
      </p:sp>
      <p:pic>
        <p:nvPicPr>
          <p:cNvPr id="2" name="Figure" descr="Illustration shows a narrow-neck bottle filled with red, orange, and green marbles tipped so the marbles pour into a glass. Because of the bottleneck, only seven marbles escape, and these are all orange and green. The marbles in the bottle represent the original population, and the marbles in the glass represent the surviving population. Because of the bottleneck effect, the surviving population is less diverse than the original popul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348" r="-57348"/>
          <a:stretch>
            <a:fillRect/>
          </a:stretch>
        </p:blipFill>
        <p:spPr/>
      </p:pic>
      <p:sp>
        <p:nvSpPr>
          <p:cNvPr id="7" name="Figure Legend"/>
          <p:cNvSpPr>
            <a:spLocks noGrp="1"/>
          </p:cNvSpPr>
          <p:nvPr>
            <p:ph type="body" sz="quarter" idx="14"/>
          </p:nvPr>
        </p:nvSpPr>
        <p:spPr/>
        <p:txBody>
          <a:bodyPr>
            <a:normAutofit/>
          </a:bodyPr>
          <a:lstStyle/>
          <a:p>
            <a:r>
              <a:rPr lang="en-US" sz="1600" dirty="0"/>
              <a:t>A chance event or catastrophe can reduce the genetic variability within a population.</a:t>
            </a:r>
          </a:p>
        </p:txBody>
      </p:sp>
      <p:sp>
        <p:nvSpPr>
          <p:cNvPr id="6" name="Disclaimer">
            <a:extLst>
              <a:ext uri="{FF2B5EF4-FFF2-40B4-BE49-F238E27FC236}">
                <a16:creationId xmlns:a16="http://schemas.microsoft.com/office/drawing/2014/main" id="{B539581E-FEFD-447B-B764-9CFF3852D44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936036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1A20-9114-45DC-B168-C7461CCE467B}"/>
              </a:ext>
            </a:extLst>
          </p:cNvPr>
          <p:cNvSpPr>
            <a:spLocks noGrp="1"/>
          </p:cNvSpPr>
          <p:nvPr>
            <p:ph type="title"/>
          </p:nvPr>
        </p:nvSpPr>
        <p:spPr/>
        <p:txBody>
          <a:bodyPr/>
          <a:lstStyle/>
          <a:p>
            <a:r>
              <a:rPr lang="en-US" dirty="0" smtClean="0"/>
              <a:t>Genetic drift Concepts </a:t>
            </a:r>
            <a:r>
              <a:rPr lang="en-US" dirty="0"/>
              <a:t>in action </a:t>
            </a:r>
          </a:p>
        </p:txBody>
      </p:sp>
      <p:sp>
        <p:nvSpPr>
          <p:cNvPr id="4" name="Text Placeholder 3">
            <a:extLst>
              <a:ext uri="{FF2B5EF4-FFF2-40B4-BE49-F238E27FC236}">
                <a16:creationId xmlns:a16="http://schemas.microsoft.com/office/drawing/2014/main" id="{917FC76E-E2EE-4FA6-AC4C-6CB1CF7F17D6}"/>
              </a:ext>
            </a:extLst>
          </p:cNvPr>
          <p:cNvSpPr>
            <a:spLocks noGrp="1"/>
          </p:cNvSpPr>
          <p:nvPr>
            <p:ph type="body" sz="quarter" idx="14"/>
          </p:nvPr>
        </p:nvSpPr>
        <p:spPr>
          <a:xfrm>
            <a:off x="457200" y="1035698"/>
            <a:ext cx="8062912" cy="4974666"/>
          </a:xfrm>
        </p:spPr>
        <p:txBody>
          <a:bodyPr/>
          <a:lstStyle/>
          <a:p>
            <a:endParaRPr lang="en-US" dirty="0"/>
          </a:p>
          <a:p>
            <a:endParaRPr lang="en-US" dirty="0"/>
          </a:p>
          <a:p>
            <a:r>
              <a:rPr lang="en-US" sz="2400" dirty="0"/>
              <a:t>Visit this site to learn more about genetic drift and to run simulations of allele changes caused by drift </a:t>
            </a:r>
          </a:p>
          <a:p>
            <a:r>
              <a:rPr lang="en-US" sz="2400" dirty="0" smtClean="0">
                <a:solidFill>
                  <a:srgbClr val="212F62"/>
                </a:solidFill>
                <a:hlinkClick r:id="rId2" tooltip="Click on this link"/>
              </a:rPr>
              <a:t>http://openstaxcollege.org/l/genetic_drift2</a:t>
            </a:r>
            <a:endParaRPr lang="en-US" sz="2400" dirty="0">
              <a:solidFill>
                <a:srgbClr val="212F62"/>
              </a:solidFill>
            </a:endParaRPr>
          </a:p>
          <a:p>
            <a:endParaRPr lang="en-US" dirty="0"/>
          </a:p>
          <a:p>
            <a:endParaRPr lang="en-US" dirty="0"/>
          </a:p>
          <a:p>
            <a:endParaRPr lang="en-US" dirty="0"/>
          </a:p>
        </p:txBody>
      </p:sp>
    </p:spTree>
    <p:extLst>
      <p:ext uri="{BB962C8B-B14F-4D97-AF65-F5344CB8AC3E}">
        <p14:creationId xmlns:p14="http://schemas.microsoft.com/office/powerpoint/2010/main" val="3831024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8D4B-3485-4C61-A1B7-7E84ED284938}"/>
              </a:ext>
            </a:extLst>
          </p:cNvPr>
          <p:cNvSpPr>
            <a:spLocks noGrp="1"/>
          </p:cNvSpPr>
          <p:nvPr>
            <p:ph type="title"/>
          </p:nvPr>
        </p:nvSpPr>
        <p:spPr/>
        <p:txBody>
          <a:bodyPr/>
          <a:lstStyle/>
          <a:p>
            <a:r>
              <a:rPr lang="en-US" dirty="0"/>
              <a:t>Mechanisms of evolution </a:t>
            </a:r>
            <a:r>
              <a:rPr lang="en-US" dirty="0" smtClean="0"/>
              <a:t>4 of 5 (11.2</a:t>
            </a:r>
            <a:r>
              <a:rPr lang="en-US" dirty="0"/>
              <a:t>)</a:t>
            </a:r>
          </a:p>
        </p:txBody>
      </p:sp>
      <p:sp>
        <p:nvSpPr>
          <p:cNvPr id="4" name="Text Placeholder 3">
            <a:extLst>
              <a:ext uri="{FF2B5EF4-FFF2-40B4-BE49-F238E27FC236}">
                <a16:creationId xmlns:a16="http://schemas.microsoft.com/office/drawing/2014/main" id="{3D475CD9-AD71-4451-9968-FB4CDE3F4142}"/>
              </a:ext>
            </a:extLst>
          </p:cNvPr>
          <p:cNvSpPr>
            <a:spLocks noGrp="1"/>
          </p:cNvSpPr>
          <p:nvPr>
            <p:ph type="body" sz="quarter" idx="14"/>
          </p:nvPr>
        </p:nvSpPr>
        <p:spPr>
          <a:xfrm>
            <a:off x="457200" y="1166327"/>
            <a:ext cx="8062912" cy="4844037"/>
          </a:xfrm>
        </p:spPr>
        <p:txBody>
          <a:bodyPr/>
          <a:lstStyle/>
          <a:p>
            <a:pPr marL="342900" indent="-342900">
              <a:buFont typeface="Arial" panose="020B0604020202020204" pitchFamily="34" charset="0"/>
              <a:buChar char="•"/>
            </a:pPr>
            <a:r>
              <a:rPr lang="en-US" sz="2400" b="1" dirty="0">
                <a:solidFill>
                  <a:srgbClr val="6CB255"/>
                </a:solidFill>
              </a:rPr>
              <a:t>Gene flow </a:t>
            </a:r>
            <a:r>
              <a:rPr lang="en-US" sz="2400" dirty="0"/>
              <a:t>is the flow of alleles into or out of a population resulting from the migration of individuals, gametes or immature forms.</a:t>
            </a:r>
          </a:p>
          <a:p>
            <a:pPr marL="342900" indent="-342900">
              <a:buFont typeface="Arial" panose="020B0604020202020204" pitchFamily="34" charset="0"/>
              <a:buChar char="•"/>
            </a:pPr>
            <a:r>
              <a:rPr lang="en-US" sz="2400" dirty="0"/>
              <a:t>For example</a:t>
            </a:r>
          </a:p>
          <a:p>
            <a:pPr marL="1074420" lvl="1" indent="-342900">
              <a:buFont typeface="Arial" panose="020B0604020202020204" pitchFamily="34" charset="0"/>
              <a:buChar char="•"/>
            </a:pPr>
            <a:r>
              <a:rPr lang="en-US" sz="2400" dirty="0"/>
              <a:t>Many plants migrate far and wide through the use of pollen or seeds  </a:t>
            </a:r>
          </a:p>
          <a:p>
            <a:pPr marL="1074420" lvl="1" indent="-342900">
              <a:buFont typeface="Arial" panose="020B0604020202020204" pitchFamily="34" charset="0"/>
              <a:buChar char="•"/>
            </a:pPr>
            <a:r>
              <a:rPr lang="en-US" sz="2400" dirty="0"/>
              <a:t>Adult animals physically move from one location to another </a:t>
            </a:r>
          </a:p>
          <a:p>
            <a:pPr marL="1074420" lvl="1" indent="-342900">
              <a:buFont typeface="Arial" panose="020B0604020202020204" pitchFamily="34" charset="0"/>
              <a:buChar char="•"/>
            </a:pPr>
            <a:r>
              <a:rPr lang="en-US" sz="2400" dirty="0"/>
              <a:t>Aquatic animals have gametes or larvae that float in the water</a:t>
            </a:r>
          </a:p>
          <a:p>
            <a:pPr marL="1074420" lvl="1" indent="-342900">
              <a:buFont typeface="Arial" panose="020B0604020202020204" pitchFamily="34" charset="0"/>
              <a:buChar char="•"/>
            </a:pPr>
            <a:r>
              <a:rPr lang="en-US" sz="2400" dirty="0"/>
              <a:t>Fungus disperse spores on the wind </a:t>
            </a:r>
          </a:p>
          <a:p>
            <a:pPr lvl="1" indent="0">
              <a:buNone/>
            </a:pPr>
            <a:endParaRPr lang="en-US" dirty="0"/>
          </a:p>
        </p:txBody>
      </p:sp>
    </p:spTree>
    <p:extLst>
      <p:ext uri="{BB962C8B-B14F-4D97-AF65-F5344CB8AC3E}">
        <p14:creationId xmlns:p14="http://schemas.microsoft.com/office/powerpoint/2010/main" val="4125006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11.9 gene flow </a:t>
            </a:r>
          </a:p>
        </p:txBody>
      </p:sp>
      <p:pic>
        <p:nvPicPr>
          <p:cNvPr id="2" name="Figure" descr="Illustration shows an individual from a population of brown beetles traveling toward a population of green beetl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109" r="-6109"/>
          <a:stretch>
            <a:fillRect/>
          </a:stretch>
        </p:blipFill>
        <p:spPr/>
      </p:pic>
      <p:sp>
        <p:nvSpPr>
          <p:cNvPr id="7" name="Figure Legend"/>
          <p:cNvSpPr>
            <a:spLocks noGrp="1"/>
          </p:cNvSpPr>
          <p:nvPr>
            <p:ph type="body" sz="quarter" idx="14"/>
          </p:nvPr>
        </p:nvSpPr>
        <p:spPr/>
        <p:txBody>
          <a:bodyPr>
            <a:normAutofit/>
          </a:bodyPr>
          <a:lstStyle/>
          <a:p>
            <a:r>
              <a:rPr lang="en-US" sz="1600" dirty="0"/>
              <a:t>Gene flow can occur when an individual travels from one geographic location to another and joins a different population of the species. In the example shown here, the brown allele is introduced into the green population.</a:t>
            </a:r>
          </a:p>
        </p:txBody>
      </p:sp>
      <p:sp>
        <p:nvSpPr>
          <p:cNvPr id="6" name="Disclaimer">
            <a:extLst>
              <a:ext uri="{FF2B5EF4-FFF2-40B4-BE49-F238E27FC236}">
                <a16:creationId xmlns:a16="http://schemas.microsoft.com/office/drawing/2014/main" id="{C756ED43-749F-4341-9BED-BA33D28D85F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49408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8D4B-3485-4C61-A1B7-7E84ED284938}"/>
              </a:ext>
            </a:extLst>
          </p:cNvPr>
          <p:cNvSpPr>
            <a:spLocks noGrp="1"/>
          </p:cNvSpPr>
          <p:nvPr>
            <p:ph type="title"/>
          </p:nvPr>
        </p:nvSpPr>
        <p:spPr/>
        <p:txBody>
          <a:bodyPr/>
          <a:lstStyle/>
          <a:p>
            <a:r>
              <a:rPr lang="en-US" dirty="0"/>
              <a:t>Mechanisms of evolution </a:t>
            </a:r>
            <a:r>
              <a:rPr lang="en-US" dirty="0" smtClean="0"/>
              <a:t>5 of 5 (11.2</a:t>
            </a:r>
            <a:r>
              <a:rPr lang="en-US" dirty="0"/>
              <a:t>)</a:t>
            </a:r>
          </a:p>
        </p:txBody>
      </p:sp>
      <p:sp>
        <p:nvSpPr>
          <p:cNvPr id="4" name="Text Placeholder 3">
            <a:extLst>
              <a:ext uri="{FF2B5EF4-FFF2-40B4-BE49-F238E27FC236}">
                <a16:creationId xmlns:a16="http://schemas.microsoft.com/office/drawing/2014/main" id="{3D475CD9-AD71-4451-9968-FB4CDE3F4142}"/>
              </a:ext>
            </a:extLst>
          </p:cNvPr>
          <p:cNvSpPr>
            <a:spLocks noGrp="1"/>
          </p:cNvSpPr>
          <p:nvPr>
            <p:ph type="body" sz="quarter" idx="14"/>
          </p:nvPr>
        </p:nvSpPr>
        <p:spPr>
          <a:xfrm>
            <a:off x="457200" y="1166327"/>
            <a:ext cx="8062912" cy="4844037"/>
          </a:xfrm>
        </p:spPr>
        <p:txBody>
          <a:bodyPr>
            <a:normAutofit/>
          </a:bodyPr>
          <a:lstStyle/>
          <a:p>
            <a:pPr marL="342900" indent="-342900">
              <a:buFont typeface="Arial" panose="020B0604020202020204" pitchFamily="34" charset="0"/>
              <a:buChar char="•"/>
            </a:pPr>
            <a:r>
              <a:rPr lang="en-US" sz="2400" b="1" dirty="0">
                <a:solidFill>
                  <a:srgbClr val="6CB255"/>
                </a:solidFill>
              </a:rPr>
              <a:t>Non-random mating </a:t>
            </a:r>
            <a:r>
              <a:rPr lang="en-US" sz="2400" dirty="0"/>
              <a:t>occurs when individuals choose to mate with like or unlike individuals rather than to mate at random </a:t>
            </a:r>
          </a:p>
          <a:p>
            <a:pPr marL="342900" indent="-342900">
              <a:buFont typeface="Arial" panose="020B0604020202020204" pitchFamily="34" charset="0"/>
              <a:buChar char="•"/>
            </a:pPr>
            <a:r>
              <a:rPr lang="en-US" sz="2400" dirty="0"/>
              <a:t>For example, inbreeding is a form of non-random mating in which organisms mate with like (even related) individuals</a:t>
            </a:r>
          </a:p>
          <a:p>
            <a:pPr marL="342900" indent="-342900">
              <a:buFont typeface="Arial" panose="020B0604020202020204" pitchFamily="34" charset="0"/>
              <a:buChar char="•"/>
            </a:pPr>
            <a:r>
              <a:rPr lang="en-US" sz="2400" dirty="0"/>
              <a:t>This mechanism will shift genotype frequencies (not allele frequencies) </a:t>
            </a:r>
          </a:p>
        </p:txBody>
      </p:sp>
    </p:spTree>
    <p:extLst>
      <p:ext uri="{BB962C8B-B14F-4D97-AF65-F5344CB8AC3E}">
        <p14:creationId xmlns:p14="http://schemas.microsoft.com/office/powerpoint/2010/main" val="2051129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3B89-C578-45A7-8974-69A32786E3AA}"/>
              </a:ext>
            </a:extLst>
          </p:cNvPr>
          <p:cNvSpPr>
            <a:spLocks noGrp="1"/>
          </p:cNvSpPr>
          <p:nvPr>
            <p:ph type="title"/>
          </p:nvPr>
        </p:nvSpPr>
        <p:spPr/>
        <p:txBody>
          <a:bodyPr/>
          <a:lstStyle/>
          <a:p>
            <a:r>
              <a:rPr lang="en-US" dirty="0"/>
              <a:t>Evidence of evolution (11.3)</a:t>
            </a:r>
          </a:p>
        </p:txBody>
      </p:sp>
      <p:sp>
        <p:nvSpPr>
          <p:cNvPr id="4" name="Text Placeholder 3">
            <a:extLst>
              <a:ext uri="{FF2B5EF4-FFF2-40B4-BE49-F238E27FC236}">
                <a16:creationId xmlns:a16="http://schemas.microsoft.com/office/drawing/2014/main" id="{4E2F0C4A-1142-4971-867F-E6509046DD60}"/>
              </a:ext>
            </a:extLst>
          </p:cNvPr>
          <p:cNvSpPr>
            <a:spLocks noGrp="1"/>
          </p:cNvSpPr>
          <p:nvPr>
            <p:ph type="body" sz="quarter" idx="14"/>
          </p:nvPr>
        </p:nvSpPr>
        <p:spPr>
          <a:xfrm>
            <a:off x="457200" y="1110343"/>
            <a:ext cx="8062912" cy="4900021"/>
          </a:xfrm>
        </p:spPr>
        <p:txBody>
          <a:bodyPr>
            <a:normAutofit/>
          </a:bodyPr>
          <a:lstStyle/>
          <a:p>
            <a:pPr marL="342900" indent="-342900">
              <a:buFont typeface="Arial" panose="020B0604020202020204" pitchFamily="34" charset="0"/>
              <a:buChar char="•"/>
            </a:pPr>
            <a:r>
              <a:rPr lang="en-US" sz="2400" dirty="0"/>
              <a:t>Evidence of evolution comes from several sources:</a:t>
            </a:r>
          </a:p>
          <a:p>
            <a:pPr marL="1074420" lvl="1" indent="-342900">
              <a:buFont typeface="Arial" panose="020B0604020202020204" pitchFamily="34" charset="0"/>
              <a:buChar char="•"/>
            </a:pPr>
            <a:r>
              <a:rPr lang="en-US" sz="2400" dirty="0"/>
              <a:t>Fossils</a:t>
            </a:r>
          </a:p>
          <a:p>
            <a:pPr marL="1074420" lvl="1" indent="-342900">
              <a:buFont typeface="Arial" panose="020B0604020202020204" pitchFamily="34" charset="0"/>
              <a:buChar char="•"/>
            </a:pPr>
            <a:r>
              <a:rPr lang="en-US" sz="2400" dirty="0"/>
              <a:t>Anatomy</a:t>
            </a:r>
          </a:p>
          <a:p>
            <a:pPr marL="1074420" lvl="1" indent="-342900">
              <a:buFont typeface="Arial" panose="020B0604020202020204" pitchFamily="34" charset="0"/>
              <a:buChar char="•"/>
            </a:pPr>
            <a:r>
              <a:rPr lang="en-US" sz="2400" dirty="0"/>
              <a:t>Embryology</a:t>
            </a:r>
          </a:p>
          <a:p>
            <a:pPr marL="1074420" lvl="1" indent="-342900">
              <a:buFont typeface="Arial" panose="020B0604020202020204" pitchFamily="34" charset="0"/>
              <a:buChar char="•"/>
            </a:pPr>
            <a:r>
              <a:rPr lang="en-US" sz="2400" dirty="0"/>
              <a:t>Biogeography</a:t>
            </a:r>
          </a:p>
          <a:p>
            <a:pPr marL="1074420" lvl="1" indent="-342900">
              <a:buFont typeface="Arial" panose="020B0604020202020204" pitchFamily="34" charset="0"/>
              <a:buChar char="•"/>
            </a:pPr>
            <a:r>
              <a:rPr lang="en-US" sz="2400" dirty="0"/>
              <a:t>Molecular biology </a:t>
            </a:r>
          </a:p>
        </p:txBody>
      </p:sp>
    </p:spTree>
    <p:extLst>
      <p:ext uri="{BB962C8B-B14F-4D97-AF65-F5344CB8AC3E}">
        <p14:creationId xmlns:p14="http://schemas.microsoft.com/office/powerpoint/2010/main" val="2846192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56DD3-FC3C-419A-A63A-F6DCF1493444}"/>
              </a:ext>
            </a:extLst>
          </p:cNvPr>
          <p:cNvSpPr>
            <a:spLocks noGrp="1"/>
          </p:cNvSpPr>
          <p:nvPr>
            <p:ph type="title"/>
          </p:nvPr>
        </p:nvSpPr>
        <p:spPr/>
        <p:txBody>
          <a:bodyPr/>
          <a:lstStyle/>
          <a:p>
            <a:r>
              <a:rPr lang="en-US" dirty="0"/>
              <a:t>Fossils (11.3)</a:t>
            </a:r>
          </a:p>
        </p:txBody>
      </p:sp>
      <p:sp>
        <p:nvSpPr>
          <p:cNvPr id="4" name="Text Placeholder 3">
            <a:extLst>
              <a:ext uri="{FF2B5EF4-FFF2-40B4-BE49-F238E27FC236}">
                <a16:creationId xmlns:a16="http://schemas.microsoft.com/office/drawing/2014/main" id="{DEBF1E5B-C25E-464A-AF13-B8AE2F8A3491}"/>
              </a:ext>
            </a:extLst>
          </p:cNvPr>
          <p:cNvSpPr>
            <a:spLocks noGrp="1"/>
          </p:cNvSpPr>
          <p:nvPr>
            <p:ph type="body" sz="quarter" idx="14"/>
          </p:nvPr>
        </p:nvSpPr>
        <p:spPr>
          <a:xfrm>
            <a:off x="457200" y="1166327"/>
            <a:ext cx="8062912" cy="5450347"/>
          </a:xfrm>
        </p:spPr>
        <p:txBody>
          <a:bodyPr>
            <a:normAutofit/>
          </a:bodyPr>
          <a:lstStyle/>
          <a:p>
            <a:pPr marL="342900" indent="-342900">
              <a:buFont typeface="Arial" panose="020B0604020202020204" pitchFamily="34" charset="0"/>
              <a:buChar char="•"/>
            </a:pPr>
            <a:r>
              <a:rPr lang="en-US" b="1" dirty="0">
                <a:solidFill>
                  <a:srgbClr val="6CB255"/>
                </a:solidFill>
              </a:rPr>
              <a:t>Fossils </a:t>
            </a:r>
            <a:r>
              <a:rPr lang="en-US" dirty="0"/>
              <a:t>form solid evidence that organisms of the past are not the same as those found today</a:t>
            </a:r>
          </a:p>
          <a:p>
            <a:pPr marL="342900" indent="-342900">
              <a:buFont typeface="Arial" panose="020B0604020202020204" pitchFamily="34" charset="0"/>
              <a:buChar char="•"/>
            </a:pPr>
            <a:r>
              <a:rPr lang="en-US" dirty="0"/>
              <a:t>Fossils show a progression of evolution</a:t>
            </a:r>
          </a:p>
          <a:p>
            <a:pPr marL="342900" indent="-342900">
              <a:buFont typeface="Arial" panose="020B0604020202020204" pitchFamily="34" charset="0"/>
              <a:buChar char="•"/>
            </a:pPr>
            <a:r>
              <a:rPr lang="en-US" dirty="0"/>
              <a:t>Scientists determine the age of fossils all over the world and determine when the organisms lived relative to each other  </a:t>
            </a:r>
          </a:p>
          <a:p>
            <a:pPr marL="342900" indent="-342900">
              <a:buFont typeface="Arial" panose="020B0604020202020204" pitchFamily="34" charset="0"/>
              <a:buChar char="•"/>
            </a:pPr>
            <a:r>
              <a:rPr lang="en-US" dirty="0"/>
              <a:t>For example, detailed fossil records exist for many species in the evolution of horses from the first horse (55-42 MYA) to the present</a:t>
            </a:r>
          </a:p>
          <a:p>
            <a:pPr marL="1074420" lvl="1" indent="-342900">
              <a:buFont typeface="Arial" panose="020B0604020202020204" pitchFamily="34" charset="0"/>
              <a:buChar char="•"/>
            </a:pPr>
            <a:r>
              <a:rPr lang="en-US" dirty="0"/>
              <a:t>The fossil record of horses shows many </a:t>
            </a:r>
            <a:r>
              <a:rPr lang="en-US" b="1" dirty="0">
                <a:solidFill>
                  <a:srgbClr val="6CB255"/>
                </a:solidFill>
              </a:rPr>
              <a:t>transition fossils</a:t>
            </a:r>
            <a:r>
              <a:rPr lang="en-US" dirty="0">
                <a:sym typeface="Wingdings" panose="05000000000000000000" pitchFamily="2" charset="2"/>
              </a:rPr>
              <a:t> those showing intermediate anatomy between earlier and later forms </a:t>
            </a:r>
          </a:p>
          <a:p>
            <a:pPr marL="1074420" lvl="1" indent="-342900">
              <a:buFont typeface="Arial" panose="020B0604020202020204" pitchFamily="34" charset="0"/>
              <a:buChar char="•"/>
            </a:pPr>
            <a:r>
              <a:rPr lang="en-US" dirty="0">
                <a:sym typeface="Wingdings" panose="05000000000000000000" pitchFamily="2" charset="2"/>
              </a:rPr>
              <a:t>The climate of North America changed from a forested one(55 MYA) to a prairie (current)</a:t>
            </a:r>
          </a:p>
          <a:p>
            <a:pPr marL="1074420" lvl="1" indent="-342900">
              <a:buFont typeface="Arial" panose="020B0604020202020204" pitchFamily="34" charset="0"/>
              <a:buChar char="•"/>
            </a:pPr>
            <a:r>
              <a:rPr lang="en-US" dirty="0">
                <a:sym typeface="Wingdings" panose="05000000000000000000" pitchFamily="2" charset="2"/>
              </a:rPr>
              <a:t>Horse evolution shows a gradual change in form to accommodate different selection pressures as the environment changed </a:t>
            </a:r>
          </a:p>
          <a:p>
            <a:pPr marL="107442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487999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11.1 diversity of life </a:t>
            </a:r>
          </a:p>
        </p:txBody>
      </p:sp>
      <p:pic>
        <p:nvPicPr>
          <p:cNvPr id="2" name="Figure" descr="Photo collage shows a wolf, a cucumber-shaped protozoan, a sea sponge, a slime mold, lichen, the shore of a lake with algae and trees, a spiny lion fish, a mushroom, a sequoia tree and a bumblebee drinking nectar from a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060" r="-22060"/>
          <a:stretch>
            <a:fillRect/>
          </a:stretch>
        </p:blipFill>
        <p:spPr>
          <a:xfrm>
            <a:off x="540543" y="1095972"/>
            <a:ext cx="8062913" cy="3500071"/>
          </a:xfrm>
        </p:spPr>
      </p:pic>
      <p:sp>
        <p:nvSpPr>
          <p:cNvPr id="7" name="Figure Legend"/>
          <p:cNvSpPr>
            <a:spLocks noGrp="1"/>
          </p:cNvSpPr>
          <p:nvPr>
            <p:ph type="body" sz="quarter" idx="14"/>
          </p:nvPr>
        </p:nvSpPr>
        <p:spPr/>
        <p:txBody>
          <a:bodyPr>
            <a:normAutofit fontScale="85000" lnSpcReduction="20000"/>
          </a:bodyPr>
          <a:lstStyle/>
          <a:p>
            <a:r>
              <a:rPr lang="en-US" sz="1600" dirty="0"/>
              <a:t>The diversity of life on Earth is the result of evolution, a continuous process that is still occurring. (credit “wolf”: modification of work by Gary Kramer, USFWS; credit “coral”: modification </a:t>
            </a:r>
            <a:r>
              <a:rPr lang="cs-CZ" sz="1600" dirty="0" err="1"/>
              <a:t>of</a:t>
            </a:r>
            <a:r>
              <a:rPr lang="cs-CZ" sz="1600" dirty="0"/>
              <a:t> </a:t>
            </a:r>
            <a:r>
              <a:rPr lang="cs-CZ" sz="1600" dirty="0" err="1"/>
              <a:t>work</a:t>
            </a:r>
            <a:r>
              <a:rPr lang="cs-CZ" sz="1600" dirty="0"/>
              <a:t> by William </a:t>
            </a:r>
            <a:r>
              <a:rPr lang="cs-CZ" sz="1600" dirty="0" err="1"/>
              <a:t>Harrigan</a:t>
            </a:r>
            <a:r>
              <a:rPr lang="cs-CZ" sz="1600" dirty="0"/>
              <a:t>, NOAA; </a:t>
            </a:r>
            <a:r>
              <a:rPr lang="cs-CZ" sz="1600" dirty="0" err="1"/>
              <a:t>credit</a:t>
            </a:r>
            <a:r>
              <a:rPr lang="cs-CZ" sz="1600" dirty="0"/>
              <a:t> “</a:t>
            </a:r>
            <a:r>
              <a:rPr lang="cs-CZ" sz="1600" dirty="0" err="1"/>
              <a:t>river</a:t>
            </a:r>
            <a:r>
              <a:rPr lang="cs-CZ" sz="1600" dirty="0"/>
              <a:t>”: </a:t>
            </a:r>
            <a:r>
              <a:rPr lang="cs-CZ" sz="1600" dirty="0" err="1"/>
              <a:t>modification</a:t>
            </a:r>
            <a:r>
              <a:rPr lang="cs-CZ" sz="1600" dirty="0"/>
              <a:t> </a:t>
            </a:r>
            <a:r>
              <a:rPr lang="cs-CZ" sz="1600" dirty="0" err="1"/>
              <a:t>of</a:t>
            </a:r>
            <a:r>
              <a:rPr lang="cs-CZ" sz="1600" dirty="0"/>
              <a:t> </a:t>
            </a:r>
            <a:r>
              <a:rPr lang="cs-CZ" sz="1600" dirty="0" err="1"/>
              <a:t>work</a:t>
            </a:r>
            <a:r>
              <a:rPr lang="cs-CZ" sz="1600" dirty="0"/>
              <a:t> by Vojtěch </a:t>
            </a:r>
            <a:r>
              <a:rPr lang="cs-CZ" sz="1600" dirty="0" err="1"/>
              <a:t>Dost.l</a:t>
            </a:r>
            <a:r>
              <a:rPr lang="cs-CZ" sz="1600" dirty="0"/>
              <a:t>; </a:t>
            </a:r>
            <a:r>
              <a:rPr lang="cs-CZ" sz="1600" dirty="0" err="1"/>
              <a:t>credit</a:t>
            </a:r>
            <a:r>
              <a:rPr lang="cs-CZ" sz="1600" dirty="0"/>
              <a:t> </a:t>
            </a:r>
            <a:r>
              <a:rPr lang="en-US" sz="1600" dirty="0"/>
              <a:t>“protozoa”: modification of work by Sharon Franklin, Stephen </a:t>
            </a:r>
            <a:r>
              <a:rPr lang="en-US" sz="1600" dirty="0" err="1"/>
              <a:t>Ausmus</a:t>
            </a:r>
            <a:r>
              <a:rPr lang="en-US" sz="1600" dirty="0"/>
              <a:t>, USDA ARS; credit “fish” modification of work by Christian </a:t>
            </a:r>
            <a:r>
              <a:rPr lang="en-US" sz="1600" dirty="0" err="1"/>
              <a:t>Mehlführer</a:t>
            </a:r>
            <a:r>
              <a:rPr lang="en-US" sz="1600" dirty="0"/>
              <a:t>; credit “mushroom”, “bee”: modification of work by Cory </a:t>
            </a:r>
            <a:r>
              <a:rPr lang="en-US" sz="1600" dirty="0" err="1"/>
              <a:t>Zanker</a:t>
            </a:r>
            <a:r>
              <a:rPr lang="en-US" sz="1600" dirty="0"/>
              <a:t>; credit “tree”: modification of work by Joseph </a:t>
            </a:r>
            <a:r>
              <a:rPr lang="en-US" sz="1600" dirty="0" err="1"/>
              <a:t>Kranak</a:t>
            </a:r>
            <a:r>
              <a:rPr lang="en-US" sz="1600" dirty="0"/>
              <a:t>)</a:t>
            </a:r>
          </a:p>
        </p:txBody>
      </p:sp>
      <p:sp>
        <p:nvSpPr>
          <p:cNvPr id="6" name="Disclaimer">
            <a:extLst>
              <a:ext uri="{FF2B5EF4-FFF2-40B4-BE49-F238E27FC236}">
                <a16:creationId xmlns:a16="http://schemas.microsoft.com/office/drawing/2014/main" id="{21247F43-5964-455C-96C5-F010E7A21FF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013845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11.10 horse evolution </a:t>
            </a:r>
          </a:p>
        </p:txBody>
      </p:sp>
      <p:pic>
        <p:nvPicPr>
          <p:cNvPr id="2" name="Figure" descr="A series of paintings on a timeline from 55 million years ago to today showing 4 of the ancestors to the modern horse. The first in the series is Eohippus, which lived from 55 to 45 million years ago. It was a small, dog-sized, animal with 4 toes on the front feet and 3 on the back, a long tail, and a brown spotted coat. The second is Mesohippus, which lived from 40 to 30 million years ago. It was slightly larger than Eohippus with longer legs. It had 3 toes on the front and back feet. The third is Hipparion, which lived from 23 to 2 million years ago. It walked on its middle toe on each foot (now a hoof), but it still had vestiges of the remaining toes. It was much larger than Hipparion. The fourth is Przewalski’s horse, a recent but endangered horse. It is smaller and stockier than the domesticated horse with one toe (hoof) on each fo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895" b="-24895"/>
          <a:stretch>
            <a:fillRect/>
          </a:stretch>
        </p:blipFill>
        <p:spPr/>
      </p:pic>
      <p:sp>
        <p:nvSpPr>
          <p:cNvPr id="7" name="Figure Legend"/>
          <p:cNvSpPr>
            <a:spLocks noGrp="1"/>
          </p:cNvSpPr>
          <p:nvPr>
            <p:ph type="body" sz="quarter" idx="14"/>
          </p:nvPr>
        </p:nvSpPr>
        <p:spPr/>
        <p:txBody>
          <a:bodyPr>
            <a:normAutofit fontScale="85000" lnSpcReduction="20000"/>
          </a:bodyPr>
          <a:lstStyle/>
          <a:p>
            <a:r>
              <a:rPr lang="en-US" sz="1600" dirty="0"/>
              <a:t>This illustration shows an artist’s renderings of these species derived from fossils of the evolutionary history of the horse and its ancestors. The species depicted are only four from a very diverse lineage that contains many branches, dead ends, and adaptive radiations. One of the trends, depicted here is the evolutionary tracking of a drying climate and increase in prairie versus forest habitat reflected in forms that are more adapted to grazing and predator escape through running. </a:t>
            </a:r>
            <a:r>
              <a:rPr lang="en-US" sz="1600" dirty="0" err="1"/>
              <a:t>Przewalski's</a:t>
            </a:r>
            <a:r>
              <a:rPr lang="en-US" sz="1600" dirty="0"/>
              <a:t> horse is one of a few living species of horse.</a:t>
            </a:r>
          </a:p>
        </p:txBody>
      </p:sp>
      <p:sp>
        <p:nvSpPr>
          <p:cNvPr id="6" name="Disclaimer">
            <a:extLst>
              <a:ext uri="{FF2B5EF4-FFF2-40B4-BE49-F238E27FC236}">
                <a16:creationId xmlns:a16="http://schemas.microsoft.com/office/drawing/2014/main" id="{6C7670FD-13D7-42BB-A8C0-87E8E0D1BC9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80416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56DD3-FC3C-419A-A63A-F6DCF1493444}"/>
              </a:ext>
            </a:extLst>
          </p:cNvPr>
          <p:cNvSpPr>
            <a:spLocks noGrp="1"/>
          </p:cNvSpPr>
          <p:nvPr>
            <p:ph type="title"/>
          </p:nvPr>
        </p:nvSpPr>
        <p:spPr/>
        <p:txBody>
          <a:bodyPr/>
          <a:lstStyle/>
          <a:p>
            <a:r>
              <a:rPr lang="en-US" dirty="0"/>
              <a:t>Anatomy and embryology </a:t>
            </a:r>
            <a:r>
              <a:rPr lang="en-US" dirty="0" smtClean="0"/>
              <a:t>1 of 2 (11.3</a:t>
            </a:r>
            <a:r>
              <a:rPr lang="en-US" dirty="0"/>
              <a:t>)</a:t>
            </a:r>
          </a:p>
        </p:txBody>
      </p:sp>
      <p:sp>
        <p:nvSpPr>
          <p:cNvPr id="4" name="Text Placeholder 3">
            <a:extLst>
              <a:ext uri="{FF2B5EF4-FFF2-40B4-BE49-F238E27FC236}">
                <a16:creationId xmlns:a16="http://schemas.microsoft.com/office/drawing/2014/main" id="{DEBF1E5B-C25E-464A-AF13-B8AE2F8A3491}"/>
              </a:ext>
            </a:extLst>
          </p:cNvPr>
          <p:cNvSpPr>
            <a:spLocks noGrp="1"/>
          </p:cNvSpPr>
          <p:nvPr>
            <p:ph type="body" sz="quarter" idx="14"/>
          </p:nvPr>
        </p:nvSpPr>
        <p:spPr>
          <a:xfrm>
            <a:off x="457199" y="1166327"/>
            <a:ext cx="8238931" cy="5281126"/>
          </a:xfrm>
        </p:spPr>
        <p:txBody>
          <a:bodyPr>
            <a:normAutofit lnSpcReduction="10000"/>
          </a:bodyPr>
          <a:lstStyle/>
          <a:p>
            <a:pPr marL="342900" indent="-342900">
              <a:buFont typeface="Arial" panose="020B0604020202020204" pitchFamily="34" charset="0"/>
              <a:buChar char="•"/>
            </a:pPr>
            <a:r>
              <a:rPr lang="en-US" b="1" dirty="0">
                <a:solidFill>
                  <a:srgbClr val="6CB255"/>
                </a:solidFill>
              </a:rPr>
              <a:t>Anatomy</a:t>
            </a:r>
            <a:r>
              <a:rPr lang="en-US" dirty="0">
                <a:solidFill>
                  <a:srgbClr val="FF0000"/>
                </a:solidFill>
              </a:rPr>
              <a:t> </a:t>
            </a:r>
            <a:r>
              <a:rPr lang="en-US" dirty="0"/>
              <a:t>also provides evidence of evolution through homologous and vestigial structures </a:t>
            </a:r>
          </a:p>
          <a:p>
            <a:pPr marL="342900" indent="-342900">
              <a:buFont typeface="Arial" panose="020B0604020202020204" pitchFamily="34" charset="0"/>
              <a:buChar char="•"/>
            </a:pPr>
            <a:r>
              <a:rPr lang="en-US" b="1" dirty="0">
                <a:solidFill>
                  <a:srgbClr val="6CB255"/>
                </a:solidFill>
              </a:rPr>
              <a:t>Homologous structures </a:t>
            </a:r>
            <a:r>
              <a:rPr lang="en-US" dirty="0"/>
              <a:t>result from divergent evolution (11.1)</a:t>
            </a:r>
          </a:p>
          <a:p>
            <a:pPr marL="1074420" lvl="1" indent="-342900">
              <a:buFont typeface="Arial" panose="020B0604020202020204" pitchFamily="34" charset="0"/>
              <a:buChar char="•"/>
            </a:pPr>
            <a:r>
              <a:rPr lang="en-US" dirty="0"/>
              <a:t>For example, the bones in the forelimb of a dog, human, bird, and whale all share the same construction even though they are used for different functions.  </a:t>
            </a:r>
          </a:p>
          <a:p>
            <a:pPr marL="1074420" lvl="1" indent="-342900">
              <a:buFont typeface="Arial" panose="020B0604020202020204" pitchFamily="34" charset="0"/>
              <a:buChar char="•"/>
            </a:pPr>
            <a:r>
              <a:rPr lang="en-US" dirty="0"/>
              <a:t>This results from their origin in a common ancestor</a:t>
            </a:r>
          </a:p>
          <a:p>
            <a:pPr marL="342900" indent="-342900">
              <a:buFont typeface="Arial" panose="020B0604020202020204" pitchFamily="34" charset="0"/>
              <a:buChar char="•"/>
            </a:pPr>
            <a:r>
              <a:rPr lang="en-US" b="1" dirty="0">
                <a:solidFill>
                  <a:srgbClr val="6CB255"/>
                </a:solidFill>
              </a:rPr>
              <a:t>Vestigial structures </a:t>
            </a:r>
            <a:r>
              <a:rPr lang="en-US" dirty="0"/>
              <a:t>exist but have no apparent function at all.</a:t>
            </a:r>
          </a:p>
          <a:p>
            <a:pPr marL="1074420" lvl="1" indent="-342900">
              <a:buFont typeface="Arial" panose="020B0604020202020204" pitchFamily="34" charset="0"/>
              <a:buChar char="•"/>
            </a:pPr>
            <a:r>
              <a:rPr lang="en-US" dirty="0"/>
              <a:t>These structures exist because they are left over parts from a common ancestor in which they were used.</a:t>
            </a:r>
          </a:p>
          <a:p>
            <a:pPr marL="1074420" lvl="1" indent="-342900">
              <a:buFont typeface="Arial" panose="020B0604020202020204" pitchFamily="34" charset="0"/>
              <a:buChar char="•"/>
            </a:pPr>
            <a:r>
              <a:rPr lang="en-US" dirty="0"/>
              <a:t>For example, some snakes have pelvic bones even though they have no legs. This is because snakes descended from a reptile that had legs.  </a:t>
            </a:r>
          </a:p>
          <a:p>
            <a:pPr marL="1074420" lvl="1" indent="-342900">
              <a:buFont typeface="Arial" panose="020B0604020202020204" pitchFamily="34" charset="0"/>
              <a:buChar char="•"/>
            </a:pPr>
            <a:r>
              <a:rPr lang="en-US" dirty="0"/>
              <a:t>Other examples are wings on flightless birds and cave animals that have sightless eyes.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651123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FAD29-1C5D-4E42-8049-EBA758DB6A57}"/>
              </a:ext>
            </a:extLst>
          </p:cNvPr>
          <p:cNvSpPr>
            <a:spLocks noGrp="1"/>
          </p:cNvSpPr>
          <p:nvPr>
            <p:ph type="title"/>
          </p:nvPr>
        </p:nvSpPr>
        <p:spPr/>
        <p:txBody>
          <a:bodyPr/>
          <a:lstStyle/>
          <a:p>
            <a:r>
              <a:rPr lang="en-US" dirty="0"/>
              <a:t>Anatomy and embryology </a:t>
            </a:r>
            <a:r>
              <a:rPr lang="en-US" dirty="0" smtClean="0"/>
              <a:t>2 of 2 (11.3</a:t>
            </a:r>
            <a:r>
              <a:rPr lang="en-US" dirty="0"/>
              <a:t>)</a:t>
            </a:r>
          </a:p>
        </p:txBody>
      </p:sp>
      <p:sp>
        <p:nvSpPr>
          <p:cNvPr id="4" name="Text Placeholder 3">
            <a:extLst>
              <a:ext uri="{FF2B5EF4-FFF2-40B4-BE49-F238E27FC236}">
                <a16:creationId xmlns:a16="http://schemas.microsoft.com/office/drawing/2014/main" id="{5DA0F58E-9337-4677-9B49-ADCB500E5D9B}"/>
              </a:ext>
            </a:extLst>
          </p:cNvPr>
          <p:cNvSpPr>
            <a:spLocks noGrp="1"/>
          </p:cNvSpPr>
          <p:nvPr>
            <p:ph type="body" sz="quarter" idx="14"/>
          </p:nvPr>
        </p:nvSpPr>
        <p:spPr>
          <a:xfrm>
            <a:off x="457200" y="1110343"/>
            <a:ext cx="8062912" cy="4900021"/>
          </a:xfrm>
        </p:spPr>
        <p:txBody>
          <a:bodyPr>
            <a:normAutofit lnSpcReduction="10000"/>
          </a:bodyPr>
          <a:lstStyle/>
          <a:p>
            <a:pPr marL="342900" indent="-342900">
              <a:buFont typeface="Arial" panose="020B0604020202020204" pitchFamily="34" charset="0"/>
              <a:buChar char="•"/>
            </a:pPr>
            <a:r>
              <a:rPr lang="en-US" b="1" dirty="0">
                <a:solidFill>
                  <a:srgbClr val="6CB255"/>
                </a:solidFill>
              </a:rPr>
              <a:t>Analogous structures </a:t>
            </a:r>
            <a:r>
              <a:rPr lang="en-US" dirty="0"/>
              <a:t>result from convergent evolution </a:t>
            </a:r>
          </a:p>
          <a:p>
            <a:pPr marL="1074420" lvl="1" indent="-342900">
              <a:buFont typeface="Arial" panose="020B0604020202020204" pitchFamily="34" charset="0"/>
              <a:buChar char="•"/>
            </a:pPr>
            <a:r>
              <a:rPr lang="en-US" dirty="0"/>
              <a:t>For example, unrelated species that live in the arctic have temporary white coloration during the winter to blend in with the snow or ice</a:t>
            </a:r>
          </a:p>
          <a:p>
            <a:pPr marL="1074420" lvl="1" indent="-342900">
              <a:buFont typeface="Arial" panose="020B0604020202020204" pitchFamily="34" charset="0"/>
              <a:buChar char="•"/>
            </a:pPr>
            <a:r>
              <a:rPr lang="en-US" dirty="0"/>
              <a:t>This similarity results from similar selection pressures NOT from common ancestry </a:t>
            </a:r>
          </a:p>
          <a:p>
            <a:pPr marL="342900" indent="-342900">
              <a:buFont typeface="Arial" panose="020B0604020202020204" pitchFamily="34" charset="0"/>
              <a:buChar char="•"/>
            </a:pPr>
            <a:r>
              <a:rPr lang="en-US" b="1" dirty="0">
                <a:solidFill>
                  <a:srgbClr val="6CB255"/>
                </a:solidFill>
              </a:rPr>
              <a:t>Embryology</a:t>
            </a:r>
            <a:r>
              <a:rPr lang="en-US" dirty="0"/>
              <a:t> (the study of the development of an organism to its adult form) also provides anatomical evidence for evolution</a:t>
            </a:r>
          </a:p>
          <a:p>
            <a:pPr marL="342900" indent="-342900">
              <a:buFont typeface="Arial" panose="020B0604020202020204" pitchFamily="34" charset="0"/>
              <a:buChar char="•"/>
            </a:pPr>
            <a:r>
              <a:rPr lang="en-US" dirty="0"/>
              <a:t>Many structures that are present in embryonic forms disappear by the time the organism reaches adulthood </a:t>
            </a:r>
          </a:p>
          <a:p>
            <a:pPr marL="1074420" lvl="1" indent="-342900">
              <a:buFont typeface="Arial" panose="020B0604020202020204" pitchFamily="34" charset="0"/>
              <a:buChar char="•"/>
            </a:pPr>
            <a:r>
              <a:rPr lang="en-US" dirty="0"/>
              <a:t>All vertebrate groups (including humans) possess gills as embryos but these disappear in terrestrial species but are maintained in aquatic groups </a:t>
            </a:r>
          </a:p>
          <a:p>
            <a:pPr marL="1074420" lvl="1" indent="-342900">
              <a:buFont typeface="Arial" panose="020B0604020202020204" pitchFamily="34" charset="0"/>
              <a:buChar char="•"/>
            </a:pPr>
            <a:r>
              <a:rPr lang="en-US" dirty="0"/>
              <a:t>Great apes (including humans) have a tail as embryos but it is lost by the time of birth </a:t>
            </a:r>
          </a:p>
        </p:txBody>
      </p:sp>
    </p:spTree>
    <p:extLst>
      <p:ext uri="{BB962C8B-B14F-4D97-AF65-F5344CB8AC3E}">
        <p14:creationId xmlns:p14="http://schemas.microsoft.com/office/powerpoint/2010/main" val="3485492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11.11 homologous structures </a:t>
            </a:r>
          </a:p>
        </p:txBody>
      </p:sp>
      <p:pic>
        <p:nvPicPr>
          <p:cNvPr id="2" name="Figure" descr="Illustration compares a human arm, dog and bird legs and a whale flipper. All appendages have the same bones, but the size and shape of these bones va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940" r="-31940"/>
          <a:stretch>
            <a:fillRect/>
          </a:stretch>
        </p:blipFill>
        <p:spPr/>
      </p:pic>
      <p:sp>
        <p:nvSpPr>
          <p:cNvPr id="7" name="Figure Legend"/>
          <p:cNvSpPr>
            <a:spLocks noGrp="1"/>
          </p:cNvSpPr>
          <p:nvPr>
            <p:ph type="body" sz="quarter" idx="14"/>
          </p:nvPr>
        </p:nvSpPr>
        <p:spPr/>
        <p:txBody>
          <a:bodyPr>
            <a:normAutofit/>
          </a:bodyPr>
          <a:lstStyle/>
          <a:p>
            <a:r>
              <a:rPr lang="en-US" sz="1600" dirty="0"/>
              <a:t>The similar construction of these appendages indicates that these organisms share a common ancestor.</a:t>
            </a:r>
          </a:p>
        </p:txBody>
      </p:sp>
      <p:sp>
        <p:nvSpPr>
          <p:cNvPr id="6" name="Disclaimer">
            <a:extLst>
              <a:ext uri="{FF2B5EF4-FFF2-40B4-BE49-F238E27FC236}">
                <a16:creationId xmlns:a16="http://schemas.microsoft.com/office/drawing/2014/main" id="{BA9CE79C-EF23-4B6F-A0A8-722D897B8FA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520491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1A20-9114-45DC-B168-C7461CCE467B}"/>
              </a:ext>
            </a:extLst>
          </p:cNvPr>
          <p:cNvSpPr>
            <a:spLocks noGrp="1"/>
          </p:cNvSpPr>
          <p:nvPr>
            <p:ph type="title"/>
          </p:nvPr>
        </p:nvSpPr>
        <p:spPr/>
        <p:txBody>
          <a:bodyPr/>
          <a:lstStyle/>
          <a:p>
            <a:r>
              <a:rPr lang="en-US" dirty="0" smtClean="0"/>
              <a:t>Bone structure Concepts </a:t>
            </a:r>
            <a:r>
              <a:rPr lang="en-US" dirty="0"/>
              <a:t>in action </a:t>
            </a:r>
          </a:p>
        </p:txBody>
      </p:sp>
      <p:sp>
        <p:nvSpPr>
          <p:cNvPr id="4" name="Text Placeholder 3">
            <a:extLst>
              <a:ext uri="{FF2B5EF4-FFF2-40B4-BE49-F238E27FC236}">
                <a16:creationId xmlns:a16="http://schemas.microsoft.com/office/drawing/2014/main" id="{917FC76E-E2EE-4FA6-AC4C-6CB1CF7F17D6}"/>
              </a:ext>
            </a:extLst>
          </p:cNvPr>
          <p:cNvSpPr>
            <a:spLocks noGrp="1"/>
          </p:cNvSpPr>
          <p:nvPr>
            <p:ph type="body" sz="quarter" idx="14"/>
          </p:nvPr>
        </p:nvSpPr>
        <p:spPr>
          <a:xfrm>
            <a:off x="540544" y="1119673"/>
            <a:ext cx="8062912" cy="4974666"/>
          </a:xfrm>
        </p:spPr>
        <p:txBody>
          <a:bodyPr/>
          <a:lstStyle/>
          <a:p>
            <a:endParaRPr lang="en-US" dirty="0"/>
          </a:p>
          <a:p>
            <a:endParaRPr lang="en-US" dirty="0"/>
          </a:p>
          <a:p>
            <a:r>
              <a:rPr lang="en-US" sz="2400" dirty="0"/>
              <a:t>Click through the activities using the link below to guess which bone structures are homologous and which are analogous and to see examples of evolutionary adaptations that illustrate these concepts:</a:t>
            </a:r>
          </a:p>
          <a:p>
            <a:endParaRPr lang="en-US" dirty="0"/>
          </a:p>
          <a:p>
            <a:r>
              <a:rPr lang="en-US" sz="2400" dirty="0">
                <a:solidFill>
                  <a:srgbClr val="212F62"/>
                </a:solidFill>
                <a:hlinkClick r:id="rId2">
                  <a:extLst>
                    <a:ext uri="{A12FA001-AC4F-418D-AE19-62706E023703}">
                      <ahyp:hlinkClr xmlns:ahyp="http://schemas.microsoft.com/office/drawing/2018/hyperlinkcolor" xmlns="" val="tx"/>
                    </a:ext>
                  </a:extLst>
                </a:hlinkClick>
              </a:rPr>
              <a:t>http://openstaxcollege.org/l/bone_structure2</a:t>
            </a:r>
            <a:endParaRPr lang="en-US" sz="2400" dirty="0">
              <a:solidFill>
                <a:srgbClr val="212F62"/>
              </a:solidFill>
            </a:endParaRPr>
          </a:p>
          <a:p>
            <a:endParaRPr lang="en-US" sz="24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75615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11.12 analogous structures </a:t>
            </a:r>
          </a:p>
        </p:txBody>
      </p:sp>
      <p:pic>
        <p:nvPicPr>
          <p:cNvPr id="2" name="Figure" descr="Photo (a) depicts an arctic fox with white fur sleeping on white snow. Photo (b) shows a ptarmigan with white feathers standing on white sn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989" r="-21989"/>
          <a:stretch>
            <a:fillRect/>
          </a:stretch>
        </p:blipFill>
        <p:spPr/>
      </p:pic>
      <p:sp>
        <p:nvSpPr>
          <p:cNvPr id="7" name="Figure Legend"/>
          <p:cNvSpPr>
            <a:spLocks noGrp="1"/>
          </p:cNvSpPr>
          <p:nvPr>
            <p:ph type="body" sz="quarter" idx="14"/>
          </p:nvPr>
        </p:nvSpPr>
        <p:spPr/>
        <p:txBody>
          <a:bodyPr>
            <a:normAutofit/>
          </a:bodyPr>
          <a:lstStyle/>
          <a:p>
            <a:r>
              <a:rPr lang="en-US" sz="1600" dirty="0"/>
              <a:t>The white winter coat of </a:t>
            </a:r>
            <a:r>
              <a:rPr lang="en-US" sz="1600" dirty="0">
                <a:solidFill>
                  <a:srgbClr val="6CB255"/>
                </a:solidFill>
              </a:rPr>
              <a:t>(a) </a:t>
            </a:r>
            <a:r>
              <a:rPr lang="en-US" sz="1600" dirty="0"/>
              <a:t>the arctic fox and </a:t>
            </a:r>
            <a:r>
              <a:rPr lang="en-US" sz="1600" dirty="0">
                <a:solidFill>
                  <a:srgbClr val="6CB255"/>
                </a:solidFill>
              </a:rPr>
              <a:t>(b) </a:t>
            </a:r>
            <a:r>
              <a:rPr lang="en-US" sz="1600" dirty="0"/>
              <a:t>the ptarmigan’s plumage are adaptations to their environments. (credit a: modification of work by Keith Morehouse)</a:t>
            </a:r>
          </a:p>
        </p:txBody>
      </p:sp>
      <p:sp>
        <p:nvSpPr>
          <p:cNvPr id="6" name="Disclaimer">
            <a:extLst>
              <a:ext uri="{FF2B5EF4-FFF2-40B4-BE49-F238E27FC236}">
                <a16:creationId xmlns:a16="http://schemas.microsoft.com/office/drawing/2014/main" id="{95D9598D-7F57-40E5-8C7B-47FCB80B218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166731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56DD3-FC3C-419A-A63A-F6DCF1493444}"/>
              </a:ext>
            </a:extLst>
          </p:cNvPr>
          <p:cNvSpPr>
            <a:spLocks noGrp="1"/>
          </p:cNvSpPr>
          <p:nvPr>
            <p:ph type="title"/>
          </p:nvPr>
        </p:nvSpPr>
        <p:spPr/>
        <p:txBody>
          <a:bodyPr/>
          <a:lstStyle/>
          <a:p>
            <a:r>
              <a:rPr lang="en-US" dirty="0"/>
              <a:t>Biogeography (11.3)</a:t>
            </a:r>
          </a:p>
        </p:txBody>
      </p:sp>
      <p:sp>
        <p:nvSpPr>
          <p:cNvPr id="4" name="Text Placeholder 3">
            <a:extLst>
              <a:ext uri="{FF2B5EF4-FFF2-40B4-BE49-F238E27FC236}">
                <a16:creationId xmlns:a16="http://schemas.microsoft.com/office/drawing/2014/main" id="{DEBF1E5B-C25E-464A-AF13-B8AE2F8A3491}"/>
              </a:ext>
            </a:extLst>
          </p:cNvPr>
          <p:cNvSpPr>
            <a:spLocks noGrp="1"/>
          </p:cNvSpPr>
          <p:nvPr>
            <p:ph type="body" sz="quarter" idx="14"/>
          </p:nvPr>
        </p:nvSpPr>
        <p:spPr>
          <a:xfrm>
            <a:off x="457200" y="1166327"/>
            <a:ext cx="8062912" cy="5450347"/>
          </a:xfrm>
        </p:spPr>
        <p:txBody>
          <a:bodyPr>
            <a:normAutofit/>
          </a:bodyPr>
          <a:lstStyle/>
          <a:p>
            <a:pPr marL="342900" indent="-342900">
              <a:buFont typeface="Arial" panose="020B0604020202020204" pitchFamily="34" charset="0"/>
              <a:buChar char="•"/>
            </a:pPr>
            <a:r>
              <a:rPr lang="en-US" b="1" dirty="0">
                <a:solidFill>
                  <a:srgbClr val="6CB255"/>
                </a:solidFill>
              </a:rPr>
              <a:t>Biogeography</a:t>
            </a:r>
            <a:r>
              <a:rPr lang="en-US" dirty="0"/>
              <a:t> is the study of the geographic distribution of organisms on the planet </a:t>
            </a:r>
          </a:p>
          <a:p>
            <a:pPr marL="342900" indent="-342900">
              <a:buFont typeface="Arial" panose="020B0604020202020204" pitchFamily="34" charset="0"/>
              <a:buChar char="•"/>
            </a:pPr>
            <a:r>
              <a:rPr lang="en-US" dirty="0"/>
              <a:t>The geographic distribution of organisms is best explained by the movement of tectonic plates over geological time </a:t>
            </a:r>
          </a:p>
          <a:p>
            <a:pPr marL="1074420" lvl="1" indent="-342900">
              <a:buFont typeface="Arial" panose="020B0604020202020204" pitchFamily="34" charset="0"/>
              <a:buChar char="•"/>
            </a:pPr>
            <a:r>
              <a:rPr lang="en-US" dirty="0"/>
              <a:t>There was a supercontinent called Gondwana that existed about 1 billion to 500 million years ago </a:t>
            </a:r>
          </a:p>
          <a:p>
            <a:pPr marL="1074420" lvl="1" indent="-342900">
              <a:buFont typeface="Arial" panose="020B0604020202020204" pitchFamily="34" charset="0"/>
              <a:buChar char="•"/>
            </a:pPr>
            <a:r>
              <a:rPr lang="en-US" dirty="0"/>
              <a:t>It collided with another landmass to form a supercontinent called Pangea</a:t>
            </a:r>
          </a:p>
          <a:p>
            <a:pPr marL="1074420" lvl="1" indent="-342900">
              <a:buFont typeface="Arial" panose="020B0604020202020204" pitchFamily="34" charset="0"/>
              <a:buChar char="•"/>
            </a:pPr>
            <a:r>
              <a:rPr lang="en-US" dirty="0"/>
              <a:t>Broad groups that evolved before the breakup of Pangea (200 MYA) are distributed worldwide</a:t>
            </a:r>
          </a:p>
          <a:p>
            <a:pPr marL="1074420" lvl="1" indent="-342900">
              <a:buFont typeface="Arial" panose="020B0604020202020204" pitchFamily="34" charset="0"/>
              <a:buChar char="•"/>
            </a:pPr>
            <a:r>
              <a:rPr lang="en-US" dirty="0"/>
              <a:t>Groups that evolved since the breakup are distributed uniquely in regions of the planet </a:t>
            </a:r>
          </a:p>
          <a:p>
            <a:pPr marL="1074420" lvl="1" indent="-342900">
              <a:buFont typeface="Arial" panose="020B0604020202020204" pitchFamily="34" charset="0"/>
              <a:buChar char="•"/>
            </a:pPr>
            <a:r>
              <a:rPr lang="en-US" dirty="0"/>
              <a:t>For example, the </a:t>
            </a:r>
            <a:r>
              <a:rPr lang="en-US" dirty="0" err="1"/>
              <a:t>Proteacea</a:t>
            </a:r>
            <a:r>
              <a:rPr lang="en-US" dirty="0"/>
              <a:t> family of plants is found throughout the southern hemisphere </a:t>
            </a:r>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972182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11.13 biogeography </a:t>
            </a:r>
          </a:p>
        </p:txBody>
      </p:sp>
      <p:pic>
        <p:nvPicPr>
          <p:cNvPr id="2" name="Figure" descr="Map shows the supercontinent Gondwana from 220 million years ago, with South America, Africa, India, Arabia, Antarctica, Australia, New Zealand, New Guinea and parts of southeast Asia in close proximity. A modern day map shows the areas from Gondwana highlighted to show the regions where Proteacea plants are found today. Inset photo shows a Proteacea flower, Banksia spinulosa, a tall spike with many small orange flow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25" r="-5325"/>
          <a:stretch>
            <a:fillRect/>
          </a:stretch>
        </p:blipFill>
        <p:spPr/>
      </p:pic>
      <p:sp>
        <p:nvSpPr>
          <p:cNvPr id="7" name="Figure Legend"/>
          <p:cNvSpPr>
            <a:spLocks noGrp="1"/>
          </p:cNvSpPr>
          <p:nvPr>
            <p:ph type="body" sz="quarter" idx="14"/>
          </p:nvPr>
        </p:nvSpPr>
        <p:spPr/>
        <p:txBody>
          <a:bodyPr>
            <a:normAutofit/>
          </a:bodyPr>
          <a:lstStyle/>
          <a:p>
            <a:r>
              <a:rPr lang="en-US" sz="1600" dirty="0"/>
              <a:t>The </a:t>
            </a:r>
            <a:r>
              <a:rPr lang="en-US" sz="1600" dirty="0" err="1"/>
              <a:t>Proteacea</a:t>
            </a:r>
            <a:r>
              <a:rPr lang="en-US" sz="1600" dirty="0"/>
              <a:t> family of plants evolved before the supercontinent </a:t>
            </a:r>
            <a:r>
              <a:rPr lang="en-US" sz="1600" dirty="0" err="1"/>
              <a:t>Gondwana</a:t>
            </a:r>
            <a:r>
              <a:rPr lang="en-US" sz="1600" dirty="0"/>
              <a:t> broke up. Today, members of this plant family are found throughout the southern hemisphere (shown in red). (credit “</a:t>
            </a:r>
            <a:r>
              <a:rPr lang="en-US" sz="1600" dirty="0" err="1"/>
              <a:t>Proteacea</a:t>
            </a:r>
            <a:r>
              <a:rPr lang="en-US" sz="1600" dirty="0"/>
              <a:t> flower”: modification of work by “</a:t>
            </a:r>
            <a:r>
              <a:rPr lang="en-US" sz="1600" dirty="0" err="1"/>
              <a:t>dorofofoto</a:t>
            </a:r>
            <a:r>
              <a:rPr lang="en-US" sz="1600" dirty="0"/>
              <a:t>”/Flickr)</a:t>
            </a:r>
          </a:p>
        </p:txBody>
      </p:sp>
      <p:sp>
        <p:nvSpPr>
          <p:cNvPr id="6" name="Disclaimer">
            <a:extLst>
              <a:ext uri="{FF2B5EF4-FFF2-40B4-BE49-F238E27FC236}">
                <a16:creationId xmlns:a16="http://schemas.microsoft.com/office/drawing/2014/main" id="{6CA300D5-BB51-4434-965A-D88DBD869C3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3090957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56DD3-FC3C-419A-A63A-F6DCF1493444}"/>
              </a:ext>
            </a:extLst>
          </p:cNvPr>
          <p:cNvSpPr>
            <a:spLocks noGrp="1"/>
          </p:cNvSpPr>
          <p:nvPr>
            <p:ph type="title"/>
          </p:nvPr>
        </p:nvSpPr>
        <p:spPr/>
        <p:txBody>
          <a:bodyPr/>
          <a:lstStyle/>
          <a:p>
            <a:r>
              <a:rPr lang="en-US" dirty="0"/>
              <a:t>Molecular biology (11.3)</a:t>
            </a:r>
          </a:p>
        </p:txBody>
      </p:sp>
      <p:sp>
        <p:nvSpPr>
          <p:cNvPr id="4" name="Text Placeholder 3">
            <a:extLst>
              <a:ext uri="{FF2B5EF4-FFF2-40B4-BE49-F238E27FC236}">
                <a16:creationId xmlns:a16="http://schemas.microsoft.com/office/drawing/2014/main" id="{DEBF1E5B-C25E-464A-AF13-B8AE2F8A3491}"/>
              </a:ext>
            </a:extLst>
          </p:cNvPr>
          <p:cNvSpPr>
            <a:spLocks noGrp="1"/>
          </p:cNvSpPr>
          <p:nvPr>
            <p:ph type="body" sz="quarter" idx="14"/>
          </p:nvPr>
        </p:nvSpPr>
        <p:spPr>
          <a:xfrm>
            <a:off x="457200" y="1166327"/>
            <a:ext cx="8062912" cy="4844037"/>
          </a:xfrm>
        </p:spPr>
        <p:txBody>
          <a:bodyPr/>
          <a:lstStyle/>
          <a:p>
            <a:pPr marL="342900" indent="-342900">
              <a:buFont typeface="Arial" panose="020B0604020202020204" pitchFamily="34" charset="0"/>
              <a:buChar char="•"/>
            </a:pPr>
            <a:r>
              <a:rPr lang="en-US" dirty="0"/>
              <a:t>Molecular biology can also provide evidence for evolution </a:t>
            </a:r>
          </a:p>
          <a:p>
            <a:pPr marL="342900" indent="-342900">
              <a:buFont typeface="Arial" panose="020B0604020202020204" pitchFamily="34" charset="0"/>
              <a:buChar char="•"/>
            </a:pPr>
            <a:r>
              <a:rPr lang="en-US" dirty="0"/>
              <a:t>The structures of life (DNA, RNA and protein) can reflect descent with modification (evolution)</a:t>
            </a:r>
          </a:p>
          <a:p>
            <a:pPr marL="342900" indent="-342900">
              <a:buFont typeface="Arial" panose="020B0604020202020204" pitchFamily="34" charset="0"/>
              <a:buChar char="•"/>
            </a:pPr>
            <a:r>
              <a:rPr lang="en-US" dirty="0"/>
              <a:t>Evidence of evolution is provided by the mere fact that DNA is almost universal as the genetic material and the near universality of the genetic code </a:t>
            </a:r>
          </a:p>
          <a:p>
            <a:pPr marL="342900" indent="-342900">
              <a:buFont typeface="Arial" panose="020B0604020202020204" pitchFamily="34" charset="0"/>
              <a:buChar char="•"/>
            </a:pPr>
            <a:r>
              <a:rPr lang="en-US" dirty="0"/>
              <a:t>Relatedness between groups is determined by similarity in DNA, RNA or proteins </a:t>
            </a:r>
          </a:p>
          <a:p>
            <a:pPr marL="1074420" lvl="1" indent="-342900">
              <a:buFont typeface="Arial" panose="020B0604020202020204" pitchFamily="34" charset="0"/>
              <a:buChar char="•"/>
            </a:pPr>
            <a:r>
              <a:rPr lang="en-US" dirty="0"/>
              <a:t>For example, if 2 organisms have similarity in their DNA bases, they would be more closely related than an organism that had more base differences in DNA</a:t>
            </a:r>
          </a:p>
          <a:p>
            <a:pPr marL="1074420" lvl="1" indent="-342900">
              <a:buFont typeface="Arial" panose="020B0604020202020204" pitchFamily="34" charset="0"/>
              <a:buChar char="•"/>
            </a:pPr>
            <a:r>
              <a:rPr lang="en-US" dirty="0"/>
              <a:t>The same goes for RNA bases or amino acids within proteins </a:t>
            </a:r>
          </a:p>
        </p:txBody>
      </p:sp>
    </p:spTree>
    <p:extLst>
      <p:ext uri="{BB962C8B-B14F-4D97-AF65-F5344CB8AC3E}">
        <p14:creationId xmlns:p14="http://schemas.microsoft.com/office/powerpoint/2010/main" val="648271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2AB0-43E8-429E-9AC8-8671E1BD31CF}"/>
              </a:ext>
            </a:extLst>
          </p:cNvPr>
          <p:cNvSpPr>
            <a:spLocks noGrp="1"/>
          </p:cNvSpPr>
          <p:nvPr>
            <p:ph type="title"/>
          </p:nvPr>
        </p:nvSpPr>
        <p:spPr/>
        <p:txBody>
          <a:bodyPr/>
          <a:lstStyle/>
          <a:p>
            <a:r>
              <a:rPr lang="en-US" dirty="0"/>
              <a:t>Speciation (11.4)</a:t>
            </a:r>
          </a:p>
        </p:txBody>
      </p:sp>
      <p:sp>
        <p:nvSpPr>
          <p:cNvPr id="4" name="Text Placeholder 3">
            <a:extLst>
              <a:ext uri="{FF2B5EF4-FFF2-40B4-BE49-F238E27FC236}">
                <a16:creationId xmlns:a16="http://schemas.microsoft.com/office/drawing/2014/main" id="{D29B70AE-AD1F-454C-8B5A-E1C3E5C815FE}"/>
              </a:ext>
            </a:extLst>
          </p:cNvPr>
          <p:cNvSpPr>
            <a:spLocks noGrp="1"/>
          </p:cNvSpPr>
          <p:nvPr>
            <p:ph type="body" sz="quarter" idx="14"/>
          </p:nvPr>
        </p:nvSpPr>
        <p:spPr>
          <a:xfrm>
            <a:off x="457200" y="1073020"/>
            <a:ext cx="8482614" cy="5283392"/>
          </a:xfrm>
        </p:spPr>
        <p:txBody>
          <a:bodyPr>
            <a:normAutofit lnSpcReduction="10000"/>
          </a:bodyPr>
          <a:lstStyle/>
          <a:p>
            <a:pPr marL="342900" indent="-342900">
              <a:buFont typeface="Arial" panose="020B0604020202020204" pitchFamily="34" charset="0"/>
              <a:buChar char="•"/>
            </a:pPr>
            <a:r>
              <a:rPr lang="en-US" b="1" dirty="0">
                <a:solidFill>
                  <a:srgbClr val="6CB255"/>
                </a:solidFill>
              </a:rPr>
              <a:t>Species</a:t>
            </a:r>
            <a:r>
              <a:rPr lang="en-US" dirty="0">
                <a:sym typeface="Wingdings" panose="05000000000000000000" pitchFamily="2" charset="2"/>
              </a:rPr>
              <a:t> a group of actually or potentially interbreeding individuals</a:t>
            </a:r>
          </a:p>
          <a:p>
            <a:pPr marL="1074420" lvl="1" indent="-342900">
              <a:buFont typeface="Arial" panose="020B0604020202020204" pitchFamily="34" charset="0"/>
              <a:buChar char="•"/>
            </a:pPr>
            <a:r>
              <a:rPr lang="en-US" dirty="0">
                <a:sym typeface="Wingdings" panose="05000000000000000000" pitchFamily="2" charset="2"/>
              </a:rPr>
              <a:t>This is the biological definition of species and only works for sexually reproducing organisms </a:t>
            </a:r>
          </a:p>
          <a:p>
            <a:pPr marL="1074420" lvl="1" indent="-342900">
              <a:buFont typeface="Arial" panose="020B0604020202020204" pitchFamily="34" charset="0"/>
              <a:buChar char="•"/>
            </a:pPr>
            <a:r>
              <a:rPr lang="en-US" dirty="0" err="1">
                <a:sym typeface="Wingdings" panose="05000000000000000000" pitchFamily="2" charset="2"/>
              </a:rPr>
              <a:t>Matings</a:t>
            </a:r>
            <a:r>
              <a:rPr lang="en-US" dirty="0">
                <a:sym typeface="Wingdings" panose="05000000000000000000" pitchFamily="2" charset="2"/>
              </a:rPr>
              <a:t> between individuals must produce fertile offspring in this definition </a:t>
            </a:r>
          </a:p>
          <a:p>
            <a:pPr marL="1074420" lvl="1" indent="-342900">
              <a:buFont typeface="Arial" panose="020B0604020202020204" pitchFamily="34" charset="0"/>
              <a:buChar char="•"/>
            </a:pPr>
            <a:r>
              <a:rPr lang="en-US" dirty="0">
                <a:sym typeface="Wingdings" panose="05000000000000000000" pitchFamily="2" charset="2"/>
              </a:rPr>
              <a:t>The presence of hybrids between similar species indicates that they may have descended from a single interbreeding species in which the speciation process may not be complete </a:t>
            </a:r>
          </a:p>
          <a:p>
            <a:pPr marL="342900" indent="-342900">
              <a:buFont typeface="Arial" panose="020B0604020202020204" pitchFamily="34" charset="0"/>
              <a:buChar char="•"/>
            </a:pPr>
            <a:r>
              <a:rPr lang="en-US" b="1" dirty="0">
                <a:solidFill>
                  <a:srgbClr val="6CB255"/>
                </a:solidFill>
                <a:sym typeface="Wingdings" panose="05000000000000000000" pitchFamily="2" charset="2"/>
              </a:rPr>
              <a:t>Speciation</a:t>
            </a:r>
            <a:r>
              <a:rPr lang="en-US" dirty="0">
                <a:sym typeface="Wingdings" panose="05000000000000000000" pitchFamily="2" charset="2"/>
              </a:rPr>
              <a:t> is the formation of two species from one original species </a:t>
            </a:r>
          </a:p>
          <a:p>
            <a:pPr marL="1074420" lvl="1" indent="-342900">
              <a:buFont typeface="Arial" panose="020B0604020202020204" pitchFamily="34" charset="0"/>
              <a:buChar char="•"/>
            </a:pPr>
            <a:r>
              <a:rPr lang="en-US" dirty="0">
                <a:sym typeface="Wingdings" panose="05000000000000000000" pitchFamily="2" charset="2"/>
              </a:rPr>
              <a:t>Darwin envisioned this process as a branching event (Fig 11.14)</a:t>
            </a:r>
          </a:p>
          <a:p>
            <a:pPr marL="342900" indent="-342900">
              <a:buFont typeface="Arial" panose="020B0604020202020204" pitchFamily="34" charset="0"/>
              <a:buChar char="•"/>
            </a:pPr>
            <a:r>
              <a:rPr lang="en-US" dirty="0">
                <a:sym typeface="Wingdings" panose="05000000000000000000" pitchFamily="2" charset="2"/>
              </a:rPr>
              <a:t>Mechanisms for speciation fall into 2 main categories:</a:t>
            </a:r>
          </a:p>
          <a:p>
            <a:pPr marL="1074420" lvl="1" indent="-342900">
              <a:buFont typeface="Arial" panose="020B0604020202020204" pitchFamily="34" charset="0"/>
              <a:buChar char="•"/>
            </a:pPr>
            <a:r>
              <a:rPr lang="en-US" b="1" dirty="0">
                <a:solidFill>
                  <a:srgbClr val="6CB255"/>
                </a:solidFill>
                <a:sym typeface="Wingdings" panose="05000000000000000000" pitchFamily="2" charset="2"/>
              </a:rPr>
              <a:t>Allopatric speciation</a:t>
            </a:r>
            <a:r>
              <a:rPr lang="en-US" dirty="0">
                <a:sym typeface="Wingdings" panose="05000000000000000000" pitchFamily="2" charset="2"/>
              </a:rPr>
              <a:t> involves a geographic separation of populations and subsequent evolution</a:t>
            </a:r>
          </a:p>
          <a:p>
            <a:pPr marL="1074420" lvl="1" indent="-342900">
              <a:buFont typeface="Arial" panose="020B0604020202020204" pitchFamily="34" charset="0"/>
              <a:buChar char="•"/>
            </a:pPr>
            <a:r>
              <a:rPr lang="en-US" b="1" dirty="0">
                <a:solidFill>
                  <a:srgbClr val="6CB255"/>
                </a:solidFill>
                <a:sym typeface="Wingdings" panose="05000000000000000000" pitchFamily="2" charset="2"/>
              </a:rPr>
              <a:t>Sympatric speciation</a:t>
            </a:r>
            <a:r>
              <a:rPr lang="en-US" dirty="0">
                <a:sym typeface="Wingdings" panose="05000000000000000000" pitchFamily="2" charset="2"/>
              </a:rPr>
              <a:t> speciation occurs in the absence of a physical barrier </a:t>
            </a:r>
            <a:endParaRPr lang="en-US" dirty="0"/>
          </a:p>
        </p:txBody>
      </p:sp>
    </p:spTree>
    <p:extLst>
      <p:ext uri="{BB962C8B-B14F-4D97-AF65-F5344CB8AC3E}">
        <p14:creationId xmlns:p14="http://schemas.microsoft.com/office/powerpoint/2010/main" val="4121509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2063-ED1B-4A05-B6B3-0F0437BD0325}"/>
              </a:ext>
            </a:extLst>
          </p:cNvPr>
          <p:cNvSpPr>
            <a:spLocks noGrp="1"/>
          </p:cNvSpPr>
          <p:nvPr>
            <p:ph type="title"/>
          </p:nvPr>
        </p:nvSpPr>
        <p:spPr/>
        <p:txBody>
          <a:bodyPr>
            <a:normAutofit fontScale="90000"/>
          </a:bodyPr>
          <a:lstStyle/>
          <a:p>
            <a:r>
              <a:rPr lang="en-US" dirty="0"/>
              <a:t>Discovering how populations </a:t>
            </a:r>
            <a:r>
              <a:rPr lang="en-US" dirty="0" smtClean="0"/>
              <a:t>change 1 of 2 </a:t>
            </a:r>
            <a:r>
              <a:rPr lang="en-US" dirty="0"/>
              <a:t>(11.1)</a:t>
            </a:r>
          </a:p>
        </p:txBody>
      </p:sp>
      <p:sp>
        <p:nvSpPr>
          <p:cNvPr id="4" name="Text Placeholder 3">
            <a:extLst>
              <a:ext uri="{FF2B5EF4-FFF2-40B4-BE49-F238E27FC236}">
                <a16:creationId xmlns:a16="http://schemas.microsoft.com/office/drawing/2014/main" id="{CA572720-7525-4A04-A723-7E69E6F2B822}"/>
              </a:ext>
            </a:extLst>
          </p:cNvPr>
          <p:cNvSpPr>
            <a:spLocks noGrp="1"/>
          </p:cNvSpPr>
          <p:nvPr>
            <p:ph type="body" sz="quarter" idx="14"/>
          </p:nvPr>
        </p:nvSpPr>
        <p:spPr>
          <a:xfrm>
            <a:off x="457200" y="1306286"/>
            <a:ext cx="8062912" cy="4704078"/>
          </a:xfrm>
        </p:spPr>
        <p:txBody>
          <a:bodyPr>
            <a:normAutofit lnSpcReduction="10000"/>
          </a:bodyPr>
          <a:lstStyle/>
          <a:p>
            <a:pPr marL="342900" indent="-342900">
              <a:buFont typeface="Arial" panose="020B0604020202020204" pitchFamily="34" charset="0"/>
              <a:buChar char="•"/>
            </a:pPr>
            <a:r>
              <a:rPr lang="en-US" sz="2400" dirty="0"/>
              <a:t>That species change had been suggested and debated well before Darwin</a:t>
            </a:r>
          </a:p>
          <a:p>
            <a:pPr marL="342900" indent="-342900">
              <a:buFont typeface="Arial" panose="020B0604020202020204" pitchFamily="34" charset="0"/>
              <a:buChar char="•"/>
            </a:pPr>
            <a:r>
              <a:rPr lang="en-US" sz="2400" dirty="0"/>
              <a:t>The ancient Greeks suggested evolutionary ideas</a:t>
            </a:r>
          </a:p>
          <a:p>
            <a:pPr marL="342900" indent="-342900">
              <a:buFont typeface="Arial" panose="020B0604020202020204" pitchFamily="34" charset="0"/>
              <a:buChar char="•"/>
            </a:pPr>
            <a:r>
              <a:rPr lang="en-US" sz="2400" dirty="0"/>
              <a:t>During the 18</a:t>
            </a:r>
            <a:r>
              <a:rPr lang="en-US" sz="2400" baseline="30000" dirty="0"/>
              <a:t>th</a:t>
            </a:r>
            <a:r>
              <a:rPr lang="en-US" sz="2400" dirty="0"/>
              <a:t> century, ideas about evolution were reintroduced by several scientists and it was also accepted that there were extinct species </a:t>
            </a:r>
          </a:p>
          <a:p>
            <a:pPr marL="342900" indent="-342900">
              <a:buFont typeface="Arial" panose="020B0604020202020204" pitchFamily="34" charset="0"/>
              <a:buChar char="•"/>
            </a:pPr>
            <a:r>
              <a:rPr lang="en-US" sz="2400" dirty="0"/>
              <a:t>In the 19</a:t>
            </a:r>
            <a:r>
              <a:rPr lang="en-US" sz="2400" baseline="30000" dirty="0"/>
              <a:t>th</a:t>
            </a:r>
            <a:r>
              <a:rPr lang="en-US" sz="2400" dirty="0"/>
              <a:t> century, </a:t>
            </a:r>
            <a:r>
              <a:rPr lang="en-US" sz="2400" b="1" dirty="0">
                <a:solidFill>
                  <a:srgbClr val="6CB255"/>
                </a:solidFill>
              </a:rPr>
              <a:t>Charles Lyell </a:t>
            </a:r>
            <a:r>
              <a:rPr lang="en-US" sz="2400" dirty="0"/>
              <a:t>was a friend of Darwin’s and proposed that the earth was actually very old, giving more time for a gradual change in species </a:t>
            </a:r>
          </a:p>
          <a:p>
            <a:pPr marL="1074420" lvl="1" indent="-342900">
              <a:buFont typeface="Arial" panose="020B0604020202020204" pitchFamily="34" charset="0"/>
              <a:buChar char="•"/>
            </a:pPr>
            <a:r>
              <a:rPr lang="en-US" sz="2400" dirty="0"/>
              <a:t>This contrasted the predominant view of the time that the earth was only several thousand years old </a:t>
            </a:r>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3002122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11.14 illustration from Darwin </a:t>
            </a:r>
          </a:p>
        </p:txBody>
      </p:sp>
      <p:pic>
        <p:nvPicPr>
          <p:cNvPr id="2" name="Figure" descr="Photo (a) shows a yellowed piece of paper with evenly spaced horizontal lines numbered from 0 at the bottom to 14 at the top. Below the horizontal lines are vertical lines labeled A to L from left to right. From these originating vertical lines other vertical lines extend upward to as far as the horizontal line number 10, some ending at a lower level. The lines at letter A and I have many branches, resembling a tree. The lines that reach level 10 are further extended with 1 to 3 vertical lines in level 11 to 14. Illustration (b) shows the evolution of modern African and Asian elephants from a common ancestor, the Palaeomastodon. The Palaeomastodon was similar to modern elephants; however, it was smaller and had a long nose instead of a trunk. Side branches of the elephant evolutionary tree gave rise to mastodons and mammoths. The mammoth is more closely related to modern elephants than mastod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71" r="-1971"/>
          <a:stretch>
            <a:fillRect/>
          </a:stretch>
        </p:blipFill>
        <p:spPr/>
      </p:pic>
      <p:sp>
        <p:nvSpPr>
          <p:cNvPr id="7" name="Figure Legend"/>
          <p:cNvSpPr>
            <a:spLocks noGrp="1"/>
          </p:cNvSpPr>
          <p:nvPr>
            <p:ph type="body" sz="quarter" idx="14"/>
          </p:nvPr>
        </p:nvSpPr>
        <p:spPr/>
        <p:txBody>
          <a:bodyPr>
            <a:normAutofit fontScale="92500"/>
          </a:bodyPr>
          <a:lstStyle/>
          <a:p>
            <a:r>
              <a:rPr lang="en-US" sz="1600" dirty="0"/>
              <a:t>The only illustration in Darwin’s </a:t>
            </a:r>
            <a:r>
              <a:rPr lang="en-US" sz="1600" i="1" dirty="0"/>
              <a:t>On the Origin of Species </a:t>
            </a:r>
            <a:r>
              <a:rPr lang="en-US" sz="1600" dirty="0"/>
              <a:t>is </a:t>
            </a:r>
            <a:r>
              <a:rPr lang="en-US" sz="1600" dirty="0">
                <a:solidFill>
                  <a:srgbClr val="6CB255"/>
                </a:solidFill>
              </a:rPr>
              <a:t>(a) </a:t>
            </a:r>
            <a:r>
              <a:rPr lang="en-US" sz="1600" dirty="0"/>
              <a:t>a diagram showing speciation events leading to biological diversity. The diagram shows similarities to phylogenetic charts that are drawn today to illustrate the relationships of species. </a:t>
            </a:r>
            <a:r>
              <a:rPr lang="en-US" sz="1600" dirty="0">
                <a:solidFill>
                  <a:srgbClr val="6CB255"/>
                </a:solidFill>
              </a:rPr>
              <a:t>(b) </a:t>
            </a:r>
            <a:r>
              <a:rPr lang="en-US" sz="1600" dirty="0"/>
              <a:t>Modern elephants evolved from the </a:t>
            </a:r>
            <a:r>
              <a:rPr lang="en-US" sz="1600" i="1" dirty="0" err="1"/>
              <a:t>Palaeomastodon</a:t>
            </a:r>
            <a:r>
              <a:rPr lang="en-US" sz="1600" dirty="0"/>
              <a:t>, a species that lived in Egypt 35–50 million years ago.</a:t>
            </a:r>
          </a:p>
        </p:txBody>
      </p:sp>
      <p:sp>
        <p:nvSpPr>
          <p:cNvPr id="6" name="Disclaimer">
            <a:extLst>
              <a:ext uri="{FF2B5EF4-FFF2-40B4-BE49-F238E27FC236}">
                <a16:creationId xmlns:a16="http://schemas.microsoft.com/office/drawing/2014/main" id="{30B2E033-0B67-4779-AAEF-AE403358307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2613444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0F4B0-E6E1-4D90-8415-83B0B3496762}"/>
              </a:ext>
            </a:extLst>
          </p:cNvPr>
          <p:cNvSpPr>
            <a:spLocks noGrp="1"/>
          </p:cNvSpPr>
          <p:nvPr>
            <p:ph type="title"/>
          </p:nvPr>
        </p:nvSpPr>
        <p:spPr>
          <a:xfrm>
            <a:off x="457200" y="274250"/>
            <a:ext cx="8062912" cy="659535"/>
          </a:xfrm>
        </p:spPr>
        <p:txBody>
          <a:bodyPr>
            <a:normAutofit fontScale="90000"/>
          </a:bodyPr>
          <a:lstStyle/>
          <a:p>
            <a:r>
              <a:rPr lang="en-US" dirty="0"/>
              <a:t>Speciation through geographic separation </a:t>
            </a:r>
            <a:r>
              <a:rPr lang="en-US" dirty="0" smtClean="0"/>
              <a:t>1 of 4 (11.4</a:t>
            </a:r>
            <a:r>
              <a:rPr lang="en-US" dirty="0"/>
              <a:t>)</a:t>
            </a:r>
          </a:p>
        </p:txBody>
      </p:sp>
      <p:sp>
        <p:nvSpPr>
          <p:cNvPr id="4" name="Text Placeholder 3">
            <a:extLst>
              <a:ext uri="{FF2B5EF4-FFF2-40B4-BE49-F238E27FC236}">
                <a16:creationId xmlns:a16="http://schemas.microsoft.com/office/drawing/2014/main" id="{A1CB1695-6B66-41C4-A06C-AF9E6C95D206}"/>
              </a:ext>
            </a:extLst>
          </p:cNvPr>
          <p:cNvSpPr>
            <a:spLocks noGrp="1"/>
          </p:cNvSpPr>
          <p:nvPr>
            <p:ph type="body" sz="quarter" idx="14"/>
          </p:nvPr>
        </p:nvSpPr>
        <p:spPr>
          <a:xfrm>
            <a:off x="457200" y="1056443"/>
            <a:ext cx="8062912" cy="4314547"/>
          </a:xfrm>
        </p:spPr>
        <p:txBody>
          <a:bodyPr/>
          <a:lstStyle/>
          <a:p>
            <a:pPr marL="342900" indent="-342900">
              <a:buFont typeface="Arial" panose="020B0604020202020204" pitchFamily="34" charset="0"/>
              <a:buChar char="•"/>
            </a:pPr>
            <a:r>
              <a:rPr lang="en-US" dirty="0"/>
              <a:t>When a continuous population becomes geographically separated into 2 populations, then the free-flow of alleles is prevented</a:t>
            </a:r>
          </a:p>
          <a:p>
            <a:pPr marL="342900" indent="-342900">
              <a:buFont typeface="Arial" panose="020B0604020202020204" pitchFamily="34" charset="0"/>
              <a:buChar char="•"/>
            </a:pPr>
            <a:r>
              <a:rPr lang="en-US" dirty="0"/>
              <a:t>If this separation lasts over a long period of time, the 2 populations evolve over different paths </a:t>
            </a:r>
          </a:p>
          <a:p>
            <a:pPr marL="342900" indent="-342900">
              <a:buFont typeface="Arial" panose="020B0604020202020204" pitchFamily="34" charset="0"/>
              <a:buChar char="•"/>
            </a:pPr>
            <a:r>
              <a:rPr lang="en-US" dirty="0"/>
              <a:t>Given enough time, if the 2 populations come back into contact with each other, there is a good chance that </a:t>
            </a:r>
          </a:p>
          <a:p>
            <a:pPr marL="1074420" lvl="1" indent="-342900">
              <a:buFont typeface="Arial" panose="020B0604020202020204" pitchFamily="34" charset="0"/>
              <a:buChar char="•"/>
            </a:pPr>
            <a:r>
              <a:rPr lang="en-US" dirty="0"/>
              <a:t>Mating would not occur</a:t>
            </a:r>
          </a:p>
          <a:p>
            <a:pPr marL="1074420" lvl="1" indent="-342900">
              <a:buFont typeface="Arial" panose="020B0604020202020204" pitchFamily="34" charset="0"/>
              <a:buChar char="•"/>
            </a:pPr>
            <a:r>
              <a:rPr lang="en-US" dirty="0"/>
              <a:t>Or the offspring would be non-viable (die) or infertile </a:t>
            </a:r>
          </a:p>
          <a:p>
            <a:pPr marL="342900" indent="-342900">
              <a:buFont typeface="Arial" panose="020B0604020202020204" pitchFamily="34" charset="0"/>
              <a:buChar char="•"/>
            </a:pPr>
            <a:r>
              <a:rPr lang="en-US" dirty="0"/>
              <a:t>At this point, the populations are </a:t>
            </a:r>
            <a:r>
              <a:rPr lang="en-US" b="1" dirty="0">
                <a:solidFill>
                  <a:srgbClr val="6CB255"/>
                </a:solidFill>
              </a:rPr>
              <a:t>reproductively isolated </a:t>
            </a:r>
            <a:r>
              <a:rPr lang="en-US" dirty="0"/>
              <a:t>and considered separate species</a:t>
            </a:r>
          </a:p>
          <a:p>
            <a:pPr lvl="1" indent="0">
              <a:buNone/>
            </a:pPr>
            <a:endParaRPr lang="en-US" dirty="0"/>
          </a:p>
        </p:txBody>
      </p:sp>
    </p:spTree>
    <p:extLst>
      <p:ext uri="{BB962C8B-B14F-4D97-AF65-F5344CB8AC3E}">
        <p14:creationId xmlns:p14="http://schemas.microsoft.com/office/powerpoint/2010/main" val="4438330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0F4B0-E6E1-4D90-8415-83B0B3496762}"/>
              </a:ext>
            </a:extLst>
          </p:cNvPr>
          <p:cNvSpPr>
            <a:spLocks noGrp="1"/>
          </p:cNvSpPr>
          <p:nvPr>
            <p:ph type="title"/>
          </p:nvPr>
        </p:nvSpPr>
        <p:spPr>
          <a:xfrm>
            <a:off x="457200" y="274250"/>
            <a:ext cx="8062912" cy="659535"/>
          </a:xfrm>
        </p:spPr>
        <p:txBody>
          <a:bodyPr>
            <a:normAutofit fontScale="90000"/>
          </a:bodyPr>
          <a:lstStyle/>
          <a:p>
            <a:r>
              <a:rPr lang="en-US" dirty="0"/>
              <a:t>Speciation through geographic separation 2</a:t>
            </a:r>
            <a:r>
              <a:rPr lang="en-US" dirty="0" smtClean="0"/>
              <a:t> of 4 (11.4</a:t>
            </a:r>
            <a:r>
              <a:rPr lang="en-US" dirty="0"/>
              <a:t>)</a:t>
            </a:r>
          </a:p>
        </p:txBody>
      </p:sp>
      <p:sp>
        <p:nvSpPr>
          <p:cNvPr id="4" name="Text Placeholder 3">
            <a:extLst>
              <a:ext uri="{FF2B5EF4-FFF2-40B4-BE49-F238E27FC236}">
                <a16:creationId xmlns:a16="http://schemas.microsoft.com/office/drawing/2014/main" id="{A1CB1695-6B66-41C4-A06C-AF9E6C95D206}"/>
              </a:ext>
            </a:extLst>
          </p:cNvPr>
          <p:cNvSpPr>
            <a:spLocks noGrp="1"/>
          </p:cNvSpPr>
          <p:nvPr>
            <p:ph type="body" sz="quarter" idx="14"/>
          </p:nvPr>
        </p:nvSpPr>
        <p:spPr>
          <a:xfrm>
            <a:off x="457200" y="1056443"/>
            <a:ext cx="8062912" cy="4953921"/>
          </a:xfrm>
        </p:spPr>
        <p:txBody>
          <a:bodyPr/>
          <a:lstStyle/>
          <a:p>
            <a:pPr marL="342900" indent="-342900">
              <a:buFont typeface="Arial" panose="020B0604020202020204" pitchFamily="34" charset="0"/>
              <a:buChar char="•"/>
            </a:pPr>
            <a:r>
              <a:rPr lang="en-US" dirty="0"/>
              <a:t>Many factors can cause reproductive isolation and are grouped into 2 categories:</a:t>
            </a:r>
          </a:p>
          <a:p>
            <a:pPr marL="1074420" lvl="1" indent="-342900">
              <a:buFont typeface="Arial" panose="020B0604020202020204" pitchFamily="34" charset="0"/>
              <a:buChar char="•"/>
            </a:pPr>
            <a:r>
              <a:rPr lang="en-US" b="1" dirty="0">
                <a:solidFill>
                  <a:srgbClr val="6CB255"/>
                </a:solidFill>
              </a:rPr>
              <a:t>Prezygotic</a:t>
            </a:r>
            <a:r>
              <a:rPr lang="en-US" dirty="0"/>
              <a:t> (those that occur before fertilization) </a:t>
            </a:r>
          </a:p>
          <a:p>
            <a:pPr marL="1074420" lvl="1" indent="-342900">
              <a:buFont typeface="Arial" panose="020B0604020202020204" pitchFamily="34" charset="0"/>
              <a:buChar char="•"/>
            </a:pPr>
            <a:r>
              <a:rPr lang="en-US" b="1" dirty="0">
                <a:solidFill>
                  <a:srgbClr val="6CB255"/>
                </a:solidFill>
              </a:rPr>
              <a:t>Postzygotic</a:t>
            </a:r>
            <a:r>
              <a:rPr lang="en-US" dirty="0"/>
              <a:t> (those that occur after fertilization) </a:t>
            </a:r>
          </a:p>
          <a:p>
            <a:pPr marL="342900" indent="-342900">
              <a:buFont typeface="Arial" panose="020B0604020202020204" pitchFamily="34" charset="0"/>
              <a:buChar char="•"/>
            </a:pPr>
            <a:r>
              <a:rPr lang="en-US" dirty="0"/>
              <a:t>Prezygotic mechanisms include</a:t>
            </a:r>
          </a:p>
          <a:p>
            <a:pPr marL="1074420" lvl="1" indent="-342900">
              <a:buFont typeface="Arial" panose="020B0604020202020204" pitchFamily="34" charset="0"/>
              <a:buChar char="•"/>
            </a:pPr>
            <a:r>
              <a:rPr lang="en-US" dirty="0"/>
              <a:t>Timing of mating </a:t>
            </a:r>
          </a:p>
          <a:p>
            <a:pPr marL="1074420" lvl="1" indent="-342900">
              <a:buFont typeface="Arial" panose="020B0604020202020204" pitchFamily="34" charset="0"/>
              <a:buChar char="•"/>
            </a:pPr>
            <a:r>
              <a:rPr lang="en-US" dirty="0"/>
              <a:t>Courtship rituals</a:t>
            </a:r>
          </a:p>
          <a:p>
            <a:pPr marL="1074420" lvl="1" indent="-342900">
              <a:buFont typeface="Arial" panose="020B0604020202020204" pitchFamily="34" charset="0"/>
              <a:buChar char="•"/>
            </a:pPr>
            <a:r>
              <a:rPr lang="en-US" dirty="0"/>
              <a:t>Sensitivity to pheromones</a:t>
            </a:r>
          </a:p>
          <a:p>
            <a:pPr marL="1074420" lvl="1" indent="-342900">
              <a:buFont typeface="Arial" panose="020B0604020202020204" pitchFamily="34" charset="0"/>
              <a:buChar char="•"/>
            </a:pPr>
            <a:r>
              <a:rPr lang="en-US" dirty="0"/>
              <a:t>Location of mating</a:t>
            </a:r>
          </a:p>
          <a:p>
            <a:pPr marL="1074420" lvl="1" indent="-342900">
              <a:buFont typeface="Arial" panose="020B0604020202020204" pitchFamily="34" charset="0"/>
              <a:buChar char="•"/>
            </a:pPr>
            <a:r>
              <a:rPr lang="en-US" dirty="0"/>
              <a:t>Physical incompatibilities </a:t>
            </a:r>
          </a:p>
          <a:p>
            <a:pPr marL="342900" indent="-342900">
              <a:buFont typeface="Arial" panose="020B0604020202020204" pitchFamily="34" charset="0"/>
              <a:buChar char="•"/>
            </a:pPr>
            <a:r>
              <a:rPr lang="en-US" dirty="0"/>
              <a:t>Postzygotic mechanisms include</a:t>
            </a:r>
          </a:p>
          <a:p>
            <a:pPr marL="1074420" lvl="1" indent="-342900">
              <a:buFont typeface="Arial" panose="020B0604020202020204" pitchFamily="34" charset="0"/>
              <a:buChar char="•"/>
            </a:pPr>
            <a:r>
              <a:rPr lang="en-US" dirty="0"/>
              <a:t>A hybrid offspring dies or has low survivorship </a:t>
            </a:r>
          </a:p>
          <a:p>
            <a:pPr marL="1074420" lvl="1" indent="-342900">
              <a:buFont typeface="Arial" panose="020B0604020202020204" pitchFamily="34" charset="0"/>
              <a:buChar char="•"/>
            </a:pPr>
            <a:r>
              <a:rPr lang="en-US" dirty="0"/>
              <a:t>A hybrid offspring is infertile (like a mule) </a:t>
            </a:r>
          </a:p>
        </p:txBody>
      </p:sp>
    </p:spTree>
    <p:extLst>
      <p:ext uri="{BB962C8B-B14F-4D97-AF65-F5344CB8AC3E}">
        <p14:creationId xmlns:p14="http://schemas.microsoft.com/office/powerpoint/2010/main" val="672844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0F4B0-E6E1-4D90-8415-83B0B3496762}"/>
              </a:ext>
            </a:extLst>
          </p:cNvPr>
          <p:cNvSpPr>
            <a:spLocks noGrp="1"/>
          </p:cNvSpPr>
          <p:nvPr>
            <p:ph type="title"/>
          </p:nvPr>
        </p:nvSpPr>
        <p:spPr>
          <a:xfrm>
            <a:off x="457200" y="274250"/>
            <a:ext cx="8062912" cy="659535"/>
          </a:xfrm>
        </p:spPr>
        <p:txBody>
          <a:bodyPr>
            <a:normAutofit fontScale="90000"/>
          </a:bodyPr>
          <a:lstStyle/>
          <a:p>
            <a:r>
              <a:rPr lang="en-US" dirty="0"/>
              <a:t>Speciation through geographic separation </a:t>
            </a:r>
            <a:r>
              <a:rPr lang="en-US" dirty="0" smtClean="0"/>
              <a:t> 3 of 4 (11.4</a:t>
            </a:r>
            <a:r>
              <a:rPr lang="en-US" dirty="0"/>
              <a:t>)</a:t>
            </a:r>
          </a:p>
        </p:txBody>
      </p:sp>
      <p:sp>
        <p:nvSpPr>
          <p:cNvPr id="4" name="Text Placeholder 3">
            <a:extLst>
              <a:ext uri="{FF2B5EF4-FFF2-40B4-BE49-F238E27FC236}">
                <a16:creationId xmlns:a16="http://schemas.microsoft.com/office/drawing/2014/main" id="{A1CB1695-6B66-41C4-A06C-AF9E6C95D206}"/>
              </a:ext>
            </a:extLst>
          </p:cNvPr>
          <p:cNvSpPr>
            <a:spLocks noGrp="1"/>
          </p:cNvSpPr>
          <p:nvPr>
            <p:ph type="body" sz="quarter" idx="14"/>
          </p:nvPr>
        </p:nvSpPr>
        <p:spPr>
          <a:xfrm>
            <a:off x="457200" y="1056443"/>
            <a:ext cx="8062912" cy="4953921"/>
          </a:xfrm>
        </p:spPr>
        <p:txBody>
          <a:bodyPr/>
          <a:lstStyle/>
          <a:p>
            <a:pPr marL="342900" indent="-342900">
              <a:buFont typeface="Arial" panose="020B0604020202020204" pitchFamily="34" charset="0"/>
              <a:buChar char="•"/>
            </a:pPr>
            <a:r>
              <a:rPr lang="en-US" dirty="0"/>
              <a:t>Isolation of populations leading to allopatric speciation can be through </a:t>
            </a:r>
          </a:p>
          <a:p>
            <a:pPr marL="1074420" lvl="1">
              <a:buFont typeface="Arial" panose="020B0604020202020204" pitchFamily="34" charset="0"/>
              <a:buChar char="•"/>
            </a:pPr>
            <a:r>
              <a:rPr lang="en-US" dirty="0"/>
              <a:t>A river forms a new branch</a:t>
            </a:r>
          </a:p>
          <a:p>
            <a:pPr marL="1074420" lvl="1">
              <a:buFont typeface="Arial" panose="020B0604020202020204" pitchFamily="34" charset="0"/>
              <a:buChar char="•"/>
            </a:pPr>
            <a:r>
              <a:rPr lang="en-US" dirty="0"/>
              <a:t>Seeds float across the ocean to an island</a:t>
            </a:r>
          </a:p>
          <a:p>
            <a:pPr marL="1074420" lvl="1">
              <a:buFont typeface="Arial" panose="020B0604020202020204" pitchFamily="34" charset="0"/>
              <a:buChar char="•"/>
            </a:pPr>
            <a:r>
              <a:rPr lang="en-US" dirty="0"/>
              <a:t>Erosion forms a new valley </a:t>
            </a:r>
          </a:p>
          <a:p>
            <a:pPr marL="342900" indent="-342900">
              <a:buFont typeface="Arial" panose="020B0604020202020204" pitchFamily="34" charset="0"/>
              <a:buChar char="•"/>
            </a:pPr>
            <a:r>
              <a:rPr lang="en-US" dirty="0"/>
              <a:t>Scientists have documented numerous cases </a:t>
            </a:r>
          </a:p>
          <a:p>
            <a:pPr marL="1074420" lvl="1" indent="-342900">
              <a:buFont typeface="Arial" panose="020B0604020202020204" pitchFamily="34" charset="0"/>
              <a:buChar char="•"/>
            </a:pPr>
            <a:r>
              <a:rPr lang="en-US" dirty="0"/>
              <a:t>For example, two subspecies of spotted owls exist along the west coast of the US (Figure 11.15)</a:t>
            </a:r>
          </a:p>
          <a:p>
            <a:pPr marL="342900" indent="-342900">
              <a:buFont typeface="Arial" panose="020B0604020202020204" pitchFamily="34" charset="0"/>
              <a:buChar char="•"/>
            </a:pPr>
            <a:r>
              <a:rPr lang="en-US" dirty="0"/>
              <a:t>The further the distance between groups that were once the same species, the more likely for speciation to occur.  </a:t>
            </a:r>
          </a:p>
          <a:p>
            <a:pPr marL="1074420" lvl="1">
              <a:buFont typeface="Arial" panose="020B0604020202020204" pitchFamily="34" charset="0"/>
              <a:buChar char="•"/>
            </a:pPr>
            <a:endParaRPr lang="en-US" dirty="0"/>
          </a:p>
        </p:txBody>
      </p:sp>
    </p:spTree>
    <p:extLst>
      <p:ext uri="{BB962C8B-B14F-4D97-AF65-F5344CB8AC3E}">
        <p14:creationId xmlns:p14="http://schemas.microsoft.com/office/powerpoint/2010/main" val="15405794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235642" y="306128"/>
            <a:ext cx="8062912" cy="659535"/>
          </a:xfrm>
        </p:spPr>
        <p:txBody>
          <a:bodyPr>
            <a:normAutofit fontScale="90000"/>
          </a:bodyPr>
          <a:lstStyle/>
          <a:p>
            <a:r>
              <a:rPr lang="en-US" sz="2400" dirty="0">
                <a:solidFill>
                  <a:srgbClr val="6CB255"/>
                </a:solidFill>
              </a:rPr>
              <a:t>Figure </a:t>
            </a:r>
            <a:r>
              <a:rPr lang="en-US" dirty="0"/>
              <a:t>11.15 allopatric speciation in owls </a:t>
            </a:r>
            <a:endParaRPr lang="en-US" sz="2400" dirty="0">
              <a:solidFill>
                <a:srgbClr val="6CB255"/>
              </a:solidFill>
            </a:endParaRPr>
          </a:p>
        </p:txBody>
      </p:sp>
      <p:pic>
        <p:nvPicPr>
          <p:cNvPr id="2" name="Figure" descr="The northern spotted owl lives in the Pacific Northwest, and the Mexican spotted owl lives in Mexico and the southwestern portion of the United States. The two owls are similar in appearance but with slightly different color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28" b="-5228"/>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550" dirty="0">
                <a:solidFill>
                  <a:srgbClr val="000000"/>
                </a:solidFill>
              </a:rPr>
              <a:t>The northern spotted owl and the Mexican spotted owl inhabit geographically separate locations with different climates and ecosystems. The owl is an example of incipient speciation. (credit “northern spotted owl”: modification of work by John and Karen Hollingsworth, USFWS; credit “Mexican spotted owl”: modification of work by Bill </a:t>
            </a:r>
            <a:r>
              <a:rPr lang="en-US" sz="1550" dirty="0" err="1">
                <a:solidFill>
                  <a:srgbClr val="000000"/>
                </a:solidFill>
              </a:rPr>
              <a:t>Radke</a:t>
            </a:r>
            <a:r>
              <a:rPr lang="en-US" sz="1550" dirty="0">
                <a:solidFill>
                  <a:srgbClr val="000000"/>
                </a:solidFill>
              </a:rPr>
              <a:t>, USFWS)</a:t>
            </a:r>
          </a:p>
        </p:txBody>
      </p:sp>
      <p:sp>
        <p:nvSpPr>
          <p:cNvPr id="6" name="Disclaimer">
            <a:extLst>
              <a:ext uri="{FF2B5EF4-FFF2-40B4-BE49-F238E27FC236}">
                <a16:creationId xmlns:a16="http://schemas.microsoft.com/office/drawing/2014/main" id="{98FBB7E3-726D-472D-832F-9293E8C723C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2850963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0F4B0-E6E1-4D90-8415-83B0B3496762}"/>
              </a:ext>
            </a:extLst>
          </p:cNvPr>
          <p:cNvSpPr>
            <a:spLocks noGrp="1"/>
          </p:cNvSpPr>
          <p:nvPr>
            <p:ph type="title"/>
          </p:nvPr>
        </p:nvSpPr>
        <p:spPr>
          <a:xfrm>
            <a:off x="457200" y="274250"/>
            <a:ext cx="8062912" cy="659535"/>
          </a:xfrm>
        </p:spPr>
        <p:txBody>
          <a:bodyPr>
            <a:normAutofit fontScale="90000"/>
          </a:bodyPr>
          <a:lstStyle/>
          <a:p>
            <a:r>
              <a:rPr lang="en-US" dirty="0"/>
              <a:t>Speciation through geographic separation </a:t>
            </a:r>
            <a:r>
              <a:rPr lang="en-US" dirty="0" smtClean="0"/>
              <a:t/>
            </a:r>
            <a:br>
              <a:rPr lang="en-US" dirty="0" smtClean="0"/>
            </a:br>
            <a:r>
              <a:rPr lang="en-US" dirty="0" smtClean="0"/>
              <a:t>4 of 4 (11.4</a:t>
            </a:r>
            <a:r>
              <a:rPr lang="en-US" dirty="0"/>
              <a:t>)</a:t>
            </a:r>
          </a:p>
        </p:txBody>
      </p:sp>
      <p:sp>
        <p:nvSpPr>
          <p:cNvPr id="4" name="Text Placeholder 3">
            <a:extLst>
              <a:ext uri="{FF2B5EF4-FFF2-40B4-BE49-F238E27FC236}">
                <a16:creationId xmlns:a16="http://schemas.microsoft.com/office/drawing/2014/main" id="{A1CB1695-6B66-41C4-A06C-AF9E6C95D206}"/>
              </a:ext>
            </a:extLst>
          </p:cNvPr>
          <p:cNvSpPr>
            <a:spLocks noGrp="1"/>
          </p:cNvSpPr>
          <p:nvPr>
            <p:ph type="body" sz="quarter" idx="14"/>
          </p:nvPr>
        </p:nvSpPr>
        <p:spPr>
          <a:xfrm>
            <a:off x="457200" y="1056443"/>
            <a:ext cx="8062912" cy="5527307"/>
          </a:xfrm>
        </p:spPr>
        <p:txBody>
          <a:bodyPr/>
          <a:lstStyle/>
          <a:p>
            <a:pPr marL="342900" indent="-342900">
              <a:buFont typeface="Arial" panose="020B0604020202020204" pitchFamily="34" charset="0"/>
              <a:buChar char="•"/>
            </a:pPr>
            <a:r>
              <a:rPr lang="en-US" dirty="0"/>
              <a:t>In some cases, a population of one species disperses throughout an area and each group finds a distinct niche or isolated habitat</a:t>
            </a:r>
          </a:p>
          <a:p>
            <a:pPr marL="342900" indent="-342900">
              <a:buFont typeface="Arial" panose="020B0604020202020204" pitchFamily="34" charset="0"/>
              <a:buChar char="•"/>
            </a:pPr>
            <a:r>
              <a:rPr lang="en-US" dirty="0"/>
              <a:t>Over time, multiple speciation events may occur originating from a single species</a:t>
            </a:r>
          </a:p>
          <a:p>
            <a:pPr marL="342900" indent="-342900">
              <a:buFont typeface="Arial" panose="020B0604020202020204" pitchFamily="34" charset="0"/>
              <a:buChar char="•"/>
            </a:pPr>
            <a:r>
              <a:rPr lang="en-US" dirty="0"/>
              <a:t>This is called </a:t>
            </a:r>
            <a:r>
              <a:rPr lang="en-US" b="1" dirty="0">
                <a:solidFill>
                  <a:srgbClr val="6CB255"/>
                </a:solidFill>
              </a:rPr>
              <a:t>adaptive radiation</a:t>
            </a:r>
          </a:p>
          <a:p>
            <a:pPr marL="342900" indent="-342900">
              <a:buFont typeface="Arial" panose="020B0604020202020204" pitchFamily="34" charset="0"/>
              <a:buChar char="•"/>
            </a:pPr>
            <a:r>
              <a:rPr lang="en-US" dirty="0"/>
              <a:t>Island chains like the Hawaiian Islands provide ideal contexts for adaptive radiations to occur </a:t>
            </a:r>
          </a:p>
          <a:p>
            <a:pPr marL="342900" indent="-342900">
              <a:buFont typeface="Arial" panose="020B0604020202020204" pitchFamily="34" charset="0"/>
              <a:buChar char="•"/>
            </a:pPr>
            <a:r>
              <a:rPr lang="en-US" dirty="0"/>
              <a:t>For example, the honeycreeper birds of the Hawaiian Islands (Figure 11.16) </a:t>
            </a:r>
          </a:p>
          <a:p>
            <a:pPr marL="1074420" lvl="1" indent="-342900">
              <a:buFont typeface="Arial" panose="020B0604020202020204" pitchFamily="34" charset="0"/>
              <a:buChar char="•"/>
            </a:pPr>
            <a:r>
              <a:rPr lang="en-US" dirty="0"/>
              <a:t>Honeycreeper birds differ in their beaks</a:t>
            </a:r>
          </a:p>
          <a:p>
            <a:pPr marL="1074420" lvl="1" indent="-342900">
              <a:buFont typeface="Arial" panose="020B0604020202020204" pitchFamily="34" charset="0"/>
              <a:buChar char="•"/>
            </a:pPr>
            <a:r>
              <a:rPr lang="en-US" dirty="0"/>
              <a:t>The beaks were modified to suit the specific food source they were utilizing on their island</a:t>
            </a:r>
          </a:p>
          <a:p>
            <a:pPr marL="1074420" lvl="1" indent="-342900">
              <a:buFont typeface="Arial" panose="020B0604020202020204" pitchFamily="34" charset="0"/>
              <a:buChar char="•"/>
            </a:pPr>
            <a:r>
              <a:rPr lang="en-US" dirty="0"/>
              <a:t>The same type of adaptive radiation occurred on the Galapagos Islands with Darwin’s finches  </a:t>
            </a:r>
          </a:p>
        </p:txBody>
      </p:sp>
    </p:spTree>
    <p:extLst>
      <p:ext uri="{BB962C8B-B14F-4D97-AF65-F5344CB8AC3E}">
        <p14:creationId xmlns:p14="http://schemas.microsoft.com/office/powerpoint/2010/main" val="5213808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11.16 adaptive radiation in honeycreepers </a:t>
            </a:r>
          </a:p>
        </p:txBody>
      </p:sp>
      <p:pic>
        <p:nvPicPr>
          <p:cNvPr id="2" name="Figure" descr="The illustration shows a wheel, with the founder species that gave rise to various honeycreeper birds at the hub. Between spokes of the wheel are six modern honeycreeper species. Five of these, the ‘Apapane, Liwi, ‘Amakihi, ‘Akiapola’au and Maui Parrotbill, eat insects and/or nectar and have long, think beaks. The sixth bird, the Nihoa Finch, eats insects, seeds, and bird eggs, and has a short, fat bea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832" r="-68832"/>
          <a:stretch>
            <a:fillRect/>
          </a:stretch>
        </p:blipFill>
        <p:spPr/>
      </p:pic>
      <p:sp>
        <p:nvSpPr>
          <p:cNvPr id="7" name="Figure Legend"/>
          <p:cNvSpPr>
            <a:spLocks noGrp="1"/>
          </p:cNvSpPr>
          <p:nvPr>
            <p:ph type="body" sz="quarter" idx="14"/>
          </p:nvPr>
        </p:nvSpPr>
        <p:spPr/>
        <p:txBody>
          <a:bodyPr>
            <a:normAutofit/>
          </a:bodyPr>
          <a:lstStyle/>
          <a:p>
            <a:r>
              <a:rPr lang="en-US" sz="1600" dirty="0"/>
              <a:t>The honeycreeper birds illustrate adaptive radiation. From one original species of bird, multiple others evolved, each with its own distinctive characteristics.</a:t>
            </a:r>
          </a:p>
        </p:txBody>
      </p:sp>
      <p:sp>
        <p:nvSpPr>
          <p:cNvPr id="6" name="Disclaimer">
            <a:extLst>
              <a:ext uri="{FF2B5EF4-FFF2-40B4-BE49-F238E27FC236}">
                <a16:creationId xmlns:a16="http://schemas.microsoft.com/office/drawing/2014/main" id="{C2551841-A588-46CA-A424-0DA4C82C948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1A20-9114-45DC-B168-C7461CCE467B}"/>
              </a:ext>
            </a:extLst>
          </p:cNvPr>
          <p:cNvSpPr>
            <a:spLocks noGrp="1"/>
          </p:cNvSpPr>
          <p:nvPr>
            <p:ph type="title"/>
          </p:nvPr>
        </p:nvSpPr>
        <p:spPr/>
        <p:txBody>
          <a:bodyPr/>
          <a:lstStyle/>
          <a:p>
            <a:r>
              <a:rPr lang="en-US" dirty="0" smtClean="0"/>
              <a:t>Bird evolution Concepts </a:t>
            </a:r>
            <a:r>
              <a:rPr lang="en-US" dirty="0"/>
              <a:t>in action </a:t>
            </a:r>
          </a:p>
        </p:txBody>
      </p:sp>
      <p:sp>
        <p:nvSpPr>
          <p:cNvPr id="4" name="Text Placeholder 3">
            <a:extLst>
              <a:ext uri="{FF2B5EF4-FFF2-40B4-BE49-F238E27FC236}">
                <a16:creationId xmlns:a16="http://schemas.microsoft.com/office/drawing/2014/main" id="{917FC76E-E2EE-4FA6-AC4C-6CB1CF7F17D6}"/>
              </a:ext>
            </a:extLst>
          </p:cNvPr>
          <p:cNvSpPr>
            <a:spLocks noGrp="1"/>
          </p:cNvSpPr>
          <p:nvPr>
            <p:ph type="body" sz="quarter" idx="14"/>
          </p:nvPr>
        </p:nvSpPr>
        <p:spPr>
          <a:xfrm>
            <a:off x="540544" y="1119673"/>
            <a:ext cx="8062912" cy="4974666"/>
          </a:xfrm>
        </p:spPr>
        <p:txBody>
          <a:bodyPr/>
          <a:lstStyle/>
          <a:p>
            <a:endParaRPr lang="en-US" dirty="0"/>
          </a:p>
          <a:p>
            <a:endParaRPr lang="en-US" dirty="0"/>
          </a:p>
          <a:p>
            <a:r>
              <a:rPr lang="en-US" sz="2400" dirty="0"/>
              <a:t>Click through is interactive site to see how island birds evolved; click to see images of each species in evolutionary increments from 5 MYA to today :</a:t>
            </a:r>
          </a:p>
          <a:p>
            <a:endParaRPr lang="en-US" dirty="0"/>
          </a:p>
          <a:p>
            <a:r>
              <a:rPr lang="en-US" sz="2400" dirty="0">
                <a:solidFill>
                  <a:srgbClr val="212F62"/>
                </a:solidFill>
                <a:hlinkClick r:id="rId2">
                  <a:extLst>
                    <a:ext uri="{A12FA001-AC4F-418D-AE19-62706E023703}">
                      <ahyp:hlinkClr xmlns:ahyp="http://schemas.microsoft.com/office/drawing/2018/hyperlinkcolor" xmlns="" val="tx"/>
                    </a:ext>
                  </a:extLst>
                </a:hlinkClick>
              </a:rPr>
              <a:t>http://openstaxcollege.org/l/bird_evolution</a:t>
            </a:r>
            <a:endParaRPr lang="en-US" sz="2400" dirty="0">
              <a:solidFill>
                <a:srgbClr val="212F62"/>
              </a:solidFill>
            </a:endParaRPr>
          </a:p>
          <a:p>
            <a:endParaRPr lang="en-US" sz="2400" dirty="0">
              <a:solidFill>
                <a:srgbClr val="212F62"/>
              </a:solidFill>
            </a:endParaRPr>
          </a:p>
          <a:p>
            <a:endParaRPr lang="en-US" sz="24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545802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B4D54-33D3-4CA0-8793-1567FCB66A81}"/>
              </a:ext>
            </a:extLst>
          </p:cNvPr>
          <p:cNvSpPr>
            <a:spLocks noGrp="1"/>
          </p:cNvSpPr>
          <p:nvPr>
            <p:ph type="title"/>
          </p:nvPr>
        </p:nvSpPr>
        <p:spPr/>
        <p:txBody>
          <a:bodyPr>
            <a:normAutofit fontScale="90000"/>
          </a:bodyPr>
          <a:lstStyle/>
          <a:p>
            <a:r>
              <a:rPr lang="en-US" dirty="0"/>
              <a:t>Speciation without geographic separation </a:t>
            </a:r>
            <a:r>
              <a:rPr lang="en-US" dirty="0" smtClean="0"/>
              <a:t>1 of 2 (11.4</a:t>
            </a:r>
            <a:r>
              <a:rPr lang="en-US" dirty="0"/>
              <a:t>)</a:t>
            </a:r>
          </a:p>
        </p:txBody>
      </p:sp>
      <p:sp>
        <p:nvSpPr>
          <p:cNvPr id="4" name="Text Placeholder 3">
            <a:extLst>
              <a:ext uri="{FF2B5EF4-FFF2-40B4-BE49-F238E27FC236}">
                <a16:creationId xmlns:a16="http://schemas.microsoft.com/office/drawing/2014/main" id="{D7960AD4-5896-473F-8566-5FE469A0FC09}"/>
              </a:ext>
            </a:extLst>
          </p:cNvPr>
          <p:cNvSpPr>
            <a:spLocks noGrp="1"/>
          </p:cNvSpPr>
          <p:nvPr>
            <p:ph type="body" sz="quarter" idx="14"/>
          </p:nvPr>
        </p:nvSpPr>
        <p:spPr>
          <a:xfrm>
            <a:off x="457200" y="1056443"/>
            <a:ext cx="8062912" cy="4909351"/>
          </a:xfrm>
        </p:spPr>
        <p:txBody>
          <a:bodyPr/>
          <a:lstStyle/>
          <a:p>
            <a:pPr marL="342900" indent="-342900">
              <a:buFont typeface="Arial" panose="020B0604020202020204" pitchFamily="34" charset="0"/>
              <a:buChar char="•"/>
            </a:pPr>
            <a:r>
              <a:rPr lang="en-US" dirty="0"/>
              <a:t>A number of mechanisms for sympatric speciation have been proposed and studied.</a:t>
            </a:r>
          </a:p>
          <a:p>
            <a:pPr marL="342900" indent="-342900">
              <a:buFont typeface="Arial" panose="020B0604020202020204" pitchFamily="34" charset="0"/>
              <a:buChar char="•"/>
            </a:pPr>
            <a:r>
              <a:rPr lang="en-US" dirty="0"/>
              <a:t>One form can begin with a chromosomal error during meiosis or through the formation of a hybrid individual with too many chromosomes.</a:t>
            </a:r>
          </a:p>
          <a:p>
            <a:pPr marL="342900" indent="-342900">
              <a:buFont typeface="Arial" panose="020B0604020202020204" pitchFamily="34" charset="0"/>
              <a:buChar char="•"/>
            </a:pPr>
            <a:r>
              <a:rPr lang="en-US" b="1" dirty="0">
                <a:solidFill>
                  <a:srgbClr val="6CB255"/>
                </a:solidFill>
              </a:rPr>
              <a:t>Polyploidy </a:t>
            </a:r>
            <a:r>
              <a:rPr lang="en-US" dirty="0"/>
              <a:t>is a condition in which a cell or organism has an extra set (or sets) of chromosomes </a:t>
            </a:r>
          </a:p>
          <a:p>
            <a:pPr marL="342900" indent="-342900">
              <a:buFont typeface="Arial" panose="020B0604020202020204" pitchFamily="34" charset="0"/>
              <a:buChar char="•"/>
            </a:pPr>
            <a:r>
              <a:rPr lang="en-US" dirty="0"/>
              <a:t>Two main types of polyploidy exist:</a:t>
            </a:r>
          </a:p>
          <a:p>
            <a:pPr marL="1074420" lvl="1" indent="-342900">
              <a:buFont typeface="Arial" panose="020B0604020202020204" pitchFamily="34" charset="0"/>
              <a:buChar char="•"/>
            </a:pPr>
            <a:r>
              <a:rPr lang="en-US" b="1" dirty="0" err="1">
                <a:solidFill>
                  <a:srgbClr val="6CB255"/>
                </a:solidFill>
              </a:rPr>
              <a:t>Autopolyploidy</a:t>
            </a:r>
            <a:r>
              <a:rPr lang="en-US" dirty="0"/>
              <a:t> occurs when an individual has 2 or more sets of chromosomes from its own species </a:t>
            </a:r>
          </a:p>
          <a:p>
            <a:pPr marL="1074420" lvl="1" indent="-342900">
              <a:buFont typeface="Arial" panose="020B0604020202020204" pitchFamily="34" charset="0"/>
              <a:buChar char="•"/>
            </a:pPr>
            <a:r>
              <a:rPr lang="en-US" b="1" dirty="0" err="1">
                <a:solidFill>
                  <a:srgbClr val="6CB255"/>
                </a:solidFill>
              </a:rPr>
              <a:t>Allopolyploidy</a:t>
            </a:r>
            <a:r>
              <a:rPr lang="en-US" b="1" dirty="0">
                <a:solidFill>
                  <a:srgbClr val="6CB255"/>
                </a:solidFill>
              </a:rPr>
              <a:t> </a:t>
            </a:r>
            <a:r>
              <a:rPr lang="en-US" dirty="0"/>
              <a:t>occurs when individuals from 2 different species reproduce to produce viable offspring</a:t>
            </a:r>
          </a:p>
        </p:txBody>
      </p:sp>
    </p:spTree>
    <p:extLst>
      <p:ext uri="{BB962C8B-B14F-4D97-AF65-F5344CB8AC3E}">
        <p14:creationId xmlns:p14="http://schemas.microsoft.com/office/powerpoint/2010/main" val="42638345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B4D54-33D3-4CA0-8793-1567FCB66A81}"/>
              </a:ext>
            </a:extLst>
          </p:cNvPr>
          <p:cNvSpPr>
            <a:spLocks noGrp="1"/>
          </p:cNvSpPr>
          <p:nvPr>
            <p:ph type="title"/>
          </p:nvPr>
        </p:nvSpPr>
        <p:spPr/>
        <p:txBody>
          <a:bodyPr>
            <a:normAutofit fontScale="90000"/>
          </a:bodyPr>
          <a:lstStyle/>
          <a:p>
            <a:r>
              <a:rPr lang="en-US" dirty="0"/>
              <a:t>Speciation without geographic separation </a:t>
            </a:r>
            <a:r>
              <a:rPr lang="en-US" dirty="0" smtClean="0"/>
              <a:t/>
            </a:r>
            <a:br>
              <a:rPr lang="en-US" dirty="0" smtClean="0"/>
            </a:br>
            <a:r>
              <a:rPr lang="en-US" dirty="0" smtClean="0"/>
              <a:t>2 of 2 (11.4</a:t>
            </a:r>
            <a:r>
              <a:rPr lang="en-US" dirty="0"/>
              <a:t>)</a:t>
            </a:r>
          </a:p>
        </p:txBody>
      </p:sp>
      <p:sp>
        <p:nvSpPr>
          <p:cNvPr id="4" name="Text Placeholder 3">
            <a:extLst>
              <a:ext uri="{FF2B5EF4-FFF2-40B4-BE49-F238E27FC236}">
                <a16:creationId xmlns:a16="http://schemas.microsoft.com/office/drawing/2014/main" id="{D7960AD4-5896-473F-8566-5FE469A0FC09}"/>
              </a:ext>
            </a:extLst>
          </p:cNvPr>
          <p:cNvSpPr>
            <a:spLocks noGrp="1"/>
          </p:cNvSpPr>
          <p:nvPr>
            <p:ph type="body" sz="quarter" idx="14"/>
          </p:nvPr>
        </p:nvSpPr>
        <p:spPr>
          <a:xfrm>
            <a:off x="457200" y="1580225"/>
            <a:ext cx="8062912" cy="4580877"/>
          </a:xfrm>
        </p:spPr>
        <p:txBody>
          <a:bodyPr/>
          <a:lstStyle/>
          <a:p>
            <a:pPr marL="342900" indent="-342900">
              <a:buFont typeface="Arial" panose="020B0604020202020204" pitchFamily="34" charset="0"/>
              <a:buChar char="•"/>
            </a:pPr>
            <a:r>
              <a:rPr lang="en-US" dirty="0"/>
              <a:t>Polyploidy is rare in animals because an abnormal chromosome number is usually lethal.  </a:t>
            </a:r>
          </a:p>
          <a:p>
            <a:pPr marL="342900" indent="-342900">
              <a:buFont typeface="Arial" panose="020B0604020202020204" pitchFamily="34" charset="0"/>
              <a:buChar char="•"/>
            </a:pPr>
            <a:r>
              <a:rPr lang="en-US" dirty="0"/>
              <a:t>Polyploidy occurs often in plants.  Many of our crops including wheat, cotton, strawberries and tobacco are polyploids.  </a:t>
            </a:r>
          </a:p>
          <a:p>
            <a:pPr marL="342900" indent="-342900">
              <a:buFont typeface="Arial" panose="020B0604020202020204" pitchFamily="34" charset="0"/>
              <a:buChar char="•"/>
            </a:pPr>
            <a:r>
              <a:rPr lang="en-US" dirty="0"/>
              <a:t>Scientists have discovered that ½ of all plant species have had a polyploid episode in the past.</a:t>
            </a:r>
          </a:p>
        </p:txBody>
      </p:sp>
    </p:spTree>
    <p:extLst>
      <p:ext uri="{BB962C8B-B14F-4D97-AF65-F5344CB8AC3E}">
        <p14:creationId xmlns:p14="http://schemas.microsoft.com/office/powerpoint/2010/main" val="2934930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2850-0B93-41EC-A583-BB1B32D361B2}"/>
              </a:ext>
            </a:extLst>
          </p:cNvPr>
          <p:cNvSpPr>
            <a:spLocks noGrp="1"/>
          </p:cNvSpPr>
          <p:nvPr>
            <p:ph type="title"/>
          </p:nvPr>
        </p:nvSpPr>
        <p:spPr>
          <a:xfrm>
            <a:off x="457200" y="188101"/>
            <a:ext cx="8062912" cy="659535"/>
          </a:xfrm>
        </p:spPr>
        <p:txBody>
          <a:bodyPr>
            <a:normAutofit fontScale="90000"/>
          </a:bodyPr>
          <a:lstStyle/>
          <a:p>
            <a:r>
              <a:rPr lang="en-US" dirty="0"/>
              <a:t>Discovering how populations </a:t>
            </a:r>
            <a:r>
              <a:rPr lang="en-US" dirty="0" smtClean="0"/>
              <a:t>change 2 of 2 </a:t>
            </a:r>
            <a:r>
              <a:rPr lang="en-US" dirty="0"/>
              <a:t>(11.1)</a:t>
            </a:r>
          </a:p>
        </p:txBody>
      </p:sp>
      <p:sp>
        <p:nvSpPr>
          <p:cNvPr id="4" name="Text Placeholder 3">
            <a:extLst>
              <a:ext uri="{FF2B5EF4-FFF2-40B4-BE49-F238E27FC236}">
                <a16:creationId xmlns:a16="http://schemas.microsoft.com/office/drawing/2014/main" id="{E78DA065-0CB4-4D0B-A571-19CC528CB8D6}"/>
              </a:ext>
            </a:extLst>
          </p:cNvPr>
          <p:cNvSpPr>
            <a:spLocks noGrp="1"/>
          </p:cNvSpPr>
          <p:nvPr>
            <p:ph type="body" sz="quarter" idx="14"/>
          </p:nvPr>
        </p:nvSpPr>
        <p:spPr>
          <a:xfrm>
            <a:off x="457200" y="1073020"/>
            <a:ext cx="8062912" cy="4937344"/>
          </a:xfrm>
        </p:spPr>
        <p:txBody>
          <a:bodyPr>
            <a:normAutofit fontScale="92500"/>
          </a:bodyPr>
          <a:lstStyle/>
          <a:p>
            <a:pPr marL="342900" indent="-342900">
              <a:buFont typeface="Arial" panose="020B0604020202020204" pitchFamily="34" charset="0"/>
              <a:buChar char="•"/>
            </a:pPr>
            <a:r>
              <a:rPr lang="en-US" sz="2400" dirty="0"/>
              <a:t>In the early 19</a:t>
            </a:r>
            <a:r>
              <a:rPr lang="en-US" sz="2400" baseline="30000" dirty="0"/>
              <a:t>th</a:t>
            </a:r>
            <a:r>
              <a:rPr lang="en-US" sz="2400" dirty="0"/>
              <a:t> century, </a:t>
            </a:r>
            <a:r>
              <a:rPr lang="en-US" sz="2400" b="1" dirty="0">
                <a:solidFill>
                  <a:srgbClr val="6CB255"/>
                </a:solidFill>
              </a:rPr>
              <a:t>Jean-Baptiste Lamarck</a:t>
            </a:r>
            <a:r>
              <a:rPr lang="en-US" sz="2400" b="1" dirty="0">
                <a:solidFill>
                  <a:srgbClr val="FF0000"/>
                </a:solidFill>
              </a:rPr>
              <a:t> </a:t>
            </a:r>
            <a:r>
              <a:rPr lang="en-US" sz="2400" dirty="0"/>
              <a:t>published a mechanism for evolution called inheritance of acquired characteristics </a:t>
            </a:r>
          </a:p>
          <a:p>
            <a:pPr marL="342900" indent="-342900">
              <a:buFont typeface="Arial" panose="020B0604020202020204" pitchFamily="34" charset="0"/>
              <a:buChar char="•"/>
            </a:pPr>
            <a:r>
              <a:rPr lang="en-US" sz="2400" dirty="0"/>
              <a:t>This theory proposed that modification in an individual caused by changes in its environment could be inherited by its offspring and thus bring about change in a species</a:t>
            </a:r>
          </a:p>
          <a:p>
            <a:pPr marL="1074420" lvl="1" indent="-342900">
              <a:buFont typeface="Arial" panose="020B0604020202020204" pitchFamily="34" charset="0"/>
              <a:buChar char="•"/>
            </a:pPr>
            <a:r>
              <a:rPr lang="en-US" sz="2400" dirty="0"/>
              <a:t>For example, over time, giraffe necks have gotten longer.  Lamarck proposed that as giraffes try to reach the topmost branches of trees to eat leaves, their necks might stretch out some.  This longer neck would then be passed on to their offspring.  </a:t>
            </a:r>
          </a:p>
          <a:p>
            <a:pPr marL="342900" indent="-342900">
              <a:buFont typeface="Arial" panose="020B0604020202020204" pitchFamily="34" charset="0"/>
              <a:buChar char="•"/>
            </a:pPr>
            <a:r>
              <a:rPr lang="en-US" sz="2400" dirty="0"/>
              <a:t>This idea was eventually discredited but it was an important influence on evolutionary thought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5347362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11.17 sympatric speciation</a:t>
            </a:r>
            <a:br>
              <a:rPr lang="en-US" dirty="0"/>
            </a:br>
            <a:r>
              <a:rPr lang="en-US" dirty="0"/>
              <a:t> through autoploidy</a:t>
            </a:r>
          </a:p>
        </p:txBody>
      </p:sp>
      <p:pic>
        <p:nvPicPr>
          <p:cNvPr id="4" name="Figure" descr="Autopolyploidy results in offspring with two sets of chromosomes. In the example shown, a diploid parent (2n) produces polyploid offspring (4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80" r="-3780"/>
          <a:stretch>
            <a:fillRect/>
          </a:stretch>
        </p:blipFill>
        <p:spPr/>
      </p:pic>
      <p:sp>
        <p:nvSpPr>
          <p:cNvPr id="7" name="Figure Legend"/>
          <p:cNvSpPr>
            <a:spLocks noGrp="1"/>
          </p:cNvSpPr>
          <p:nvPr>
            <p:ph type="body" sz="quarter" idx="14"/>
          </p:nvPr>
        </p:nvSpPr>
        <p:spPr/>
        <p:txBody>
          <a:bodyPr>
            <a:normAutofit/>
          </a:bodyPr>
          <a:lstStyle/>
          <a:p>
            <a:r>
              <a:rPr lang="en-US" sz="1600" dirty="0" err="1"/>
              <a:t>Autopolyploidy</a:t>
            </a:r>
            <a:r>
              <a:rPr lang="en-US" sz="1600" dirty="0"/>
              <a:t> results when mitosis is not followed by cytokinesis.</a:t>
            </a:r>
          </a:p>
        </p:txBody>
      </p:sp>
      <p:sp>
        <p:nvSpPr>
          <p:cNvPr id="6" name="Disclaimer">
            <a:extLst>
              <a:ext uri="{FF2B5EF4-FFF2-40B4-BE49-F238E27FC236}">
                <a16:creationId xmlns:a16="http://schemas.microsoft.com/office/drawing/2014/main" id="{6D29DE02-3190-44E3-9DAD-C061CD497DA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882674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11.18 sympatric speciation</a:t>
            </a:r>
            <a:br>
              <a:rPr lang="en-US" dirty="0"/>
            </a:br>
            <a:r>
              <a:rPr lang="en-US" dirty="0"/>
              <a:t> through alloploidy</a:t>
            </a:r>
          </a:p>
        </p:txBody>
      </p:sp>
      <p:pic>
        <p:nvPicPr>
          <p:cNvPr id="3" name="Figure" descr="Alloploidy results from viable matings between two species with different numbers of chromosomes. In the example shown, species one has three sets of chromosomes, and species two has two sets of chromosomes. When a normal gamete from species one (with three chromosomes) fuses with a polyploid gamete from species two (with two sets of chromosomes), a zygote with seven chromosomes results. An offspring from this mating produces a polyploid gamete, with seven chromosomes. If this polyploid gamete fuses with a normal gamete from species one, which has three chromosomes, the resulting offspring will have five viable sets of chromosom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478" r="-11478"/>
          <a:stretch>
            <a:fillRect/>
          </a:stretch>
        </p:blipFill>
        <p:spPr/>
      </p:pic>
      <p:sp>
        <p:nvSpPr>
          <p:cNvPr id="7" name="Figure Legend"/>
          <p:cNvSpPr>
            <a:spLocks noGrp="1"/>
          </p:cNvSpPr>
          <p:nvPr>
            <p:ph type="body" sz="quarter" idx="14"/>
          </p:nvPr>
        </p:nvSpPr>
        <p:spPr/>
        <p:txBody>
          <a:bodyPr>
            <a:normAutofit/>
          </a:bodyPr>
          <a:lstStyle/>
          <a:p>
            <a:r>
              <a:rPr lang="en-US" sz="1600" dirty="0" err="1"/>
              <a:t>Alloploidy</a:t>
            </a:r>
            <a:r>
              <a:rPr lang="en-US" sz="1600" dirty="0"/>
              <a:t> results when two species mate to produce viable offspring. In the example shown, a normal gamete from one species fuses with a </a:t>
            </a:r>
            <a:r>
              <a:rPr lang="en-US" sz="1600" dirty="0" err="1"/>
              <a:t>polyploid</a:t>
            </a:r>
            <a:r>
              <a:rPr lang="en-US" sz="1600" dirty="0"/>
              <a:t> gamete from another. Two </a:t>
            </a:r>
            <a:r>
              <a:rPr lang="en-US" sz="1600" dirty="0" err="1"/>
              <a:t>matings</a:t>
            </a:r>
            <a:r>
              <a:rPr lang="en-US" sz="1600" dirty="0"/>
              <a:t> are necessary to produce viable offspring.</a:t>
            </a:r>
          </a:p>
        </p:txBody>
      </p:sp>
      <p:sp>
        <p:nvSpPr>
          <p:cNvPr id="6" name="Disclaimer">
            <a:extLst>
              <a:ext uri="{FF2B5EF4-FFF2-40B4-BE49-F238E27FC236}">
                <a16:creationId xmlns:a16="http://schemas.microsoft.com/office/drawing/2014/main" id="{B81545F0-025D-4F27-AD29-C43C56C211E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912270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B4D54-33D3-4CA0-8793-1567FCB66A81}"/>
              </a:ext>
            </a:extLst>
          </p:cNvPr>
          <p:cNvSpPr>
            <a:spLocks noGrp="1"/>
          </p:cNvSpPr>
          <p:nvPr>
            <p:ph type="title"/>
          </p:nvPr>
        </p:nvSpPr>
        <p:spPr/>
        <p:txBody>
          <a:bodyPr>
            <a:normAutofit fontScale="90000"/>
          </a:bodyPr>
          <a:lstStyle/>
          <a:p>
            <a:r>
              <a:rPr lang="en-US" dirty="0"/>
              <a:t>Speciation without geographic separation </a:t>
            </a:r>
            <a:r>
              <a:rPr lang="en-US" dirty="0" smtClean="0"/>
              <a:t>3 of 3 (11.4)</a:t>
            </a:r>
            <a:endParaRPr lang="en-US" dirty="0"/>
          </a:p>
        </p:txBody>
      </p:sp>
      <p:sp>
        <p:nvSpPr>
          <p:cNvPr id="4" name="Text Placeholder 3">
            <a:extLst>
              <a:ext uri="{FF2B5EF4-FFF2-40B4-BE49-F238E27FC236}">
                <a16:creationId xmlns:a16="http://schemas.microsoft.com/office/drawing/2014/main" id="{D7960AD4-5896-473F-8566-5FE469A0FC09}"/>
              </a:ext>
            </a:extLst>
          </p:cNvPr>
          <p:cNvSpPr>
            <a:spLocks noGrp="1"/>
          </p:cNvSpPr>
          <p:nvPr>
            <p:ph type="body" sz="quarter" idx="14"/>
          </p:nvPr>
        </p:nvSpPr>
        <p:spPr>
          <a:xfrm>
            <a:off x="457199" y="1056443"/>
            <a:ext cx="8349449" cy="5184559"/>
          </a:xfrm>
        </p:spPr>
        <p:txBody>
          <a:bodyPr>
            <a:normAutofit fontScale="92500"/>
          </a:bodyPr>
          <a:lstStyle/>
          <a:p>
            <a:pPr marL="342900" indent="-342900">
              <a:buFont typeface="Arial" panose="020B0604020202020204" pitchFamily="34" charset="0"/>
              <a:buChar char="•"/>
            </a:pPr>
            <a:r>
              <a:rPr lang="en-US" dirty="0"/>
              <a:t>Another form of sympatric speciation occurs when organisms evolve to utilize different resources (foods for example) within the same geographic area.  </a:t>
            </a:r>
          </a:p>
          <a:p>
            <a:pPr marL="1074420" lvl="1" indent="-342900">
              <a:buFont typeface="Arial" panose="020B0604020202020204" pitchFamily="34" charset="0"/>
              <a:buChar char="•"/>
            </a:pPr>
            <a:r>
              <a:rPr lang="en-US" dirty="0"/>
              <a:t>If the organisms interact less and less, genetic differences would tend to accumulate between them and speciation could occur.  </a:t>
            </a:r>
          </a:p>
          <a:p>
            <a:pPr marL="342900" indent="-342900">
              <a:buFont typeface="Arial" panose="020B0604020202020204" pitchFamily="34" charset="0"/>
              <a:buChar char="•"/>
            </a:pPr>
            <a:r>
              <a:rPr lang="en-US" dirty="0"/>
              <a:t>For example, the cichlids of Lake Victoria (a large lake in Africa) underwent hundreds of speciation events within the same lake over time (Figure 11.19) because they utilized different food sources.</a:t>
            </a:r>
          </a:p>
          <a:p>
            <a:pPr marL="342900" indent="-342900">
              <a:buFont typeface="Arial" panose="020B0604020202020204" pitchFamily="34" charset="0"/>
              <a:buChar char="•"/>
            </a:pPr>
            <a:r>
              <a:rPr lang="en-US" dirty="0"/>
              <a:t>Another example is the apple maggot fly. This fly tends to feed on and mate in hawthorn trees in North America.  </a:t>
            </a:r>
          </a:p>
          <a:p>
            <a:pPr marL="1074420" lvl="1" indent="-342900">
              <a:buFont typeface="Arial" panose="020B0604020202020204" pitchFamily="34" charset="0"/>
              <a:buChar char="•"/>
            </a:pPr>
            <a:r>
              <a:rPr lang="en-US" dirty="0"/>
              <a:t>In the 19</a:t>
            </a:r>
            <a:r>
              <a:rPr lang="en-US" baseline="30000" dirty="0"/>
              <a:t>th</a:t>
            </a:r>
            <a:r>
              <a:rPr lang="en-US" dirty="0"/>
              <a:t> century, the hawthorn population jumped hosts and began to mate in and feed on the apple trees.</a:t>
            </a:r>
          </a:p>
          <a:p>
            <a:pPr marL="1074420" lvl="1" indent="-342900">
              <a:buFont typeface="Arial" panose="020B0604020202020204" pitchFamily="34" charset="0"/>
              <a:buChar char="•"/>
            </a:pPr>
            <a:r>
              <a:rPr lang="en-US" dirty="0"/>
              <a:t>Measurable differences accumulated between the 2 fly populations since then.  </a:t>
            </a:r>
          </a:p>
          <a:p>
            <a:pPr marL="1074420" lvl="1" indent="-342900">
              <a:buFont typeface="Arial" panose="020B0604020202020204" pitchFamily="34" charset="0"/>
              <a:buChar char="•"/>
            </a:pPr>
            <a:r>
              <a:rPr lang="en-US" dirty="0"/>
              <a:t>The 2 populations are separated by host species, not geography. </a:t>
            </a:r>
          </a:p>
        </p:txBody>
      </p:sp>
    </p:spTree>
    <p:extLst>
      <p:ext uri="{BB962C8B-B14F-4D97-AF65-F5344CB8AC3E}">
        <p14:creationId xmlns:p14="http://schemas.microsoft.com/office/powerpoint/2010/main" val="23600099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11.19 sympatric speciation </a:t>
            </a:r>
            <a:br>
              <a:rPr lang="en-US" dirty="0"/>
            </a:br>
            <a:r>
              <a:rPr lang="en-US" dirty="0"/>
              <a:t>in cichlids</a:t>
            </a:r>
          </a:p>
        </p:txBody>
      </p:sp>
      <p:pic>
        <p:nvPicPr>
          <p:cNvPr id="4" name="Figure" descr="The illustrations show two species of cichlid fish which are similar in appearance except that one has thin lips, and one has thick lip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5279" b="-45279"/>
          <a:stretch>
            <a:fillRect/>
          </a:stretch>
        </p:blipFill>
        <p:spPr/>
      </p:pic>
      <p:sp>
        <p:nvSpPr>
          <p:cNvPr id="7" name="Figure Legend"/>
          <p:cNvSpPr>
            <a:spLocks noGrp="1"/>
          </p:cNvSpPr>
          <p:nvPr>
            <p:ph type="body" sz="quarter" idx="14"/>
          </p:nvPr>
        </p:nvSpPr>
        <p:spPr/>
        <p:txBody>
          <a:bodyPr>
            <a:normAutofit fontScale="92500" lnSpcReduction="10000"/>
          </a:bodyPr>
          <a:lstStyle/>
          <a:p>
            <a:r>
              <a:rPr lang="en-US" sz="1600" dirty="0"/>
              <a:t>Cichlid fish from Lake </a:t>
            </a:r>
            <a:r>
              <a:rPr lang="en-US" sz="1600" dirty="0" err="1"/>
              <a:t>Apoyeque</a:t>
            </a:r>
            <a:r>
              <a:rPr lang="en-US" sz="1600" dirty="0"/>
              <a:t>, Nicaragua, show evidence of sympatric speciation. Lake </a:t>
            </a:r>
            <a:r>
              <a:rPr lang="en-US" sz="1600" dirty="0" err="1"/>
              <a:t>Apoyeque</a:t>
            </a:r>
            <a:r>
              <a:rPr lang="en-US" sz="1600" dirty="0"/>
              <a:t>, a crater lake, is 1800 years old, but genetic evidence indicates that the lake was populated only 100 years ago by a single population of cichlid fish. Nevertheless, two populations with distinct morphologies and diets now exist in the lake, and scientists believe these populations may be in an early stage of speciation.</a:t>
            </a:r>
          </a:p>
        </p:txBody>
      </p:sp>
      <p:sp>
        <p:nvSpPr>
          <p:cNvPr id="2" name="Rectangle 1">
            <a:extLst>
              <a:ext uri="{FF2B5EF4-FFF2-40B4-BE49-F238E27FC236}">
                <a16:creationId xmlns:a16="http://schemas.microsoft.com/office/drawing/2014/main" id="{CACC455B-E9E0-4466-A10D-3698B7FCBB23}"/>
              </a:ext>
            </a:extLst>
          </p:cNvPr>
          <p:cNvSpPr/>
          <p:nvPr/>
        </p:nvSpPr>
        <p:spPr>
          <a:xfrm>
            <a:off x="2286000" y="3105835"/>
            <a:ext cx="4572000" cy="646331"/>
          </a:xfrm>
          <a:prstGeom prst="rect">
            <a:avLst/>
          </a:prstGeom>
        </p:spPr>
        <p:txBody>
          <a:bodyPr>
            <a:spAutoFit/>
          </a:bodyPr>
          <a:lstStyle/>
          <a:p>
            <a:r>
              <a:rPr lang="en-US" dirty="0"/>
              <a:t>sympatric speciation</a:t>
            </a:r>
            <a:br>
              <a:rPr lang="en-US" dirty="0"/>
            </a:br>
            <a:r>
              <a:rPr lang="en-US" dirty="0"/>
              <a:t> through autoploidy</a:t>
            </a:r>
          </a:p>
        </p:txBody>
      </p:sp>
      <p:sp>
        <p:nvSpPr>
          <p:cNvPr id="6" name="Disclaimer">
            <a:extLst>
              <a:ext uri="{FF2B5EF4-FFF2-40B4-BE49-F238E27FC236}">
                <a16:creationId xmlns:a16="http://schemas.microsoft.com/office/drawing/2014/main" id="{306B686C-56F4-443C-A83F-EAA5206EB3D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8482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1097-B797-4115-AAE8-ADE47E3A9E08}"/>
              </a:ext>
            </a:extLst>
          </p:cNvPr>
          <p:cNvSpPr>
            <a:spLocks noGrp="1"/>
          </p:cNvSpPr>
          <p:nvPr>
            <p:ph type="title"/>
          </p:nvPr>
        </p:nvSpPr>
        <p:spPr/>
        <p:txBody>
          <a:bodyPr>
            <a:normAutofit fontScale="90000"/>
          </a:bodyPr>
          <a:lstStyle/>
          <a:p>
            <a:r>
              <a:rPr lang="en-US" dirty="0"/>
              <a:t>Common misconceptions about </a:t>
            </a:r>
            <a:r>
              <a:rPr lang="en-US" dirty="0" smtClean="0"/>
              <a:t>evolution </a:t>
            </a:r>
            <a:br>
              <a:rPr lang="en-US" dirty="0" smtClean="0"/>
            </a:br>
            <a:r>
              <a:rPr lang="en-US" dirty="0" smtClean="0"/>
              <a:t>1 of 6 </a:t>
            </a:r>
            <a:r>
              <a:rPr lang="en-US" dirty="0"/>
              <a:t>(11.5)</a:t>
            </a:r>
          </a:p>
        </p:txBody>
      </p:sp>
      <p:sp>
        <p:nvSpPr>
          <p:cNvPr id="4" name="Text Placeholder 3">
            <a:extLst>
              <a:ext uri="{FF2B5EF4-FFF2-40B4-BE49-F238E27FC236}">
                <a16:creationId xmlns:a16="http://schemas.microsoft.com/office/drawing/2014/main" id="{F687E4F3-9944-493B-B123-7C93DC36431C}"/>
              </a:ext>
            </a:extLst>
          </p:cNvPr>
          <p:cNvSpPr>
            <a:spLocks noGrp="1"/>
          </p:cNvSpPr>
          <p:nvPr>
            <p:ph type="body" sz="quarter" idx="14"/>
          </p:nvPr>
        </p:nvSpPr>
        <p:spPr>
          <a:xfrm>
            <a:off x="457200" y="1168400"/>
            <a:ext cx="8062912" cy="4841964"/>
          </a:xfrm>
        </p:spPr>
        <p:txBody>
          <a:bodyPr/>
          <a:lstStyle/>
          <a:p>
            <a:pPr marL="342900" indent="-342900">
              <a:buFont typeface="Arial" panose="020B0604020202020204" pitchFamily="34" charset="0"/>
              <a:buChar char="•"/>
            </a:pPr>
            <a:r>
              <a:rPr lang="en-US" b="1" dirty="0">
                <a:solidFill>
                  <a:schemeClr val="tx2"/>
                </a:solidFill>
              </a:rPr>
              <a:t>Evolution is “just a theory”</a:t>
            </a:r>
          </a:p>
          <a:p>
            <a:pPr marL="1074420" lvl="1" indent="-342900">
              <a:buFont typeface="Arial" panose="020B0604020202020204" pitchFamily="34" charset="0"/>
              <a:buChar char="•"/>
            </a:pPr>
            <a:r>
              <a:rPr lang="en-US" dirty="0"/>
              <a:t>This misconception lies in the fact that most people do not know what the term theory means to a scientist </a:t>
            </a:r>
          </a:p>
          <a:p>
            <a:pPr marL="1074420" lvl="1" indent="-342900">
              <a:buFont typeface="Arial" panose="020B0604020202020204" pitchFamily="34" charset="0"/>
              <a:buChar char="•"/>
            </a:pPr>
            <a:r>
              <a:rPr lang="en-US" dirty="0"/>
              <a:t>In everyday speech, the word theory means a guess or tentative explanation </a:t>
            </a:r>
          </a:p>
          <a:p>
            <a:pPr marL="1074420" lvl="1" indent="-342900">
              <a:buFont typeface="Arial" panose="020B0604020202020204" pitchFamily="34" charset="0"/>
              <a:buChar char="•"/>
            </a:pPr>
            <a:r>
              <a:rPr lang="en-US" dirty="0"/>
              <a:t>BUT, in science, the word theory is a concept that has been extensively tested and supported over time.  </a:t>
            </a:r>
          </a:p>
          <a:p>
            <a:pPr marL="1074420" lvl="1" indent="-342900">
              <a:buFont typeface="Arial" panose="020B0604020202020204" pitchFamily="34" charset="0"/>
              <a:buChar char="•"/>
            </a:pPr>
            <a:r>
              <a:rPr lang="en-US" dirty="0"/>
              <a:t>In science, the word theory expresses ideas of which scientists are most certain.  </a:t>
            </a:r>
          </a:p>
          <a:p>
            <a:pPr marL="1074420" lvl="1" indent="-342900">
              <a:buFont typeface="Arial" panose="020B0604020202020204" pitchFamily="34" charset="0"/>
              <a:buChar char="•"/>
            </a:pPr>
            <a:r>
              <a:rPr lang="en-US" dirty="0"/>
              <a:t>Other theories include the theory of relativity, the atomic theory, the cell theory, the theory of gravity, etc. </a:t>
            </a:r>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0562699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1097-B797-4115-AAE8-ADE47E3A9E08}"/>
              </a:ext>
            </a:extLst>
          </p:cNvPr>
          <p:cNvSpPr>
            <a:spLocks noGrp="1"/>
          </p:cNvSpPr>
          <p:nvPr>
            <p:ph type="title"/>
          </p:nvPr>
        </p:nvSpPr>
        <p:spPr/>
        <p:txBody>
          <a:bodyPr>
            <a:normAutofit fontScale="90000"/>
          </a:bodyPr>
          <a:lstStyle/>
          <a:p>
            <a:r>
              <a:rPr lang="en-US" dirty="0"/>
              <a:t>Common misconceptions about </a:t>
            </a:r>
            <a:r>
              <a:rPr lang="en-US" dirty="0" smtClean="0"/>
              <a:t>evolution</a:t>
            </a:r>
            <a:br>
              <a:rPr lang="en-US" dirty="0" smtClean="0"/>
            </a:br>
            <a:r>
              <a:rPr lang="en-US" dirty="0" smtClean="0"/>
              <a:t>2 of 6 (11.5)</a:t>
            </a:r>
            <a:endParaRPr lang="en-US" dirty="0"/>
          </a:p>
        </p:txBody>
      </p:sp>
      <p:sp>
        <p:nvSpPr>
          <p:cNvPr id="4" name="Text Placeholder 3">
            <a:extLst>
              <a:ext uri="{FF2B5EF4-FFF2-40B4-BE49-F238E27FC236}">
                <a16:creationId xmlns:a16="http://schemas.microsoft.com/office/drawing/2014/main" id="{F687E4F3-9944-493B-B123-7C93DC36431C}"/>
              </a:ext>
            </a:extLst>
          </p:cNvPr>
          <p:cNvSpPr>
            <a:spLocks noGrp="1"/>
          </p:cNvSpPr>
          <p:nvPr>
            <p:ph type="body" sz="quarter" idx="14"/>
          </p:nvPr>
        </p:nvSpPr>
        <p:spPr>
          <a:xfrm>
            <a:off x="457200" y="1168400"/>
            <a:ext cx="8062912" cy="4841964"/>
          </a:xfrm>
        </p:spPr>
        <p:txBody>
          <a:bodyPr/>
          <a:lstStyle/>
          <a:p>
            <a:pPr marL="342900" indent="-342900">
              <a:buFont typeface="Arial" panose="020B0604020202020204" pitchFamily="34" charset="0"/>
              <a:buChar char="•"/>
            </a:pPr>
            <a:r>
              <a:rPr lang="en-US" b="1" dirty="0">
                <a:solidFill>
                  <a:schemeClr val="tx2"/>
                </a:solidFill>
              </a:rPr>
              <a:t>Individuals evolve</a:t>
            </a:r>
          </a:p>
          <a:p>
            <a:pPr marL="1074420" lvl="1" indent="-342900">
              <a:buFont typeface="Arial" panose="020B0604020202020204" pitchFamily="34" charset="0"/>
              <a:buChar char="•"/>
            </a:pPr>
            <a:r>
              <a:rPr lang="en-US" dirty="0"/>
              <a:t>An individual is born with the genes it has—these do not change.</a:t>
            </a:r>
          </a:p>
          <a:p>
            <a:pPr marL="1074420" lvl="1" indent="-342900">
              <a:buFont typeface="Arial" panose="020B0604020202020204" pitchFamily="34" charset="0"/>
              <a:buChar char="•"/>
            </a:pPr>
            <a:r>
              <a:rPr lang="en-US" dirty="0"/>
              <a:t>Evolution is the change in a population over time.</a:t>
            </a:r>
          </a:p>
          <a:p>
            <a:pPr marL="1074420" lvl="1" indent="-342900">
              <a:buFont typeface="Arial" panose="020B0604020202020204" pitchFamily="34" charset="0"/>
              <a:buChar char="•"/>
            </a:pPr>
            <a:r>
              <a:rPr lang="en-US" dirty="0"/>
              <a:t>Individuals cannot evolve or adapt through natural selection; populations can.</a:t>
            </a:r>
          </a:p>
          <a:p>
            <a:pPr marL="1074420" lvl="1" indent="-342900">
              <a:buFont typeface="Arial" panose="020B0604020202020204" pitchFamily="34" charset="0"/>
              <a:buChar char="•"/>
            </a:pPr>
            <a:r>
              <a:rPr lang="en-US" dirty="0"/>
              <a:t>Any change that an individual undergoes during its lifetime is called development.  </a:t>
            </a:r>
          </a:p>
          <a:p>
            <a:pPr lvl="1" indent="0">
              <a:buNone/>
            </a:pPr>
            <a:endParaRPr lang="en-US" dirty="0"/>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36343029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1097-B797-4115-AAE8-ADE47E3A9E08}"/>
              </a:ext>
            </a:extLst>
          </p:cNvPr>
          <p:cNvSpPr>
            <a:spLocks noGrp="1"/>
          </p:cNvSpPr>
          <p:nvPr>
            <p:ph type="title"/>
          </p:nvPr>
        </p:nvSpPr>
        <p:spPr/>
        <p:txBody>
          <a:bodyPr>
            <a:normAutofit fontScale="90000"/>
          </a:bodyPr>
          <a:lstStyle/>
          <a:p>
            <a:r>
              <a:rPr lang="en-US" dirty="0"/>
              <a:t>Common misconceptions about evolution </a:t>
            </a:r>
            <a:r>
              <a:rPr lang="en-US" dirty="0" smtClean="0"/>
              <a:t/>
            </a:r>
            <a:br>
              <a:rPr lang="en-US" dirty="0" smtClean="0"/>
            </a:br>
            <a:r>
              <a:rPr lang="en-US" dirty="0" smtClean="0"/>
              <a:t>3 of 6 (11.5</a:t>
            </a:r>
            <a:r>
              <a:rPr lang="en-US" dirty="0"/>
              <a:t>)</a:t>
            </a:r>
          </a:p>
        </p:txBody>
      </p:sp>
      <p:sp>
        <p:nvSpPr>
          <p:cNvPr id="4" name="Text Placeholder 3">
            <a:extLst>
              <a:ext uri="{FF2B5EF4-FFF2-40B4-BE49-F238E27FC236}">
                <a16:creationId xmlns:a16="http://schemas.microsoft.com/office/drawing/2014/main" id="{F687E4F3-9944-493B-B123-7C93DC36431C}"/>
              </a:ext>
            </a:extLst>
          </p:cNvPr>
          <p:cNvSpPr>
            <a:spLocks noGrp="1"/>
          </p:cNvSpPr>
          <p:nvPr>
            <p:ph type="body" sz="quarter" idx="14"/>
          </p:nvPr>
        </p:nvSpPr>
        <p:spPr>
          <a:xfrm>
            <a:off x="457200" y="1168400"/>
            <a:ext cx="8062912" cy="4841964"/>
          </a:xfrm>
        </p:spPr>
        <p:txBody>
          <a:bodyPr>
            <a:normAutofit/>
          </a:bodyPr>
          <a:lstStyle/>
          <a:p>
            <a:pPr marL="342900" indent="-342900">
              <a:buFont typeface="Arial" panose="020B0604020202020204" pitchFamily="34" charset="0"/>
              <a:buChar char="•"/>
            </a:pPr>
            <a:r>
              <a:rPr lang="en-US" b="1" dirty="0">
                <a:solidFill>
                  <a:schemeClr val="tx2"/>
                </a:solidFill>
              </a:rPr>
              <a:t>Evolution explains the origin of life</a:t>
            </a:r>
          </a:p>
          <a:p>
            <a:pPr marL="1074420" lvl="1" indent="-342900">
              <a:buFont typeface="Arial" panose="020B0604020202020204" pitchFamily="34" charset="0"/>
              <a:buChar char="•"/>
            </a:pPr>
            <a:r>
              <a:rPr lang="en-US" dirty="0"/>
              <a:t>Evolution DOES NOT try to explain the origin of life</a:t>
            </a:r>
          </a:p>
          <a:p>
            <a:pPr marL="1074420" lvl="1" indent="-342900">
              <a:buFont typeface="Arial" panose="020B0604020202020204" pitchFamily="34" charset="0"/>
              <a:buChar char="•"/>
            </a:pPr>
            <a:r>
              <a:rPr lang="en-US" dirty="0"/>
              <a:t>Evolution explains how populations change over time and how new species originate </a:t>
            </a:r>
          </a:p>
          <a:p>
            <a:pPr marL="1074420" lvl="1" indent="-342900">
              <a:buFont typeface="Arial" panose="020B0604020202020204" pitchFamily="34" charset="0"/>
              <a:buChar char="•"/>
            </a:pPr>
            <a:r>
              <a:rPr lang="en-US" dirty="0"/>
              <a:t>Evolution does not try to shed light on the origin of the first cells, which is how life is defined</a:t>
            </a:r>
          </a:p>
          <a:p>
            <a:pPr marL="1074420" lvl="1" indent="-342900">
              <a:buFont typeface="Arial" panose="020B0604020202020204" pitchFamily="34" charset="0"/>
              <a:buChar char="•"/>
            </a:pPr>
            <a:r>
              <a:rPr lang="en-US" dirty="0"/>
              <a:t>The early stages of life included </a:t>
            </a:r>
          </a:p>
          <a:p>
            <a:pPr marL="1600200" lvl="2">
              <a:buFont typeface="Arial" panose="020B0604020202020204" pitchFamily="34" charset="0"/>
              <a:buChar char="•"/>
            </a:pPr>
            <a:r>
              <a:rPr lang="en-US" sz="2000" dirty="0"/>
              <a:t>Formation of organic molecules</a:t>
            </a:r>
          </a:p>
          <a:p>
            <a:pPr marL="1600200" lvl="2">
              <a:buFont typeface="Arial" panose="020B0604020202020204" pitchFamily="34" charset="0"/>
              <a:buChar char="•"/>
            </a:pPr>
            <a:r>
              <a:rPr lang="en-US" sz="2000" dirty="0"/>
              <a:t>Formation of genetic material (DNA or RNA) </a:t>
            </a:r>
          </a:p>
          <a:p>
            <a:pPr marL="1600200" lvl="2">
              <a:buFont typeface="Arial" panose="020B0604020202020204" pitchFamily="34" charset="0"/>
              <a:buChar char="•"/>
            </a:pPr>
            <a:r>
              <a:rPr lang="en-US" sz="2000" dirty="0"/>
              <a:t>Collection of these molecules into enclosed structures (pre-cells) </a:t>
            </a:r>
          </a:p>
          <a:p>
            <a:pPr marL="1074420" lvl="1">
              <a:buFont typeface="Arial" panose="020B0604020202020204" pitchFamily="34" charset="0"/>
              <a:buChar char="•"/>
            </a:pPr>
            <a:r>
              <a:rPr lang="en-US" dirty="0"/>
              <a:t>Evolution comes into play after pre-cells assembled</a:t>
            </a:r>
          </a:p>
        </p:txBody>
      </p:sp>
    </p:spTree>
    <p:extLst>
      <p:ext uri="{BB962C8B-B14F-4D97-AF65-F5344CB8AC3E}">
        <p14:creationId xmlns:p14="http://schemas.microsoft.com/office/powerpoint/2010/main" val="10511494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1097-B797-4115-AAE8-ADE47E3A9E08}"/>
              </a:ext>
            </a:extLst>
          </p:cNvPr>
          <p:cNvSpPr>
            <a:spLocks noGrp="1"/>
          </p:cNvSpPr>
          <p:nvPr>
            <p:ph type="title"/>
          </p:nvPr>
        </p:nvSpPr>
        <p:spPr/>
        <p:txBody>
          <a:bodyPr>
            <a:normAutofit fontScale="90000"/>
          </a:bodyPr>
          <a:lstStyle/>
          <a:p>
            <a:r>
              <a:rPr lang="en-US" dirty="0"/>
              <a:t>Common misconceptions about evolution </a:t>
            </a:r>
            <a:r>
              <a:rPr lang="en-US" dirty="0" smtClean="0"/>
              <a:t/>
            </a:r>
            <a:br>
              <a:rPr lang="en-US" dirty="0" smtClean="0"/>
            </a:br>
            <a:r>
              <a:rPr lang="en-US" dirty="0" smtClean="0"/>
              <a:t>4 of 6 (11.5</a:t>
            </a:r>
            <a:r>
              <a:rPr lang="en-US" dirty="0"/>
              <a:t>)</a:t>
            </a:r>
          </a:p>
        </p:txBody>
      </p:sp>
      <p:sp>
        <p:nvSpPr>
          <p:cNvPr id="4" name="Text Placeholder 3">
            <a:extLst>
              <a:ext uri="{FF2B5EF4-FFF2-40B4-BE49-F238E27FC236}">
                <a16:creationId xmlns:a16="http://schemas.microsoft.com/office/drawing/2014/main" id="{F687E4F3-9944-493B-B123-7C93DC36431C}"/>
              </a:ext>
            </a:extLst>
          </p:cNvPr>
          <p:cNvSpPr>
            <a:spLocks noGrp="1"/>
          </p:cNvSpPr>
          <p:nvPr>
            <p:ph type="body" sz="quarter" idx="14"/>
          </p:nvPr>
        </p:nvSpPr>
        <p:spPr>
          <a:xfrm>
            <a:off x="457200" y="1168400"/>
            <a:ext cx="8313938" cy="5347810"/>
          </a:xfrm>
        </p:spPr>
        <p:txBody>
          <a:bodyPr>
            <a:normAutofit lnSpcReduction="10000"/>
          </a:bodyPr>
          <a:lstStyle/>
          <a:p>
            <a:pPr marL="342900" indent="-342900">
              <a:buFont typeface="Arial" panose="020B0604020202020204" pitchFamily="34" charset="0"/>
              <a:buChar char="•"/>
            </a:pPr>
            <a:r>
              <a:rPr lang="en-US" b="1" dirty="0">
                <a:solidFill>
                  <a:schemeClr val="tx2"/>
                </a:solidFill>
              </a:rPr>
              <a:t>Organisms evolve on purpose </a:t>
            </a:r>
          </a:p>
          <a:p>
            <a:pPr marL="1074420" lvl="1" indent="-342900">
              <a:buFont typeface="Arial" panose="020B0604020202020204" pitchFamily="34" charset="0"/>
              <a:buChar char="•"/>
            </a:pPr>
            <a:r>
              <a:rPr lang="en-US" dirty="0">
                <a:solidFill>
                  <a:schemeClr val="tx1">
                    <a:lumMod val="95000"/>
                    <a:lumOff val="5000"/>
                  </a:schemeClr>
                </a:solidFill>
              </a:rPr>
              <a:t>Keep in mind that individual organisms do not evolve; populations (groups of interbreeding organisms) do</a:t>
            </a:r>
          </a:p>
          <a:p>
            <a:pPr marL="1074420" lvl="1" indent="-342900">
              <a:buFont typeface="Arial" panose="020B0604020202020204" pitchFamily="34" charset="0"/>
              <a:buChar char="•"/>
            </a:pPr>
            <a:r>
              <a:rPr lang="en-US" dirty="0">
                <a:solidFill>
                  <a:schemeClr val="tx1">
                    <a:lumMod val="95000"/>
                    <a:lumOff val="5000"/>
                  </a:schemeClr>
                </a:solidFill>
              </a:rPr>
              <a:t>Evolution is not intentional.  Individuals with adaptations that better suit them to their environment will leave more offspring in the next generation, causing change over time (evolution).  </a:t>
            </a:r>
          </a:p>
          <a:p>
            <a:pPr marL="1074420" lvl="1" indent="-342900">
              <a:buFont typeface="Arial" panose="020B0604020202020204" pitchFamily="34" charset="0"/>
              <a:buChar char="•"/>
            </a:pPr>
            <a:r>
              <a:rPr lang="en-US" dirty="0">
                <a:solidFill>
                  <a:schemeClr val="tx1">
                    <a:lumMod val="95000"/>
                    <a:lumOff val="5000"/>
                  </a:schemeClr>
                </a:solidFill>
              </a:rPr>
              <a:t>The variation that natural selection acts on is already in a population and does not arise in response to an environmental change.</a:t>
            </a:r>
          </a:p>
          <a:p>
            <a:pPr marL="1600200" lvl="2">
              <a:buFont typeface="Arial" panose="020B0604020202020204" pitchFamily="34" charset="0"/>
              <a:buChar char="•"/>
            </a:pPr>
            <a:r>
              <a:rPr lang="en-US" sz="2000" dirty="0">
                <a:solidFill>
                  <a:schemeClr val="tx1">
                    <a:lumMod val="95000"/>
                    <a:lumOff val="5000"/>
                  </a:schemeClr>
                </a:solidFill>
              </a:rPr>
              <a:t>For example, bacteria can become antibiotic resistant over time when exposed to antibiotics.  The resistance was already present in the gene pool of the bacteria.  Evolution occurs because the resistant bacteria are the survivors.  </a:t>
            </a:r>
          </a:p>
          <a:p>
            <a:pPr marL="1074420" lvl="1" indent="-342900">
              <a:buFont typeface="Arial" panose="020B0604020202020204" pitchFamily="34" charset="0"/>
              <a:buChar char="•"/>
            </a:pPr>
            <a:r>
              <a:rPr lang="en-US" dirty="0">
                <a:solidFill>
                  <a:schemeClr val="tx1">
                    <a:lumMod val="95000"/>
                    <a:lumOff val="5000"/>
                  </a:schemeClr>
                </a:solidFill>
              </a:rPr>
              <a:t>Also, a trait that is beneficial in one environment could be harmful or even lethal in another.  Evolution is not goal directed.</a:t>
            </a:r>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36341184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1097-B797-4115-AAE8-ADE47E3A9E08}"/>
              </a:ext>
            </a:extLst>
          </p:cNvPr>
          <p:cNvSpPr>
            <a:spLocks noGrp="1"/>
          </p:cNvSpPr>
          <p:nvPr>
            <p:ph type="title"/>
          </p:nvPr>
        </p:nvSpPr>
        <p:spPr/>
        <p:txBody>
          <a:bodyPr>
            <a:normAutofit fontScale="90000"/>
          </a:bodyPr>
          <a:lstStyle/>
          <a:p>
            <a:r>
              <a:rPr lang="en-US" dirty="0"/>
              <a:t>Common misconceptions about </a:t>
            </a:r>
            <a:r>
              <a:rPr lang="en-US" dirty="0" smtClean="0"/>
              <a:t>evolution</a:t>
            </a:r>
            <a:br>
              <a:rPr lang="en-US" dirty="0" smtClean="0"/>
            </a:br>
            <a:r>
              <a:rPr lang="en-US" dirty="0" smtClean="0"/>
              <a:t>5 of 6 (11.5</a:t>
            </a:r>
            <a:r>
              <a:rPr lang="en-US" dirty="0"/>
              <a:t>)</a:t>
            </a:r>
          </a:p>
        </p:txBody>
      </p:sp>
      <p:sp>
        <p:nvSpPr>
          <p:cNvPr id="4" name="Text Placeholder 3">
            <a:extLst>
              <a:ext uri="{FF2B5EF4-FFF2-40B4-BE49-F238E27FC236}">
                <a16:creationId xmlns:a16="http://schemas.microsoft.com/office/drawing/2014/main" id="{F687E4F3-9944-493B-B123-7C93DC36431C}"/>
              </a:ext>
            </a:extLst>
          </p:cNvPr>
          <p:cNvSpPr>
            <a:spLocks noGrp="1"/>
          </p:cNvSpPr>
          <p:nvPr>
            <p:ph type="body" sz="quarter" idx="14"/>
          </p:nvPr>
        </p:nvSpPr>
        <p:spPr>
          <a:xfrm>
            <a:off x="457200" y="1168400"/>
            <a:ext cx="8062912" cy="4841964"/>
          </a:xfrm>
        </p:spPr>
        <p:txBody>
          <a:bodyPr/>
          <a:lstStyle/>
          <a:p>
            <a:pPr marL="342900" indent="-342900">
              <a:buFont typeface="Arial" panose="020B0604020202020204" pitchFamily="34" charset="0"/>
              <a:buChar char="•"/>
            </a:pPr>
            <a:r>
              <a:rPr lang="en-US" b="1" dirty="0">
                <a:solidFill>
                  <a:schemeClr val="tx2"/>
                </a:solidFill>
              </a:rPr>
              <a:t>Evolution is controversial among scientists</a:t>
            </a:r>
          </a:p>
          <a:p>
            <a:pPr marL="1074420" lvl="1" indent="-342900">
              <a:buFont typeface="Arial" panose="020B0604020202020204" pitchFamily="34" charset="0"/>
              <a:buChar char="•"/>
            </a:pPr>
            <a:r>
              <a:rPr lang="en-US" dirty="0">
                <a:solidFill>
                  <a:schemeClr val="tx1">
                    <a:lumMod val="95000"/>
                    <a:lumOff val="5000"/>
                  </a:schemeClr>
                </a:solidFill>
              </a:rPr>
              <a:t>Evolution was controversial when first proposed in 1859</a:t>
            </a:r>
          </a:p>
          <a:p>
            <a:pPr marL="1074420" lvl="1" indent="-342900">
              <a:buFont typeface="Arial" panose="020B0604020202020204" pitchFamily="34" charset="0"/>
              <a:buChar char="•"/>
            </a:pPr>
            <a:r>
              <a:rPr lang="en-US" dirty="0">
                <a:solidFill>
                  <a:schemeClr val="tx1">
                    <a:lumMod val="95000"/>
                    <a:lumOff val="5000"/>
                  </a:schemeClr>
                </a:solidFill>
              </a:rPr>
              <a:t>Within 20 years, it was accepted by virtually every biologist , largely because Darwin had collected an impressive body of evidence</a:t>
            </a:r>
          </a:p>
          <a:p>
            <a:pPr marL="1074420" lvl="1" indent="-342900">
              <a:buFont typeface="Arial" panose="020B0604020202020204" pitchFamily="34" charset="0"/>
              <a:buChar char="•"/>
            </a:pPr>
            <a:r>
              <a:rPr lang="en-US" dirty="0">
                <a:solidFill>
                  <a:schemeClr val="tx1">
                    <a:lumMod val="95000"/>
                    <a:lumOff val="5000"/>
                  </a:schemeClr>
                </a:solidFill>
              </a:rPr>
              <a:t>Only the arguments of religious leaders have persisted to today….however</a:t>
            </a:r>
          </a:p>
          <a:p>
            <a:pPr marL="1074420" lvl="1" indent="-342900">
              <a:buFont typeface="Arial" panose="020B0604020202020204" pitchFamily="34" charset="0"/>
              <a:buChar char="•"/>
            </a:pPr>
            <a:r>
              <a:rPr lang="en-US" dirty="0">
                <a:solidFill>
                  <a:schemeClr val="tx1">
                    <a:lumMod val="95000"/>
                    <a:lumOff val="5000"/>
                  </a:schemeClr>
                </a:solidFill>
              </a:rPr>
              <a:t>Most of the major religious denominations in the US today have statements supporting the acceptance of evolution as compatible with their theologies </a:t>
            </a:r>
          </a:p>
          <a:p>
            <a:pPr marL="1074420" lvl="1" indent="-342900">
              <a:buFont typeface="Arial" panose="020B0604020202020204" pitchFamily="34" charset="0"/>
              <a:buChar char="•"/>
            </a:pPr>
            <a:r>
              <a:rPr lang="en-US" dirty="0">
                <a:solidFill>
                  <a:schemeClr val="tx1">
                    <a:lumMod val="95000"/>
                    <a:lumOff val="5000"/>
                  </a:schemeClr>
                </a:solidFill>
              </a:rPr>
              <a:t>A recent poll (1997) found that 97% of the 2500 scientists polled believe that species evolve </a:t>
            </a:r>
          </a:p>
          <a:p>
            <a:pPr marL="1074420" lvl="1" indent="-342900">
              <a:buFont typeface="Arial" panose="020B0604020202020204" pitchFamily="34" charset="0"/>
              <a:buChar char="•"/>
            </a:pPr>
            <a:r>
              <a:rPr lang="en-US" dirty="0">
                <a:solidFill>
                  <a:schemeClr val="tx1">
                    <a:lumMod val="95000"/>
                    <a:lumOff val="5000"/>
                  </a:schemeClr>
                </a:solidFill>
              </a:rPr>
              <a:t>Of the 3% of them that questioned evolution, most were non-biologists (physicians, chemists, engineers)</a:t>
            </a:r>
          </a:p>
        </p:txBody>
      </p:sp>
    </p:spTree>
    <p:extLst>
      <p:ext uri="{BB962C8B-B14F-4D97-AF65-F5344CB8AC3E}">
        <p14:creationId xmlns:p14="http://schemas.microsoft.com/office/powerpoint/2010/main" val="29680164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1097-B797-4115-AAE8-ADE47E3A9E08}"/>
              </a:ext>
            </a:extLst>
          </p:cNvPr>
          <p:cNvSpPr>
            <a:spLocks noGrp="1"/>
          </p:cNvSpPr>
          <p:nvPr>
            <p:ph type="title"/>
          </p:nvPr>
        </p:nvSpPr>
        <p:spPr/>
        <p:txBody>
          <a:bodyPr>
            <a:normAutofit fontScale="90000"/>
          </a:bodyPr>
          <a:lstStyle/>
          <a:p>
            <a:r>
              <a:rPr lang="en-US" dirty="0"/>
              <a:t>Common misconceptions about evolution </a:t>
            </a:r>
            <a:r>
              <a:rPr lang="en-US" dirty="0" smtClean="0"/>
              <a:t/>
            </a:r>
            <a:br>
              <a:rPr lang="en-US" dirty="0" smtClean="0"/>
            </a:br>
            <a:r>
              <a:rPr lang="en-US" dirty="0" smtClean="0"/>
              <a:t>6 of 6 (11.5</a:t>
            </a:r>
            <a:r>
              <a:rPr lang="en-US" dirty="0"/>
              <a:t>)</a:t>
            </a:r>
          </a:p>
        </p:txBody>
      </p:sp>
      <p:sp>
        <p:nvSpPr>
          <p:cNvPr id="4" name="Text Placeholder 3">
            <a:extLst>
              <a:ext uri="{FF2B5EF4-FFF2-40B4-BE49-F238E27FC236}">
                <a16:creationId xmlns:a16="http://schemas.microsoft.com/office/drawing/2014/main" id="{F687E4F3-9944-493B-B123-7C93DC36431C}"/>
              </a:ext>
            </a:extLst>
          </p:cNvPr>
          <p:cNvSpPr>
            <a:spLocks noGrp="1"/>
          </p:cNvSpPr>
          <p:nvPr>
            <p:ph type="body" sz="quarter" idx="14"/>
          </p:nvPr>
        </p:nvSpPr>
        <p:spPr>
          <a:xfrm>
            <a:off x="457200" y="1168399"/>
            <a:ext cx="8062912" cy="5370423"/>
          </a:xfrm>
        </p:spPr>
        <p:txBody>
          <a:bodyPr>
            <a:normAutofit/>
          </a:bodyPr>
          <a:lstStyle/>
          <a:p>
            <a:pPr marL="342900" indent="-342900">
              <a:buFont typeface="Arial" panose="020B0604020202020204" pitchFamily="34" charset="0"/>
              <a:buChar char="•"/>
            </a:pPr>
            <a:r>
              <a:rPr lang="en-US" b="1" dirty="0">
                <a:solidFill>
                  <a:schemeClr val="tx2"/>
                </a:solidFill>
              </a:rPr>
              <a:t>Other theories should be taught</a:t>
            </a:r>
          </a:p>
          <a:p>
            <a:pPr marL="1074420" lvl="1" indent="-342900">
              <a:buFont typeface="Arial" panose="020B0604020202020204" pitchFamily="34" charset="0"/>
              <a:buChar char="•"/>
            </a:pPr>
            <a:r>
              <a:rPr lang="en-US" dirty="0"/>
              <a:t>A common argument among some religious leaders is that alternative theories to evolution should be taught in public schools.</a:t>
            </a:r>
          </a:p>
          <a:p>
            <a:pPr marL="1074420" lvl="1" indent="-342900">
              <a:buFont typeface="Arial" panose="020B0604020202020204" pitchFamily="34" charset="0"/>
              <a:buChar char="•"/>
            </a:pPr>
            <a:r>
              <a:rPr lang="en-US" dirty="0"/>
              <a:t>In fact, there are no viable alternative scientific theories to evolution.</a:t>
            </a:r>
          </a:p>
          <a:p>
            <a:pPr marL="1074420" lvl="1" indent="-342900">
              <a:buFont typeface="Arial" panose="020B0604020202020204" pitchFamily="34" charset="0"/>
              <a:buChar char="•"/>
            </a:pPr>
            <a:r>
              <a:rPr lang="en-US" dirty="0">
                <a:solidFill>
                  <a:schemeClr val="tx1">
                    <a:lumMod val="95000"/>
                    <a:lumOff val="5000"/>
                  </a:schemeClr>
                </a:solidFill>
              </a:rPr>
              <a:t>The last theory on evolution was Lamarck’s inheritance of acquired characteristics proposed and discredited in the 19</a:t>
            </a:r>
            <a:r>
              <a:rPr lang="en-US" baseline="30000" dirty="0">
                <a:solidFill>
                  <a:schemeClr val="tx1">
                    <a:lumMod val="95000"/>
                    <a:lumOff val="5000"/>
                  </a:schemeClr>
                </a:solidFill>
              </a:rPr>
              <a:t>th</a:t>
            </a:r>
            <a:r>
              <a:rPr lang="en-US" dirty="0">
                <a:solidFill>
                  <a:schemeClr val="tx1">
                    <a:lumMod val="95000"/>
                    <a:lumOff val="5000"/>
                  </a:schemeClr>
                </a:solidFill>
              </a:rPr>
              <a:t> century and replaced by Darwin’s theory of evolution by natural selection</a:t>
            </a:r>
          </a:p>
          <a:p>
            <a:pPr marL="1074420" lvl="1" indent="-342900">
              <a:buFont typeface="Arial" panose="020B0604020202020204" pitchFamily="34" charset="0"/>
              <a:buChar char="•"/>
            </a:pPr>
            <a:r>
              <a:rPr lang="en-US" dirty="0">
                <a:solidFill>
                  <a:schemeClr val="tx1">
                    <a:lumMod val="95000"/>
                    <a:lumOff val="5000"/>
                  </a:schemeClr>
                </a:solidFill>
              </a:rPr>
              <a:t>Intelligent design is not a scientific explanation </a:t>
            </a:r>
          </a:p>
          <a:p>
            <a:pPr marL="1074420" lvl="1" indent="-342900">
              <a:buFont typeface="Arial" panose="020B0604020202020204" pitchFamily="34" charset="0"/>
              <a:buChar char="•"/>
            </a:pPr>
            <a:r>
              <a:rPr lang="en-US" dirty="0">
                <a:solidFill>
                  <a:schemeClr val="tx1">
                    <a:lumMod val="95000"/>
                    <a:lumOff val="5000"/>
                  </a:schemeClr>
                </a:solidFill>
              </a:rPr>
              <a:t>The theory of evolution (and science in general) is silent on the existence or non-existence of the spiritual world.  Some biologists are atheists but there are also some deeply religious biologists.  </a:t>
            </a:r>
          </a:p>
          <a:p>
            <a:pPr marL="1074420" lvl="1" indent="-342900">
              <a:buFont typeface="Arial" panose="020B0604020202020204" pitchFamily="34" charset="0"/>
              <a:buChar char="•"/>
            </a:pPr>
            <a:endParaRPr lang="en-US" dirty="0">
              <a:solidFill>
                <a:schemeClr val="tx1">
                  <a:lumMod val="95000"/>
                  <a:lumOff val="5000"/>
                </a:schemeClr>
              </a:solidFill>
            </a:endParaRPr>
          </a:p>
          <a:p>
            <a:pPr marL="1074420" lvl="1" indent="-342900">
              <a:buFont typeface="Arial" panose="020B0604020202020204" pitchFamily="34" charset="0"/>
              <a:buChar char="•"/>
            </a:pPr>
            <a:endParaRPr lang="en-US" dirty="0">
              <a:solidFill>
                <a:schemeClr val="tx1">
                  <a:lumMod val="95000"/>
                  <a:lumOff val="5000"/>
                </a:schemeClr>
              </a:solidFill>
            </a:endParaRPr>
          </a:p>
          <a:p>
            <a:pPr marL="1074420" lvl="1" indent="-342900">
              <a:buFont typeface="Arial" panose="020B0604020202020204" pitchFamily="34" charset="0"/>
              <a:buChar char="•"/>
            </a:pPr>
            <a:endParaRPr lang="en-US" dirty="0">
              <a:solidFill>
                <a:schemeClr val="tx1">
                  <a:lumMod val="95000"/>
                  <a:lumOff val="5000"/>
                </a:schemeClr>
              </a:solidFill>
            </a:endParaRPr>
          </a:p>
          <a:p>
            <a:pPr marL="1074420" lvl="1" indent="-342900">
              <a:buFont typeface="Arial" panose="020B0604020202020204" pitchFamily="34" charset="0"/>
              <a:buChar char="•"/>
            </a:pPr>
            <a:endParaRPr lang="en-US" dirty="0">
              <a:solidFill>
                <a:schemeClr val="tx1">
                  <a:lumMod val="95000"/>
                  <a:lumOff val="5000"/>
                </a:schemeClr>
              </a:solidFill>
            </a:endParaRPr>
          </a:p>
        </p:txBody>
      </p:sp>
    </p:spTree>
    <p:extLst>
      <p:ext uri="{BB962C8B-B14F-4D97-AF65-F5344CB8AC3E}">
        <p14:creationId xmlns:p14="http://schemas.microsoft.com/office/powerpoint/2010/main" val="1925067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E9BA7-08D4-4D6B-9CC2-942BB83C46FA}"/>
              </a:ext>
            </a:extLst>
          </p:cNvPr>
          <p:cNvSpPr>
            <a:spLocks noGrp="1"/>
          </p:cNvSpPr>
          <p:nvPr>
            <p:ph type="title"/>
          </p:nvPr>
        </p:nvSpPr>
        <p:spPr/>
        <p:txBody>
          <a:bodyPr>
            <a:normAutofit fontScale="90000"/>
          </a:bodyPr>
          <a:lstStyle/>
          <a:p>
            <a:r>
              <a:rPr lang="en-US" dirty="0"/>
              <a:t>Charles Darwin and natural selection </a:t>
            </a:r>
            <a:r>
              <a:rPr lang="en-US" dirty="0" smtClean="0"/>
              <a:t>1 of 5 (11.1</a:t>
            </a:r>
            <a:r>
              <a:rPr lang="en-US" dirty="0"/>
              <a:t>)</a:t>
            </a:r>
          </a:p>
        </p:txBody>
      </p:sp>
      <p:sp>
        <p:nvSpPr>
          <p:cNvPr id="4" name="Text Placeholder 3">
            <a:extLst>
              <a:ext uri="{FF2B5EF4-FFF2-40B4-BE49-F238E27FC236}">
                <a16:creationId xmlns:a16="http://schemas.microsoft.com/office/drawing/2014/main" id="{414BE8BC-2D5E-489D-AA2B-09162720CD02}"/>
              </a:ext>
            </a:extLst>
          </p:cNvPr>
          <p:cNvSpPr>
            <a:spLocks noGrp="1"/>
          </p:cNvSpPr>
          <p:nvPr>
            <p:ph type="body" sz="quarter" idx="14"/>
          </p:nvPr>
        </p:nvSpPr>
        <p:spPr>
          <a:xfrm>
            <a:off x="457200" y="900861"/>
            <a:ext cx="8378890" cy="5639897"/>
          </a:xfrm>
        </p:spPr>
        <p:txBody>
          <a:bodyPr>
            <a:normAutofit lnSpcReduction="10000"/>
          </a:bodyPr>
          <a:lstStyle/>
          <a:p>
            <a:endParaRPr lang="en-US" dirty="0"/>
          </a:p>
          <a:p>
            <a:pPr marL="342900" indent="-342900">
              <a:buFont typeface="Arial" panose="020B0604020202020204" pitchFamily="34" charset="0"/>
              <a:buChar char="•"/>
            </a:pPr>
            <a:r>
              <a:rPr lang="en-US" dirty="0"/>
              <a:t>The theory of evolution by natural selection was proposed by Charles Darwin and Alfred Russell Wallace in 1858</a:t>
            </a:r>
          </a:p>
          <a:p>
            <a:pPr marL="342900" indent="-342900">
              <a:buFont typeface="Arial" panose="020B0604020202020204" pitchFamily="34" charset="0"/>
              <a:buChar char="•"/>
            </a:pPr>
            <a:r>
              <a:rPr lang="en-US" dirty="0"/>
              <a:t>From 1831 to 1836, Darwin was the naturalist aboard a mapping ship called The Beagle</a:t>
            </a:r>
          </a:p>
          <a:p>
            <a:pPr marL="342900" indent="-342900">
              <a:buFont typeface="Arial" panose="020B0604020202020204" pitchFamily="34" charset="0"/>
              <a:buChar char="•"/>
            </a:pPr>
            <a:r>
              <a:rPr lang="en-US" dirty="0"/>
              <a:t>He traveled all over the world but spent most of his time along the coast of South America, particularly the Galapagos Islands </a:t>
            </a:r>
          </a:p>
          <a:p>
            <a:pPr marL="342900" indent="-342900">
              <a:buFont typeface="Arial" panose="020B0604020202020204" pitchFamily="34" charset="0"/>
              <a:buChar char="•"/>
            </a:pPr>
            <a:r>
              <a:rPr lang="en-US" dirty="0"/>
              <a:t>The next year Darwin published his famous book, </a:t>
            </a:r>
            <a:r>
              <a:rPr lang="en-US" i="1" dirty="0"/>
              <a:t>On the Origin of Species by Means of Natural Selection </a:t>
            </a:r>
          </a:p>
          <a:p>
            <a:pPr marL="342900" indent="-342900">
              <a:buFont typeface="Arial" panose="020B0604020202020204" pitchFamily="34" charset="0"/>
              <a:buChar char="•"/>
            </a:pPr>
            <a:r>
              <a:rPr lang="en-US" dirty="0"/>
              <a:t>Darwin proposed that </a:t>
            </a:r>
          </a:p>
          <a:p>
            <a:pPr marL="1074420" lvl="1" indent="-342900">
              <a:buFont typeface="Arial" panose="020B0604020202020204" pitchFamily="34" charset="0"/>
              <a:buChar char="•"/>
            </a:pPr>
            <a:r>
              <a:rPr lang="en-US" dirty="0"/>
              <a:t>Characteristics of organisms are inherited from parent to offspring</a:t>
            </a:r>
          </a:p>
          <a:p>
            <a:pPr marL="1074420" lvl="1" indent="-342900">
              <a:buFont typeface="Arial" panose="020B0604020202020204" pitchFamily="34" charset="0"/>
              <a:buChar char="•"/>
            </a:pPr>
            <a:r>
              <a:rPr lang="en-US" dirty="0"/>
              <a:t>More offspring are produced than are able to survive because resources are limited </a:t>
            </a:r>
          </a:p>
          <a:p>
            <a:pPr marL="1074420" lvl="1" indent="-342900">
              <a:buFont typeface="Arial" panose="020B0604020202020204" pitchFamily="34" charset="0"/>
              <a:buChar char="•"/>
            </a:pPr>
            <a:r>
              <a:rPr lang="en-US" dirty="0"/>
              <a:t>Offspring vary among each other and these variations are inherited </a:t>
            </a:r>
          </a:p>
          <a:p>
            <a:pPr marL="342900" indent="-342900">
              <a:buFont typeface="Arial" panose="020B0604020202020204" pitchFamily="34" charset="0"/>
              <a:buChar char="•"/>
            </a:pPr>
            <a:endParaRPr lang="en-US" i="1" dirty="0"/>
          </a:p>
        </p:txBody>
      </p:sp>
    </p:spTree>
    <p:extLst>
      <p:ext uri="{BB962C8B-B14F-4D97-AF65-F5344CB8AC3E}">
        <p14:creationId xmlns:p14="http://schemas.microsoft.com/office/powerpoint/2010/main" val="987801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1A20-9114-45DC-B168-C7461CCE467B}"/>
              </a:ext>
            </a:extLst>
          </p:cNvPr>
          <p:cNvSpPr>
            <a:spLocks noGrp="1"/>
          </p:cNvSpPr>
          <p:nvPr>
            <p:ph type="title"/>
          </p:nvPr>
        </p:nvSpPr>
        <p:spPr/>
        <p:txBody>
          <a:bodyPr>
            <a:normAutofit fontScale="90000"/>
          </a:bodyPr>
          <a:lstStyle/>
          <a:p>
            <a:r>
              <a:rPr lang="en-US" dirty="0" smtClean="0"/>
              <a:t>Evolution misconceptions</a:t>
            </a:r>
            <a:br>
              <a:rPr lang="en-US" dirty="0" smtClean="0"/>
            </a:br>
            <a:r>
              <a:rPr lang="en-US" dirty="0" smtClean="0"/>
              <a:t>Concepts </a:t>
            </a:r>
            <a:r>
              <a:rPr lang="en-US" dirty="0"/>
              <a:t>in action </a:t>
            </a:r>
          </a:p>
        </p:txBody>
      </p:sp>
      <p:sp>
        <p:nvSpPr>
          <p:cNvPr id="4" name="Text Placeholder 3">
            <a:extLst>
              <a:ext uri="{FF2B5EF4-FFF2-40B4-BE49-F238E27FC236}">
                <a16:creationId xmlns:a16="http://schemas.microsoft.com/office/drawing/2014/main" id="{917FC76E-E2EE-4FA6-AC4C-6CB1CF7F17D6}"/>
              </a:ext>
            </a:extLst>
          </p:cNvPr>
          <p:cNvSpPr>
            <a:spLocks noGrp="1"/>
          </p:cNvSpPr>
          <p:nvPr>
            <p:ph type="body" sz="quarter" idx="14"/>
          </p:nvPr>
        </p:nvSpPr>
        <p:spPr>
          <a:xfrm>
            <a:off x="540544" y="1119673"/>
            <a:ext cx="8062912" cy="4974666"/>
          </a:xfrm>
        </p:spPr>
        <p:txBody>
          <a:bodyPr/>
          <a:lstStyle/>
          <a:p>
            <a:endParaRPr lang="en-US" dirty="0"/>
          </a:p>
          <a:p>
            <a:endParaRPr lang="en-US" dirty="0"/>
          </a:p>
          <a:p>
            <a:r>
              <a:rPr lang="en-US" sz="2400" dirty="0"/>
              <a:t>This website addresses some of the main misconceptions associated with the theory of evolution.  </a:t>
            </a:r>
          </a:p>
          <a:p>
            <a:endParaRPr lang="en-US" dirty="0"/>
          </a:p>
          <a:p>
            <a:r>
              <a:rPr lang="en-US" sz="2400" dirty="0">
                <a:solidFill>
                  <a:srgbClr val="212F62"/>
                </a:solidFill>
                <a:hlinkClick r:id="rId2">
                  <a:extLst>
                    <a:ext uri="{A12FA001-AC4F-418D-AE19-62706E023703}">
                      <ahyp:hlinkClr xmlns:ahyp="http://schemas.microsoft.com/office/drawing/2018/hyperlinkcolor" xmlns="" val="tx"/>
                    </a:ext>
                  </a:extLst>
                </a:hlinkClick>
              </a:rPr>
              <a:t>http://openstaxcollege.org/l/misconception2</a:t>
            </a:r>
            <a:endParaRPr lang="en-US" sz="2400" dirty="0">
              <a:solidFill>
                <a:srgbClr val="212F62"/>
              </a:solidFill>
            </a:endParaRPr>
          </a:p>
          <a:p>
            <a:endParaRPr lang="en-US" sz="2400" dirty="0">
              <a:solidFill>
                <a:srgbClr val="212F62"/>
              </a:solidFill>
            </a:endParaRPr>
          </a:p>
          <a:p>
            <a:endParaRPr lang="en-US" sz="2400" dirty="0">
              <a:solidFill>
                <a:srgbClr val="212F62"/>
              </a:solidFill>
            </a:endParaRPr>
          </a:p>
          <a:p>
            <a:endParaRPr lang="en-US" sz="2400" dirty="0">
              <a:solidFill>
                <a:srgbClr val="212F62"/>
              </a:solidFill>
            </a:endParaRPr>
          </a:p>
          <a:p>
            <a:endParaRPr lang="en-US" sz="24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191351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A285-CB24-4FF6-B611-A52C469D6D0F}"/>
              </a:ext>
            </a:extLst>
          </p:cNvPr>
          <p:cNvSpPr>
            <a:spLocks noGrp="1"/>
          </p:cNvSpPr>
          <p:nvPr>
            <p:ph type="title"/>
          </p:nvPr>
        </p:nvSpPr>
        <p:spPr/>
        <p:txBody>
          <a:bodyPr/>
          <a:lstStyle/>
          <a:p>
            <a:r>
              <a:rPr lang="en-US" dirty="0"/>
              <a:t>Vocabulary </a:t>
            </a:r>
          </a:p>
        </p:txBody>
      </p:sp>
      <p:sp>
        <p:nvSpPr>
          <p:cNvPr id="4" name="Text Placeholder 3">
            <a:extLst>
              <a:ext uri="{FF2B5EF4-FFF2-40B4-BE49-F238E27FC236}">
                <a16:creationId xmlns:a16="http://schemas.microsoft.com/office/drawing/2014/main" id="{B0976463-C82E-468C-B56A-86552C46BB2E}"/>
              </a:ext>
            </a:extLst>
          </p:cNvPr>
          <p:cNvSpPr>
            <a:spLocks noGrp="1"/>
          </p:cNvSpPr>
          <p:nvPr>
            <p:ph type="body" sz="quarter" idx="14"/>
          </p:nvPr>
        </p:nvSpPr>
        <p:spPr>
          <a:xfrm>
            <a:off x="457200" y="1045029"/>
            <a:ext cx="8062912" cy="5457371"/>
          </a:xfrm>
        </p:spPr>
        <p:txBody>
          <a:bodyPr numCol="2">
            <a:normAutofit fontScale="92500" lnSpcReduction="10000"/>
          </a:bodyPr>
          <a:lstStyle/>
          <a:p>
            <a:pPr marL="342900" indent="-342900">
              <a:buFont typeface="Arial" panose="020B0604020202020204" pitchFamily="34" charset="0"/>
              <a:buChar char="•"/>
            </a:pPr>
            <a:r>
              <a:rPr lang="en-US" dirty="0"/>
              <a:t>Adaptation</a:t>
            </a:r>
          </a:p>
          <a:p>
            <a:pPr marL="342900" indent="-342900">
              <a:buFont typeface="Arial" panose="020B0604020202020204" pitchFamily="34" charset="0"/>
              <a:buChar char="•"/>
            </a:pPr>
            <a:r>
              <a:rPr lang="en-US" dirty="0"/>
              <a:t>Adaptive radiation</a:t>
            </a:r>
          </a:p>
          <a:p>
            <a:pPr marL="342900" indent="-342900">
              <a:buFont typeface="Arial" panose="020B0604020202020204" pitchFamily="34" charset="0"/>
              <a:buChar char="•"/>
            </a:pPr>
            <a:r>
              <a:rPr lang="en-US" dirty="0"/>
              <a:t>Allopatric speciation</a:t>
            </a:r>
          </a:p>
          <a:p>
            <a:pPr marL="342900" indent="-342900">
              <a:buFont typeface="Arial" panose="020B0604020202020204" pitchFamily="34" charset="0"/>
              <a:buChar char="•"/>
            </a:pPr>
            <a:r>
              <a:rPr lang="en-US" dirty="0"/>
              <a:t>Analogous structure</a:t>
            </a:r>
          </a:p>
          <a:p>
            <a:pPr marL="342900" indent="-342900">
              <a:buFont typeface="Arial" panose="020B0604020202020204" pitchFamily="34" charset="0"/>
              <a:buChar char="•"/>
            </a:pPr>
            <a:r>
              <a:rPr lang="en-US" dirty="0"/>
              <a:t>Bottleneck effect</a:t>
            </a:r>
          </a:p>
          <a:p>
            <a:pPr marL="342900" indent="-342900">
              <a:buFont typeface="Arial" panose="020B0604020202020204" pitchFamily="34" charset="0"/>
              <a:buChar char="•"/>
            </a:pPr>
            <a:r>
              <a:rPr lang="en-US" dirty="0"/>
              <a:t>Convergent evolution</a:t>
            </a:r>
          </a:p>
          <a:p>
            <a:pPr marL="342900" indent="-342900">
              <a:buFont typeface="Arial" panose="020B0604020202020204" pitchFamily="34" charset="0"/>
              <a:buChar char="•"/>
            </a:pPr>
            <a:r>
              <a:rPr lang="en-US" dirty="0"/>
              <a:t>Divergent evolution</a:t>
            </a:r>
          </a:p>
          <a:p>
            <a:pPr marL="342900" indent="-342900">
              <a:buFont typeface="Arial" panose="020B0604020202020204" pitchFamily="34" charset="0"/>
              <a:buChar char="•"/>
            </a:pPr>
            <a:r>
              <a:rPr lang="en-US" dirty="0"/>
              <a:t>Founder effect</a:t>
            </a:r>
          </a:p>
          <a:p>
            <a:pPr marL="342900" indent="-342900">
              <a:buFont typeface="Arial" panose="020B0604020202020204" pitchFamily="34" charset="0"/>
              <a:buChar char="•"/>
            </a:pPr>
            <a:r>
              <a:rPr lang="en-US" dirty="0"/>
              <a:t>Gene flow</a:t>
            </a:r>
          </a:p>
          <a:p>
            <a:pPr marL="342900" indent="-342900">
              <a:buFont typeface="Arial" panose="020B0604020202020204" pitchFamily="34" charset="0"/>
              <a:buChar char="•"/>
            </a:pPr>
            <a:r>
              <a:rPr lang="en-US" dirty="0"/>
              <a:t>Gene pool</a:t>
            </a:r>
          </a:p>
          <a:p>
            <a:pPr marL="342900" indent="-342900">
              <a:buFont typeface="Arial" panose="020B0604020202020204" pitchFamily="34" charset="0"/>
              <a:buChar char="•"/>
            </a:pPr>
            <a:r>
              <a:rPr lang="en-US" dirty="0"/>
              <a:t>Genetic drift</a:t>
            </a:r>
          </a:p>
          <a:p>
            <a:pPr marL="342900" indent="-342900">
              <a:buFont typeface="Arial" panose="020B0604020202020204" pitchFamily="34" charset="0"/>
              <a:buChar char="•"/>
            </a:pPr>
            <a:r>
              <a:rPr lang="en-US" dirty="0"/>
              <a:t>Homologous structure</a:t>
            </a:r>
          </a:p>
          <a:p>
            <a:pPr marL="342900" indent="-342900">
              <a:buFont typeface="Arial" panose="020B0604020202020204" pitchFamily="34" charset="0"/>
              <a:buChar char="•"/>
            </a:pPr>
            <a:r>
              <a:rPr lang="en-US" dirty="0"/>
              <a:t>Inheritance of acquired characteristics</a:t>
            </a:r>
          </a:p>
          <a:p>
            <a:pPr marL="342900" indent="-342900">
              <a:buFont typeface="Arial" panose="020B0604020202020204" pitchFamily="34" charset="0"/>
              <a:buChar char="•"/>
            </a:pPr>
            <a:r>
              <a:rPr lang="en-US" dirty="0"/>
              <a:t>Macroevolution</a:t>
            </a:r>
          </a:p>
          <a:p>
            <a:pPr marL="342900" indent="-342900">
              <a:buFont typeface="Arial" panose="020B0604020202020204" pitchFamily="34" charset="0"/>
              <a:buChar char="•"/>
            </a:pPr>
            <a:r>
              <a:rPr lang="en-US" dirty="0"/>
              <a:t>Microevolution</a:t>
            </a:r>
          </a:p>
          <a:p>
            <a:pPr marL="342900" indent="-342900">
              <a:buFont typeface="Arial" panose="020B0604020202020204" pitchFamily="34" charset="0"/>
              <a:buChar char="•"/>
            </a:pPr>
            <a:r>
              <a:rPr lang="en-US" dirty="0"/>
              <a:t>Migration</a:t>
            </a:r>
          </a:p>
          <a:p>
            <a:pPr marL="342900" indent="-342900">
              <a:buFont typeface="Arial" panose="020B0604020202020204" pitchFamily="34" charset="0"/>
              <a:buChar char="•"/>
            </a:pPr>
            <a:r>
              <a:rPr lang="en-US" dirty="0"/>
              <a:t>Modern synthesis</a:t>
            </a:r>
          </a:p>
          <a:p>
            <a:pPr marL="342900" indent="-342900">
              <a:buFont typeface="Arial" panose="020B0604020202020204" pitchFamily="34" charset="0"/>
              <a:buChar char="•"/>
            </a:pPr>
            <a:r>
              <a:rPr lang="en-US" dirty="0"/>
              <a:t>Natural selection</a:t>
            </a:r>
          </a:p>
          <a:p>
            <a:pPr marL="342900" indent="-342900">
              <a:buFont typeface="Arial" panose="020B0604020202020204" pitchFamily="34" charset="0"/>
              <a:buChar char="•"/>
            </a:pPr>
            <a:r>
              <a:rPr lang="en-US" dirty="0"/>
              <a:t>Population genetics</a:t>
            </a:r>
          </a:p>
          <a:p>
            <a:pPr marL="342900" indent="-342900">
              <a:buFont typeface="Arial" panose="020B0604020202020204" pitchFamily="34" charset="0"/>
              <a:buChar char="•"/>
            </a:pPr>
            <a:r>
              <a:rPr lang="en-US" dirty="0"/>
              <a:t>Speciation</a:t>
            </a:r>
          </a:p>
          <a:p>
            <a:pPr marL="342900" indent="-342900">
              <a:buFont typeface="Arial" panose="020B0604020202020204" pitchFamily="34" charset="0"/>
              <a:buChar char="•"/>
            </a:pPr>
            <a:r>
              <a:rPr lang="en-US" dirty="0"/>
              <a:t>Sympatric speciation</a:t>
            </a:r>
          </a:p>
          <a:p>
            <a:pPr marL="342900" indent="-342900">
              <a:buFont typeface="Arial" panose="020B0604020202020204" pitchFamily="34" charset="0"/>
              <a:buChar char="•"/>
            </a:pPr>
            <a:r>
              <a:rPr lang="en-US" dirty="0"/>
              <a:t>Variation</a:t>
            </a:r>
          </a:p>
          <a:p>
            <a:pPr marL="342900" indent="-342900">
              <a:buFont typeface="Arial" panose="020B0604020202020204" pitchFamily="34" charset="0"/>
              <a:buChar char="•"/>
            </a:pPr>
            <a:r>
              <a:rPr lang="en-US" dirty="0"/>
              <a:t>Vestigial structure</a:t>
            </a:r>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47806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A5C1F9-E42E-42A6-B6C1-3C7737108E13}"/>
              </a:ext>
            </a:extLst>
          </p:cNvPr>
          <p:cNvSpPr>
            <a:spLocks noGrp="1"/>
          </p:cNvSpPr>
          <p:nvPr>
            <p:ph type="body" sz="quarter" idx="14"/>
          </p:nvPr>
        </p:nvSpPr>
        <p:spPr>
          <a:xfrm>
            <a:off x="457200" y="1035698"/>
            <a:ext cx="8062912" cy="4974666"/>
          </a:xfrm>
        </p:spPr>
        <p:txBody>
          <a:bodyPr/>
          <a:lstStyle/>
          <a:p>
            <a:pPr marL="342900" indent="-342900">
              <a:buFont typeface="Arial" panose="020B0604020202020204" pitchFamily="34" charset="0"/>
              <a:buChar char="•"/>
            </a:pPr>
            <a:r>
              <a:rPr lang="en-US" dirty="0"/>
              <a:t>Individuals that have characteristics that allow them to best compete for limited resources will survive and have more offspring than individuals without these beneficial characteristics.  This is </a:t>
            </a:r>
            <a:r>
              <a:rPr lang="en-US" b="1" dirty="0">
                <a:solidFill>
                  <a:srgbClr val="6CB255"/>
                </a:solidFill>
              </a:rPr>
              <a:t>natural selection.</a:t>
            </a:r>
            <a:endParaRPr lang="en-US" dirty="0"/>
          </a:p>
          <a:p>
            <a:pPr marL="342900" indent="-342900">
              <a:buFont typeface="Arial" panose="020B0604020202020204" pitchFamily="34" charset="0"/>
              <a:buChar char="•"/>
            </a:pPr>
            <a:r>
              <a:rPr lang="en-US" dirty="0"/>
              <a:t>These beneficial traits will become more common in the next generation.  The observed change is </a:t>
            </a:r>
            <a:r>
              <a:rPr lang="en-US" b="1" dirty="0">
                <a:solidFill>
                  <a:srgbClr val="6CB255"/>
                </a:solidFill>
              </a:rPr>
              <a:t>evolution</a:t>
            </a:r>
            <a:r>
              <a:rPr lang="en-US" dirty="0"/>
              <a:t>.  </a:t>
            </a:r>
          </a:p>
          <a:p>
            <a:pPr marL="342900" indent="-342900">
              <a:buFont typeface="Arial" panose="020B0604020202020204" pitchFamily="34" charset="0"/>
              <a:buChar char="•"/>
            </a:pPr>
            <a:r>
              <a:rPr lang="en-US" dirty="0"/>
              <a:t>Darwin studied the ground finches on the Galapagos Islands and discovered that each species had a unique beak shape </a:t>
            </a:r>
          </a:p>
          <a:p>
            <a:pPr marL="1074420" lvl="1" indent="-342900">
              <a:buFont typeface="Arial" panose="020B0604020202020204" pitchFamily="34" charset="0"/>
              <a:buChar char="•"/>
            </a:pPr>
            <a:r>
              <a:rPr lang="en-US" dirty="0"/>
              <a:t>Darwin thought that the island species were descended from an ancestral species on the mainland of South America </a:t>
            </a:r>
          </a:p>
          <a:p>
            <a:pPr marL="1074420" lvl="1" indent="-342900">
              <a:buFont typeface="Arial" panose="020B0604020202020204" pitchFamily="34" charset="0"/>
              <a:buChar char="•"/>
            </a:pPr>
            <a:r>
              <a:rPr lang="en-US" dirty="0"/>
              <a:t>The birds went to different islands and their beaks were modified to match the food sources on their particular island</a:t>
            </a:r>
          </a:p>
          <a:p>
            <a:pPr marL="1074420" lvl="1" indent="-342900">
              <a:buFont typeface="Arial" panose="020B0604020202020204" pitchFamily="34" charset="0"/>
              <a:buChar char="•"/>
            </a:pPr>
            <a:r>
              <a:rPr lang="en-US" dirty="0"/>
              <a:t>This modification of beaks is evolution by natural selection </a:t>
            </a:r>
          </a:p>
        </p:txBody>
      </p:sp>
      <p:sp>
        <p:nvSpPr>
          <p:cNvPr id="5" name="Picture Placeholder 2">
            <a:extLst>
              <a:ext uri="{FF2B5EF4-FFF2-40B4-BE49-F238E27FC236}">
                <a16:creationId xmlns:a16="http://schemas.microsoft.com/office/drawing/2014/main" id="{7CF6742A-3F24-4C20-8765-FE203F3564D6}"/>
              </a:ext>
            </a:extLst>
          </p:cNvPr>
          <p:cNvSpPr>
            <a:spLocks noGrp="1"/>
          </p:cNvSpPr>
          <p:nvPr>
            <p:ph type="title"/>
          </p:nvPr>
        </p:nvSpPr>
        <p:spPr>
          <a:xfrm>
            <a:off x="457200" y="241300"/>
            <a:ext cx="8062913" cy="658813"/>
          </a:xfrm>
        </p:spPr>
        <p:txBody>
          <a:bodyPr>
            <a:normAutofit fontScale="90000"/>
          </a:bodyPr>
          <a:lstStyle/>
          <a:p>
            <a:r>
              <a:rPr lang="en-US" dirty="0"/>
              <a:t>Charles Darwin and natural selection 2</a:t>
            </a:r>
            <a:r>
              <a:rPr lang="en-US" dirty="0" smtClean="0"/>
              <a:t> of 5 (11.1</a:t>
            </a:r>
            <a:r>
              <a:rPr lang="en-US" dirty="0"/>
              <a:t>)</a:t>
            </a:r>
          </a:p>
        </p:txBody>
      </p:sp>
    </p:spTree>
    <p:extLst>
      <p:ext uri="{BB962C8B-B14F-4D97-AF65-F5344CB8AC3E}">
        <p14:creationId xmlns:p14="http://schemas.microsoft.com/office/powerpoint/2010/main" val="3782546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 Darwin’s finches </a:t>
            </a:r>
          </a:p>
        </p:txBody>
      </p:sp>
      <p:pic>
        <p:nvPicPr>
          <p:cNvPr id="2" name="Figure" descr="Illustration shows four different species of finch from the Galápagos Islands. Beak shape ranges from broad and thick to narrow and th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960" r="-53960"/>
          <a:stretch>
            <a:fillRect/>
          </a:stretch>
        </p:blipFill>
        <p:spPr/>
      </p:pic>
      <p:sp>
        <p:nvSpPr>
          <p:cNvPr id="7" name="Figure Legend"/>
          <p:cNvSpPr>
            <a:spLocks noGrp="1"/>
          </p:cNvSpPr>
          <p:nvPr>
            <p:ph type="body" sz="quarter" idx="14"/>
          </p:nvPr>
        </p:nvSpPr>
        <p:spPr/>
        <p:txBody>
          <a:bodyPr>
            <a:normAutofit fontScale="92500" lnSpcReduction="10000"/>
          </a:bodyPr>
          <a:lstStyle/>
          <a:p>
            <a:r>
              <a:rPr lang="en-US" sz="1600" dirty="0"/>
              <a:t>Darwin observed that beak shape varies among finch species. He postulated that the beak of an ancestral species had adapted over time to equip the finches to acquire different food sources. This illustration shows the beak shapes for four species of ground finch: 1. </a:t>
            </a:r>
            <a:r>
              <a:rPr lang="en-US" sz="1600" i="1" dirty="0" err="1"/>
              <a:t>Geospiza</a:t>
            </a:r>
            <a:r>
              <a:rPr lang="en-US" sz="1600" i="1" dirty="0"/>
              <a:t> </a:t>
            </a:r>
            <a:r>
              <a:rPr lang="en-US" sz="1600" i="1" dirty="0" err="1"/>
              <a:t>magnirostris</a:t>
            </a:r>
            <a:r>
              <a:rPr lang="en-US" sz="1600" i="1" dirty="0"/>
              <a:t> </a:t>
            </a:r>
            <a:r>
              <a:rPr lang="en-US" sz="1600" dirty="0"/>
              <a:t>(the large ground finch), 2. </a:t>
            </a:r>
            <a:r>
              <a:rPr lang="en-US" sz="1600" i="1" dirty="0"/>
              <a:t>G. </a:t>
            </a:r>
            <a:r>
              <a:rPr lang="en-US" sz="1600" i="1" dirty="0" err="1"/>
              <a:t>fortis</a:t>
            </a:r>
            <a:r>
              <a:rPr lang="en-US" sz="1600" i="1" dirty="0"/>
              <a:t> </a:t>
            </a:r>
            <a:r>
              <a:rPr lang="en-US" sz="1600" dirty="0"/>
              <a:t>(the medium ground finch), 3. </a:t>
            </a:r>
            <a:r>
              <a:rPr lang="en-US" sz="1600" i="1" dirty="0"/>
              <a:t>G. </a:t>
            </a:r>
            <a:r>
              <a:rPr lang="en-US" sz="1600" i="1" dirty="0" err="1"/>
              <a:t>parvula</a:t>
            </a:r>
            <a:r>
              <a:rPr lang="en-US" sz="1600" i="1" dirty="0"/>
              <a:t> </a:t>
            </a:r>
            <a:r>
              <a:rPr lang="en-US" sz="1600" dirty="0"/>
              <a:t>(the small tree finch), and 4. </a:t>
            </a:r>
            <a:r>
              <a:rPr lang="en-US" sz="1600" i="1" dirty="0" err="1"/>
              <a:t>Certhidea</a:t>
            </a:r>
            <a:r>
              <a:rPr lang="en-US" sz="1600" i="1" dirty="0"/>
              <a:t> </a:t>
            </a:r>
            <a:r>
              <a:rPr lang="en-US" sz="1600" i="1" dirty="0" err="1"/>
              <a:t>olivacea</a:t>
            </a:r>
            <a:r>
              <a:rPr lang="en-US" sz="1600" i="1" dirty="0"/>
              <a:t> </a:t>
            </a:r>
            <a:r>
              <a:rPr lang="en-US" sz="1600" dirty="0"/>
              <a:t>(the green-warbler finch).</a:t>
            </a:r>
          </a:p>
        </p:txBody>
      </p:sp>
      <p:sp>
        <p:nvSpPr>
          <p:cNvPr id="6" name="Disclaimer">
            <a:extLst>
              <a:ext uri="{FF2B5EF4-FFF2-40B4-BE49-F238E27FC236}">
                <a16:creationId xmlns:a16="http://schemas.microsoft.com/office/drawing/2014/main" id="{F364C4AC-F107-449E-876B-D8AB4CAFF49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273103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11.3 Darwin and Wallace </a:t>
            </a:r>
          </a:p>
        </p:txBody>
      </p:sp>
      <p:pic>
        <p:nvPicPr>
          <p:cNvPr id="2" name="Figure" descr="Pictures of Charles Darwin and Alfred Wallace ar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326" r="-18326"/>
          <a:stretch>
            <a:fillRect/>
          </a:stretch>
        </p:blipFill>
        <p:spPr/>
      </p:pic>
      <p:sp>
        <p:nvSpPr>
          <p:cNvPr id="7" name="Figure Legend"/>
          <p:cNvSpPr>
            <a:spLocks noGrp="1"/>
          </p:cNvSpPr>
          <p:nvPr>
            <p:ph type="body" sz="quarter" idx="14"/>
          </p:nvPr>
        </p:nvSpPr>
        <p:spPr>
          <a:xfrm>
            <a:off x="457200" y="4843982"/>
            <a:ext cx="8062912" cy="599556"/>
          </a:xfrm>
        </p:spPr>
        <p:txBody>
          <a:bodyPr>
            <a:normAutofit/>
          </a:bodyPr>
          <a:lstStyle/>
          <a:p>
            <a:r>
              <a:rPr lang="en-US" sz="1600" dirty="0">
                <a:solidFill>
                  <a:srgbClr val="6CB255"/>
                </a:solidFill>
              </a:rPr>
              <a:t>(a) </a:t>
            </a:r>
            <a:r>
              <a:rPr lang="en-US" sz="1600" dirty="0"/>
              <a:t>Charles Darwin and </a:t>
            </a:r>
            <a:r>
              <a:rPr lang="en-US" sz="1600" dirty="0">
                <a:solidFill>
                  <a:srgbClr val="6CB255"/>
                </a:solidFill>
              </a:rPr>
              <a:t>(b) </a:t>
            </a:r>
            <a:r>
              <a:rPr lang="en-US" sz="1600" dirty="0"/>
              <a:t>Alfred Wallace wrote scientific papers on natural selection that were presented together before the </a:t>
            </a:r>
            <a:r>
              <a:rPr lang="en-US" sz="1600" dirty="0" err="1"/>
              <a:t>Linnean</a:t>
            </a:r>
            <a:r>
              <a:rPr lang="en-US" sz="1600" dirty="0"/>
              <a:t> Society in 1858.</a:t>
            </a:r>
          </a:p>
        </p:txBody>
      </p:sp>
      <p:sp>
        <p:nvSpPr>
          <p:cNvPr id="3" name="Rectangle 2">
            <a:extLst>
              <a:ext uri="{FF2B5EF4-FFF2-40B4-BE49-F238E27FC236}">
                <a16:creationId xmlns:a16="http://schemas.microsoft.com/office/drawing/2014/main" id="{E37AFA6E-2494-4655-84A4-7815C3D633B7}"/>
              </a:ext>
            </a:extLst>
          </p:cNvPr>
          <p:cNvSpPr/>
          <p:nvPr/>
        </p:nvSpPr>
        <p:spPr>
          <a:xfrm>
            <a:off x="1287625" y="5687198"/>
            <a:ext cx="6856518" cy="369332"/>
          </a:xfrm>
          <a:prstGeom prst="rect">
            <a:avLst/>
          </a:prstGeom>
        </p:spPr>
        <p:txBody>
          <a:bodyPr wrap="square">
            <a:spAutoFit/>
          </a:bodyPr>
          <a:lstStyle/>
          <a:p>
            <a:r>
              <a:rPr lang="en-US" dirty="0" smtClean="0">
                <a:solidFill>
                  <a:schemeClr val="tx2"/>
                </a:solidFill>
                <a:hlinkClick r:id="rId3" tooltip="Click on this link"/>
              </a:rPr>
              <a:t>https://www.youtube.com/watch?v=vnktXHBvE8s</a:t>
            </a:r>
            <a:endParaRPr lang="en-US" dirty="0">
              <a:solidFill>
                <a:schemeClr val="tx2"/>
              </a:solidFill>
            </a:endParaRPr>
          </a:p>
        </p:txBody>
      </p:sp>
      <p:sp>
        <p:nvSpPr>
          <p:cNvPr id="6" name="Disclaimer">
            <a:extLst>
              <a:ext uri="{FF2B5EF4-FFF2-40B4-BE49-F238E27FC236}">
                <a16:creationId xmlns:a16="http://schemas.microsoft.com/office/drawing/2014/main" id="{AB6CF05B-C121-4279-AED2-94A9DA2F26B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7426174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1146</TotalTime>
  <Words>5961</Words>
  <Application>Microsoft Office PowerPoint</Application>
  <PresentationFormat>On-screen Show (4:3)</PresentationFormat>
  <Paragraphs>398</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Arial Black</vt:lpstr>
      <vt:lpstr>Calibri</vt:lpstr>
      <vt:lpstr>Wingdings</vt:lpstr>
      <vt:lpstr>Essential</vt:lpstr>
      <vt:lpstr>CONCEPTS OF BIOLOGY</vt:lpstr>
      <vt:lpstr>Introduction</vt:lpstr>
      <vt:lpstr>Figure 11.1 diversity of life </vt:lpstr>
      <vt:lpstr>Discovering how populations change 1 of 2 (11.1)</vt:lpstr>
      <vt:lpstr>Discovering how populations change 2 of 2 (11.1)</vt:lpstr>
      <vt:lpstr>Charles Darwin and natural selection 1 of 5 (11.1)</vt:lpstr>
      <vt:lpstr>Charles Darwin and natural selection 2 of 5 (11.1)</vt:lpstr>
      <vt:lpstr>Figure 11.2 Darwin’s finches </vt:lpstr>
      <vt:lpstr>Figure 11.3 Darwin and Wallace </vt:lpstr>
      <vt:lpstr>Charles Darwin and natural selection 3 of 5 (11.1)</vt:lpstr>
      <vt:lpstr>Figure 11.4 grants research on finches</vt:lpstr>
      <vt:lpstr>Charles Darwin and natural selection 4 of 5 (11.1)</vt:lpstr>
      <vt:lpstr>Charles Darwin and natural selection 5 of 5 (11.1)</vt:lpstr>
      <vt:lpstr>Figure 11.5 divergent evolution and homology</vt:lpstr>
      <vt:lpstr>The modern synthesis (11.1)</vt:lpstr>
      <vt:lpstr>Figure 11.6 peppered moths and natural selection </vt:lpstr>
      <vt:lpstr>Population genetics 1 of 2 (11.1)</vt:lpstr>
      <vt:lpstr>Population genetics 2 of 2 (11.1)</vt:lpstr>
      <vt:lpstr>Mechanisms of evolution 1 of 5 (11.2)</vt:lpstr>
      <vt:lpstr>Mechanisms of evolution 2 of 5(11.2)</vt:lpstr>
      <vt:lpstr>Mechanisms of evolution 3 of 5 (11.2)</vt:lpstr>
      <vt:lpstr>Figure 11.7 genetic drift </vt:lpstr>
      <vt:lpstr>Figure 11.8 bottleneck </vt:lpstr>
      <vt:lpstr>Genetic drift Concepts in action </vt:lpstr>
      <vt:lpstr>Mechanisms of evolution 4 of 5 (11.2)</vt:lpstr>
      <vt:lpstr>Figure 11.9 gene flow </vt:lpstr>
      <vt:lpstr>Mechanisms of evolution 5 of 5 (11.2)</vt:lpstr>
      <vt:lpstr>Evidence of evolution (11.3)</vt:lpstr>
      <vt:lpstr>Fossils (11.3)</vt:lpstr>
      <vt:lpstr>Figure 11.10 horse evolution </vt:lpstr>
      <vt:lpstr>Anatomy and embryology 1 of 2 (11.3)</vt:lpstr>
      <vt:lpstr>Anatomy and embryology 2 of 2 (11.3)</vt:lpstr>
      <vt:lpstr>Figure 11.11 homologous structures </vt:lpstr>
      <vt:lpstr>Bone structure Concepts in action </vt:lpstr>
      <vt:lpstr>Figure 11.12 analogous structures </vt:lpstr>
      <vt:lpstr>Biogeography (11.3)</vt:lpstr>
      <vt:lpstr>Figure 11.13 biogeography </vt:lpstr>
      <vt:lpstr>Molecular biology (11.3)</vt:lpstr>
      <vt:lpstr>Speciation (11.4)</vt:lpstr>
      <vt:lpstr>Figure 11.14 illustration from Darwin </vt:lpstr>
      <vt:lpstr>Speciation through geographic separation 1 of 4 (11.4)</vt:lpstr>
      <vt:lpstr>Speciation through geographic separation 2 of 4 (11.4)</vt:lpstr>
      <vt:lpstr>Speciation through geographic separation  3 of 4 (11.4)</vt:lpstr>
      <vt:lpstr>Figure 11.15 allopatric speciation in owls </vt:lpstr>
      <vt:lpstr>Speciation through geographic separation  4 of 4 (11.4)</vt:lpstr>
      <vt:lpstr>Figure 11.16 adaptive radiation in honeycreepers </vt:lpstr>
      <vt:lpstr>Bird evolution Concepts in action </vt:lpstr>
      <vt:lpstr>Speciation without geographic separation 1 of 2 (11.4)</vt:lpstr>
      <vt:lpstr>Speciation without geographic separation  2 of 2 (11.4)</vt:lpstr>
      <vt:lpstr>Figure 11.17 sympatric speciation  through autoploidy</vt:lpstr>
      <vt:lpstr>Figure 11.18 sympatric speciation  through alloploidy</vt:lpstr>
      <vt:lpstr>Speciation without geographic separation 3 of 3 (11.4)</vt:lpstr>
      <vt:lpstr>Figure 11.19 sympatric speciation  in cichlids</vt:lpstr>
      <vt:lpstr>Common misconceptions about evolution  1 of 6 (11.5)</vt:lpstr>
      <vt:lpstr>Common misconceptions about evolution 2 of 6 (11.5)</vt:lpstr>
      <vt:lpstr>Common misconceptions about evolution  3 of 6 (11.5)</vt:lpstr>
      <vt:lpstr>Common misconceptions about evolution  4 of 6 (11.5)</vt:lpstr>
      <vt:lpstr>Common misconceptions about evolution 5 of 6 (11.5)</vt:lpstr>
      <vt:lpstr>Common misconceptions about evolution  6 of 6 (11.5)</vt:lpstr>
      <vt:lpstr>Evolution misconceptions Concepts in action </vt:lpstr>
      <vt:lpstr>Vocabulary </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11 - EVOLUTION AND ITS PROCESSES</dc:title>
  <dc:creator>Spuddy McSpare</dc:creator>
  <cp:lastModifiedBy>Amanda Brammer</cp:lastModifiedBy>
  <cp:revision>170</cp:revision>
  <dcterms:created xsi:type="dcterms:W3CDTF">2012-06-04T02:13:36Z</dcterms:created>
  <dcterms:modified xsi:type="dcterms:W3CDTF">2019-07-30T15:35:28Z</dcterms:modified>
</cp:coreProperties>
</file>